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55" d="100"/>
          <a:sy n="155" d="100"/>
        </p:scale>
        <p:origin x="-432" y="-78"/>
      </p:cViewPr>
      <p:guideLst>
        <p:guide orient="horz" pos="162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85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r>
              <a:rPr lang="zh-CN" altLang="en-US" dirty="0"/>
              <a:t>说课：这次我要进行的难点教学设计的课题是：理解</a:t>
            </a:r>
            <a:r>
              <a:rPr lang="en-US" altLang="zh-CN" dirty="0"/>
              <a:t>【</a:t>
            </a:r>
            <a:r>
              <a:rPr lang="zh-CN" altLang="en-US" dirty="0"/>
              <a:t>手性分子</a:t>
            </a:r>
            <a:r>
              <a:rPr lang="en-US" altLang="zh-CN" dirty="0"/>
              <a:t>】</a:t>
            </a:r>
            <a:r>
              <a:rPr lang="zh-CN" altLang="en-US" dirty="0"/>
              <a:t>的概念</a:t>
            </a: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32769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  <a:solidFill>
            <a:srgbClr val="FFFFFF"/>
          </a:solidFill>
        </p:spPr>
      </p:sp>
      <p:sp>
        <p:nvSpPr>
          <p:cNvPr id="12291" name="文本占位符 32770"/>
          <p:cNvSpPr>
            <a:spLocks noGrp="1"/>
          </p:cNvSpPr>
          <p:nvPr>
            <p:ph type="body"/>
          </p:nvPr>
        </p:nvSpPr>
        <p:spPr>
          <a:xfrm>
            <a:off x="912813" y="4341813"/>
            <a:ext cx="5029200" cy="4114800"/>
          </a:xfrm>
        </p:spPr>
        <p:txBody>
          <a:bodyPr wrap="square" lIns="91440" tIns="45720" rIns="91440" bIns="45720" anchor="t"/>
          <a:lstStyle/>
          <a:p>
            <a:pPr lvl="0" eaLnBrk="1" hangingPunct="1"/>
            <a:r>
              <a:rPr lang="en-US" altLang="zh-CN" dirty="0"/>
              <a:t>In front of </a:t>
            </a:r>
            <a:r>
              <a:rPr lang="zh-CN" altLang="en-US" dirty="0"/>
              <a:t>在</a:t>
            </a:r>
            <a:r>
              <a:rPr lang="en-US" altLang="zh-CN" dirty="0">
                <a:latin typeface="Calibri" panose="020F0502020204030204" charset="0"/>
              </a:rPr>
              <a:t>…</a:t>
            </a:r>
            <a:r>
              <a:rPr lang="en-US" altLang="zh-CN" dirty="0"/>
              <a:t> </a:t>
            </a:r>
            <a:r>
              <a:rPr lang="zh-CN" altLang="en-US" dirty="0"/>
              <a:t>前部（范围以外的前面）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5000" b="1" i="0" spc="300" baseline="0"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000" u="none" strike="noStrike" kern="1200" cap="none" spc="200" normalizeH="0" baseline="0">
                <a:uFillTx/>
              </a:defRPr>
            </a:lvl1pPr>
            <a:lvl2pPr marL="381000" indent="0" algn="ctr">
              <a:buNone/>
              <a:defRPr sz="1665"/>
            </a:lvl2pPr>
            <a:lvl3pPr marL="762000" indent="0" algn="ctr">
              <a:buNone/>
              <a:defRPr sz="1500"/>
            </a:lvl3pPr>
            <a:lvl4pPr marL="1143000" indent="0" algn="ctr">
              <a:buNone/>
              <a:defRPr sz="1335"/>
            </a:lvl4pPr>
            <a:lvl5pPr marL="1524000" indent="0" algn="ctr">
              <a:buNone/>
              <a:defRPr sz="1335"/>
            </a:lvl5pPr>
            <a:lvl6pPr marL="1905000" indent="0" algn="ctr">
              <a:buNone/>
              <a:defRPr sz="1335"/>
            </a:lvl6pPr>
            <a:lvl7pPr marL="2286000" indent="0" algn="ctr">
              <a:buNone/>
              <a:defRPr sz="1335"/>
            </a:lvl7pPr>
            <a:lvl8pPr marL="2667000" indent="0" algn="ctr">
              <a:buNone/>
              <a:defRPr sz="1335"/>
            </a:lvl8pPr>
            <a:lvl9pPr marL="3048000" indent="0" algn="ctr">
              <a:buNone/>
              <a:defRPr sz="1335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90500" indent="-190500" eaLnBrk="1" fontAlgn="auto" latinLnBrk="0" hangingPunct="1">
              <a:lnSpc>
                <a:spcPct val="130000"/>
              </a:lnSpc>
              <a:defRPr u="none" strike="noStrike" kern="1200" cap="none" spc="150" normalizeH="0" baseline="0">
                <a:uFillTx/>
              </a:defRPr>
            </a:lvl1pPr>
            <a:lvl2pPr marL="571500" indent="-190500" defTabSz="914400" eaLnBrk="1" fontAlgn="auto" latinLnBrk="0" hangingPunct="1">
              <a:lnSpc>
                <a:spcPct val="120000"/>
              </a:lnSpc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uFillTx/>
              </a:defRPr>
            </a:lvl2pPr>
            <a:lvl3pPr marL="952500" indent="-19050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3pPr>
            <a:lvl4pPr marL="1333500" indent="-19050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4pPr>
            <a:lvl5pPr marL="1714500" indent="-19050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000" b="1" i="0" u="none" strike="noStrike" kern="1200" cap="none" spc="300" normalizeH="0" baseline="0" noProof="1" dirty="0"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000" spc="200" baseline="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0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190500" marR="0" lvl="0" indent="-1905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defRPr kumimoji="0" lang="zh-CN" altLang="en-US" sz="15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1905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665" b="1" i="0" u="none" strike="noStrike" kern="1200" cap="none" spc="300" normalizeH="0" baseline="0"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500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1000" indent="0">
              <a:buNone/>
              <a:defRPr sz="1665"/>
            </a:lvl2pPr>
            <a:lvl3pPr marL="762000" indent="0">
              <a:buNone/>
              <a:defRPr sz="1500"/>
            </a:lvl3pPr>
            <a:lvl4pPr marL="1143000" indent="0">
              <a:buNone/>
              <a:defRPr sz="1335"/>
            </a:lvl4pPr>
            <a:lvl5pPr marL="1524000" indent="0">
              <a:buNone/>
              <a:defRPr sz="1335"/>
            </a:lvl5pPr>
            <a:lvl6pPr marL="1905000" indent="0">
              <a:buNone/>
              <a:defRPr sz="1335"/>
            </a:lvl6pPr>
            <a:lvl7pPr marL="2286000" indent="0">
              <a:buNone/>
              <a:defRPr sz="1335"/>
            </a:lvl7pPr>
            <a:lvl8pPr marL="2667000" indent="0">
              <a:buNone/>
              <a:defRPr sz="1335"/>
            </a:lvl8pPr>
            <a:lvl9pPr marL="3048000" indent="0">
              <a:buNone/>
              <a:defRPr sz="1335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0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90500" marR="0" lvl="0" indent="-1905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90500" indent="-190500" eaLnBrk="1" fontAlgn="auto" latinLnBrk="0" hangingPunct="1">
              <a:lnSpc>
                <a:spcPct val="130000"/>
              </a:lnSpc>
              <a:spcAft>
                <a:spcPts val="600"/>
              </a:spcAft>
              <a:defRPr sz="1335" u="none" strike="noStrike" kern="1200" cap="none" spc="15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71500" indent="-190500" defTabSz="914400" eaLnBrk="1" fontAlgn="auto" latinLnBrk="0" hangingPunct="1">
              <a:lnSpc>
                <a:spcPct val="120000"/>
              </a:lnSpc>
              <a:tabLst>
                <a:tab pos="1609725" algn="l"/>
                <a:tab pos="1609725" algn="l"/>
                <a:tab pos="1609725" algn="l"/>
                <a:tab pos="1609725" algn="l"/>
              </a:tabLst>
              <a:defRPr sz="1335" u="none" strike="noStrike" kern="1200" cap="none" spc="15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52500" indent="-190500" eaLnBrk="1" fontAlgn="auto" latinLnBrk="0" hangingPunct="1">
              <a:lnSpc>
                <a:spcPct val="120000"/>
              </a:lnSpc>
              <a:defRPr sz="1335" u="none" strike="noStrike" kern="1200" cap="none" spc="15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33500" indent="-190500" eaLnBrk="1" fontAlgn="auto" latinLnBrk="0" hangingPunct="1">
              <a:lnSpc>
                <a:spcPct val="120000"/>
              </a:lnSpc>
              <a:defRPr sz="1165" u="none" strike="noStrike" kern="1200" cap="none" spc="15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165" u="none" strike="noStrike" kern="1200" cap="none" spc="150" normalizeH="0"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0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665" b="1" u="none" strike="noStrike" kern="1200" cap="none" spc="200" normalizeH="0" baseline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81000" indent="0">
              <a:buNone/>
              <a:defRPr sz="1665" b="1"/>
            </a:lvl2pPr>
            <a:lvl3pPr marL="762000" indent="0">
              <a:buNone/>
              <a:defRPr sz="1500" b="1"/>
            </a:lvl3pPr>
            <a:lvl4pPr marL="1143000" indent="0">
              <a:buNone/>
              <a:defRPr sz="1335" b="1"/>
            </a:lvl4pPr>
            <a:lvl5pPr marL="1524000" indent="0">
              <a:buNone/>
              <a:defRPr sz="1335" b="1"/>
            </a:lvl5pPr>
            <a:lvl6pPr marL="1905000" indent="0">
              <a:buNone/>
              <a:defRPr sz="1335" b="1"/>
            </a:lvl6pPr>
            <a:lvl7pPr marL="2286000" indent="0">
              <a:buNone/>
              <a:defRPr sz="1335" b="1"/>
            </a:lvl7pPr>
            <a:lvl8pPr marL="2667000" indent="0">
              <a:buNone/>
              <a:defRPr sz="1335" b="1"/>
            </a:lvl8pPr>
            <a:lvl9pPr marL="3048000" indent="0">
              <a:buNone/>
              <a:defRPr sz="1335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90500" marR="0" lvl="0" indent="-1905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1665" b="1" i="0" u="none" strike="noStrike" kern="1200" cap="none" spc="2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1000" indent="0">
              <a:buNone/>
              <a:defRPr sz="1665" b="1"/>
            </a:lvl2pPr>
            <a:lvl3pPr marL="762000" indent="0">
              <a:buNone/>
              <a:defRPr sz="1500" b="1"/>
            </a:lvl3pPr>
            <a:lvl4pPr marL="1143000" indent="0">
              <a:buNone/>
              <a:defRPr sz="1335" b="1"/>
            </a:lvl4pPr>
            <a:lvl5pPr marL="1524000" indent="0">
              <a:buNone/>
              <a:defRPr sz="1335" b="1"/>
            </a:lvl5pPr>
            <a:lvl6pPr marL="1905000" indent="0">
              <a:buNone/>
              <a:defRPr sz="1335" b="1"/>
            </a:lvl6pPr>
            <a:lvl7pPr marL="2286000" indent="0">
              <a:buNone/>
              <a:defRPr sz="1335" b="1"/>
            </a:lvl7pPr>
            <a:lvl8pPr marL="2667000" indent="0">
              <a:buNone/>
              <a:defRPr sz="1335" b="1"/>
            </a:lvl8pPr>
            <a:lvl9pPr marL="3048000" indent="0">
              <a:buNone/>
              <a:defRPr sz="1335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90500" marR="0" lvl="0" indent="-1905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0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335" b="0" i="0" u="none" strike="noStrike" kern="1200" cap="none" spc="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335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10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335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90500" indent="-190500" eaLnBrk="1" fontAlgn="auto" latinLnBrk="0" hangingPunct="1">
              <a:lnSpc>
                <a:spcPct val="130000"/>
              </a:lnSpc>
              <a:spcAft>
                <a:spcPts val="1000"/>
              </a:spcAft>
              <a:defRPr u="none" strike="noStrike" kern="1200" cap="none" spc="150" normalizeH="0" baseline="0">
                <a:uFillTx/>
              </a:defRPr>
            </a:lvl1pPr>
            <a:lvl2pPr marL="571500" indent="-190500" defTabSz="914400" eaLnBrk="1" fontAlgn="auto" latinLnBrk="0" hangingPunct="1">
              <a:lnSpc>
                <a:spcPct val="120000"/>
              </a:lnSpc>
              <a:spcAft>
                <a:spcPts val="600"/>
              </a:spcAft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uFillTx/>
              </a:defRPr>
            </a:lvl2pPr>
            <a:lvl3pPr marL="952500" indent="-190500" eaLnBrk="1" fontAlgn="auto" latinLnBrk="0" hangingPunct="1">
              <a:lnSpc>
                <a:spcPct val="120000"/>
              </a:lnSpc>
              <a:spcAft>
                <a:spcPts val="600"/>
              </a:spcAft>
              <a:defRPr u="none" strike="noStrike" kern="1200" cap="none" spc="150" normalizeH="0" baseline="0">
                <a:uFillTx/>
              </a:defRPr>
            </a:lvl3pPr>
            <a:lvl4pPr marL="1333500" indent="-190500" eaLnBrk="1" fontAlgn="auto" latinLnBrk="0" hangingPunct="1">
              <a:lnSpc>
                <a:spcPct val="120000"/>
              </a:lnSpc>
              <a:spcAft>
                <a:spcPts val="300"/>
              </a:spcAft>
              <a:defRPr u="none" strike="noStrike" kern="1200" cap="none" spc="150" normalizeH="0" baseline="0">
                <a:uFillTx/>
              </a:defRPr>
            </a:lvl4pPr>
            <a:lvl5pPr marL="1714500" indent="-190500" eaLnBrk="1" fontAlgn="auto" latinLnBrk="0" hangingPunct="1">
              <a:lnSpc>
                <a:spcPct val="120000"/>
              </a:lnSpc>
              <a:spcAft>
                <a:spcPts val="300"/>
              </a:spcAft>
              <a:defRPr u="none" strike="noStrike" kern="1200" cap="none" spc="150" normalizeH="0" baseline="0"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6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83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83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83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62000" rtl="0" eaLnBrk="1" fontAlgn="auto" latinLnBrk="0" hangingPunct="1">
        <a:lnSpc>
          <a:spcPct val="100000"/>
        </a:lnSpc>
        <a:spcBef>
          <a:spcPct val="0"/>
        </a:spcBef>
        <a:buNone/>
        <a:defRPr sz="30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90500" indent="-190500" algn="l" defTabSz="7620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5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71500" indent="-190500" algn="l" defTabSz="7620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341120" algn="l"/>
          <a:tab pos="1341120" algn="l"/>
          <a:tab pos="1341120" algn="l"/>
          <a:tab pos="1341120" algn="l"/>
        </a:tabLst>
        <a:defRPr sz="133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952500" indent="-190500" algn="l" defTabSz="7620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33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333500" indent="-190500" algn="l" defTabSz="7620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16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714500" indent="-190500" algn="l" defTabSz="7620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16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095500" indent="-190500" algn="l" defTabSz="762000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500" indent="-190500" algn="l" defTabSz="762000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500" indent="-190500" algn="l" defTabSz="762000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500" indent="-190500" algn="l" defTabSz="762000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1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2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4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5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6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7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8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73.xml"/><Relationship Id="rId6" Type="http://schemas.openxmlformats.org/officeDocument/2006/relationships/image" Target="../media/image30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4.xml"/><Relationship Id="rId2" Type="http://schemas.openxmlformats.org/officeDocument/2006/relationships/image" Target="../media/image32.png"/><Relationship Id="rId1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5.xml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jpeg"/><Relationship Id="rId8" Type="http://schemas.openxmlformats.org/officeDocument/2006/relationships/image" Target="../media/image41.png"/><Relationship Id="rId7" Type="http://schemas.openxmlformats.org/officeDocument/2006/relationships/image" Target="../media/image40.jpeg"/><Relationship Id="rId6" Type="http://schemas.openxmlformats.org/officeDocument/2006/relationships/image" Target="../media/image39.png"/><Relationship Id="rId5" Type="http://schemas.openxmlformats.org/officeDocument/2006/relationships/image" Target="../media/image20.png"/><Relationship Id="rId4" Type="http://schemas.openxmlformats.org/officeDocument/2006/relationships/image" Target="../media/image38.png"/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76.xml"/><Relationship Id="rId13" Type="http://schemas.openxmlformats.org/officeDocument/2006/relationships/image" Target="../media/image44.png"/><Relationship Id="rId12" Type="http://schemas.openxmlformats.org/officeDocument/2006/relationships/image" Target="../media/image43.png"/><Relationship Id="rId11" Type="http://schemas.openxmlformats.org/officeDocument/2006/relationships/image" Target="../media/image42.png"/><Relationship Id="rId10" Type="http://schemas.openxmlformats.org/officeDocument/2006/relationships/image" Target="../media/image13.png"/><Relationship Id="rId1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53.png"/><Relationship Id="rId8" Type="http://schemas.openxmlformats.org/officeDocument/2006/relationships/image" Target="../media/image52.png"/><Relationship Id="rId7" Type="http://schemas.openxmlformats.org/officeDocument/2006/relationships/image" Target="../media/image51.png"/><Relationship Id="rId6" Type="http://schemas.openxmlformats.org/officeDocument/2006/relationships/image" Target="../media/image50.jpeg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77.xml"/><Relationship Id="rId13" Type="http://schemas.openxmlformats.org/officeDocument/2006/relationships/image" Target="../media/image56.png"/><Relationship Id="rId12" Type="http://schemas.openxmlformats.org/officeDocument/2006/relationships/image" Target="../media/image55.png"/><Relationship Id="rId11" Type="http://schemas.openxmlformats.org/officeDocument/2006/relationships/image" Target="../media/image20.png"/><Relationship Id="rId10" Type="http://schemas.openxmlformats.org/officeDocument/2006/relationships/image" Target="../media/image54.jpeg"/><Relationship Id="rId1" Type="http://schemas.openxmlformats.org/officeDocument/2006/relationships/image" Target="../media/image45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63.jpeg"/><Relationship Id="rId8" Type="http://schemas.openxmlformats.org/officeDocument/2006/relationships/image" Target="../media/image62.png"/><Relationship Id="rId7" Type="http://schemas.openxmlformats.org/officeDocument/2006/relationships/image" Target="../media/image61.png"/><Relationship Id="rId6" Type="http://schemas.openxmlformats.org/officeDocument/2006/relationships/image" Target="../media/image60.jpeg"/><Relationship Id="rId5" Type="http://schemas.openxmlformats.org/officeDocument/2006/relationships/image" Target="../media/image59.png"/><Relationship Id="rId4" Type="http://schemas.openxmlformats.org/officeDocument/2006/relationships/image" Target="../media/image20.png"/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78.xml"/><Relationship Id="rId1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9.xml"/><Relationship Id="rId1" Type="http://schemas.openxmlformats.org/officeDocument/2006/relationships/image" Target="../media/image6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80.xml"/><Relationship Id="rId2" Type="http://schemas.openxmlformats.org/officeDocument/2006/relationships/image" Target="../media/image16.jpeg"/><Relationship Id="rId1" Type="http://schemas.openxmlformats.org/officeDocument/2006/relationships/image" Target="../media/image6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1.xml"/><Relationship Id="rId1" Type="http://schemas.openxmlformats.org/officeDocument/2006/relationships/image" Target="../media/image66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82.xml"/><Relationship Id="rId2" Type="http://schemas.openxmlformats.org/officeDocument/2006/relationships/image" Target="../media/image68.png"/><Relationship Id="rId1" Type="http://schemas.openxmlformats.org/officeDocument/2006/relationships/image" Target="../media/image6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3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84.xml"/><Relationship Id="rId2" Type="http://schemas.openxmlformats.org/officeDocument/2006/relationships/image" Target="../media/image70.jpeg"/><Relationship Id="rId1" Type="http://schemas.openxmlformats.org/officeDocument/2006/relationships/image" Target="../media/image69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jpeg"/><Relationship Id="rId8" Type="http://schemas.openxmlformats.org/officeDocument/2006/relationships/image" Target="../media/image9.jpeg"/><Relationship Id="rId7" Type="http://schemas.openxmlformats.org/officeDocument/2006/relationships/image" Target="../media/image8.jpeg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6" Type="http://schemas.openxmlformats.org/officeDocument/2006/relationships/slideLayout" Target="../slideLayouts/slideLayout7.xml"/><Relationship Id="rId15" Type="http://schemas.openxmlformats.org/officeDocument/2006/relationships/tags" Target="../tags/tag67.xml"/><Relationship Id="rId14" Type="http://schemas.openxmlformats.org/officeDocument/2006/relationships/image" Target="../media/image15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jpeg"/><Relationship Id="rId10" Type="http://schemas.openxmlformats.org/officeDocument/2006/relationships/image" Target="../media/image11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69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GIF"/><Relationship Id="rId1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70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tags" Target="../tags/tag71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2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圆角矩形 9"/>
          <p:cNvSpPr/>
          <p:nvPr>
            <p:custDataLst>
              <p:tags r:id="rId1"/>
            </p:custDataLst>
          </p:nvPr>
        </p:nvSpPr>
        <p:spPr>
          <a:xfrm>
            <a:off x="317659" y="1612058"/>
            <a:ext cx="8448206" cy="1080296"/>
          </a:xfrm>
          <a:prstGeom prst="roundRect">
            <a:avLst>
              <a:gd name="adj" fmla="val 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1552042"/>
            <a:ext cx="9144000" cy="1200329"/>
          </a:xfrm>
          <a:prstGeom prst="rect">
            <a:avLst/>
          </a:prstGeom>
          <a:solidFill>
            <a:schemeClr val="lt1">
              <a:alpha val="27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36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Unit2</a:t>
            </a:r>
            <a:endParaRPr lang="en-US" altLang="zh-CN" sz="3600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36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There </a:t>
            </a:r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is a park near my home  </a:t>
            </a:r>
            <a:endParaRPr lang="en-US" altLang="zh-CN" sz="36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302084"/>
            <a:ext cx="4326255" cy="812530"/>
          </a:xfrm>
          <a:prstGeom prst="rect">
            <a:avLst/>
          </a:prstGeom>
          <a:solidFill>
            <a:schemeClr val="lt1">
              <a:alpha val="48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精</a:t>
            </a:r>
            <a:r>
              <a:rPr lang="zh-CN" altLang="en-US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通</a:t>
            </a:r>
            <a:r>
              <a:rPr lang="zh-CN" altLang="en-US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版六</a:t>
            </a:r>
            <a:r>
              <a:rPr lang="zh-CN" altLang="en-US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年级下册</a:t>
            </a:r>
            <a:endParaRPr kumimoji="0" lang="zh-CN" altLang="en-US" b="1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anose="020B0502020202020204" pitchFamily="34" charset="0"/>
                <a:ea typeface="冬青黑体简体中文 W3" pitchFamily="34" charset="-122"/>
              </a:rPr>
              <a:t>六年级</a:t>
            </a:r>
            <a:r>
              <a:rPr kumimoji="0" lang="en-US" altLang="zh-CN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anose="020B0502020202020204" pitchFamily="34" charset="0"/>
                <a:ea typeface="冬青黑体简体中文 W3" pitchFamily="34" charset="-122"/>
              </a:rPr>
              <a:t>-</a:t>
            </a:r>
            <a:r>
              <a:rPr kumimoji="0" lang="zh-CN" altLang="en-US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anose="020B0502020202020204" pitchFamily="34" charset="0"/>
                <a:ea typeface="冬青黑体简体中文 W3" pitchFamily="34" charset="-122"/>
              </a:rPr>
              <a:t>下册</a:t>
            </a:r>
            <a:r>
              <a:rPr kumimoji="0" lang="en-US" altLang="zh-CN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anose="020B0502020202020204" pitchFamily="34" charset="0"/>
                <a:ea typeface="冬青黑体简体中文 W3" pitchFamily="34" charset="-122"/>
              </a:rPr>
              <a:t>-2</a:t>
            </a:r>
            <a:r>
              <a:rPr kumimoji="0" lang="zh-CN" altLang="en-US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anose="020B0502020202020204" pitchFamily="34" charset="0"/>
                <a:ea typeface="冬青黑体简体中文 W3" pitchFamily="34" charset="-122"/>
              </a:rPr>
              <a:t>章节</a:t>
            </a:r>
            <a:endParaRPr kumimoji="0" lang="zh-CN" altLang="en-US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anose="020B0502020202020204" pitchFamily="34" charset="0"/>
              <a:ea typeface="冬青黑体简体中文 W3" pitchFamily="34" charset="-122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4" name="文本框 39943"/>
          <p:cNvSpPr txBox="1"/>
          <p:nvPr/>
        </p:nvSpPr>
        <p:spPr>
          <a:xfrm>
            <a:off x="59532" y="807101"/>
            <a:ext cx="9122093" cy="83099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There is a </a:t>
            </a:r>
            <a:r>
              <a:rPr lang="en-US" altLang="zh-CN" sz="2400" b="1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Nick’s home</a:t>
            </a:r>
            <a:r>
              <a:rPr lang="zh-CN" altLang="en-US" sz="2400" b="1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 </a:t>
            </a:r>
            <a:r>
              <a:rPr lang="en-US" altLang="zh-CN" sz="2400" b="1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____________the supermarket</a:t>
            </a:r>
            <a:r>
              <a:rPr lang="zh-CN" altLang="en-US" sz="2400" b="1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 </a:t>
            </a:r>
            <a:r>
              <a:rPr lang="en-US" altLang="zh-CN" sz="2400" b="1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______</a:t>
            </a:r>
            <a:r>
              <a:rPr lang="zh-CN" altLang="en-US" sz="2400" b="1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 </a:t>
            </a:r>
            <a:r>
              <a:rPr lang="en-US" altLang="zh-CN" sz="2400" b="1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the bookshop.</a:t>
            </a:r>
            <a:endParaRPr lang="en-US" altLang="zh-CN" sz="2400" b="1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343" name="矩形 39944"/>
          <p:cNvSpPr>
            <a:spLocks noTextEdit="1"/>
          </p:cNvSpPr>
          <p:nvPr/>
        </p:nvSpPr>
        <p:spPr>
          <a:xfrm>
            <a:off x="3751185" y="730806"/>
            <a:ext cx="1403747" cy="35683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7500" lnSpcReduction="20000"/>
          </a:bodyPr>
          <a:lstStyle/>
          <a:p>
            <a:pPr algn="ctr"/>
            <a:r>
              <a:rPr lang="zh-CN" altLang="en-US" sz="27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between</a:t>
            </a:r>
            <a:endParaRPr lang="zh-CN" altLang="en-US" sz="2700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4" name="矩形 39945"/>
          <p:cNvSpPr>
            <a:spLocks noTextEdit="1"/>
          </p:cNvSpPr>
          <p:nvPr/>
        </p:nvSpPr>
        <p:spPr>
          <a:xfrm>
            <a:off x="8105776" y="650653"/>
            <a:ext cx="1038225" cy="44062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10000"/>
          </a:bodyPr>
          <a:lstStyle/>
          <a:p>
            <a:pPr algn="ctr"/>
            <a:r>
              <a:rPr lang="zh-CN" altLang="en-US" sz="27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and</a:t>
            </a:r>
            <a:endParaRPr lang="zh-CN" altLang="en-US" sz="2700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947" name="Text Box 7"/>
          <p:cNvSpPr/>
          <p:nvPr/>
        </p:nvSpPr>
        <p:spPr>
          <a:xfrm>
            <a:off x="2802731" y="2327863"/>
            <a:ext cx="3635216" cy="83099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 </a:t>
            </a:r>
            <a:r>
              <a:rPr lang="zh-CN" altLang="en-US" sz="30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在</a:t>
            </a:r>
            <a:r>
              <a:rPr lang="en-US" altLang="zh-CN" sz="30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......</a:t>
            </a:r>
            <a:r>
              <a:rPr lang="zh-CN" altLang="en-US" sz="30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中间</a:t>
            </a:r>
            <a:r>
              <a:rPr lang="zh-CN" altLang="en-US" sz="3000" b="1" dirty="0">
                <a:solidFill>
                  <a:schemeClr val="accent2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 </a:t>
            </a:r>
            <a:endParaRPr lang="zh-CN" altLang="en-US" sz="3000" b="1" dirty="0">
              <a:solidFill>
                <a:schemeClr val="accent2"/>
              </a:solidFill>
              <a:latin typeface="Comic Sans MS" panose="030F0702030302020204" pitchFamily="66" charset="0"/>
              <a:ea typeface="宋体" panose="02010600030101010101" pitchFamily="2" charset="-122"/>
              <a:sym typeface="Comic Sans MS" panose="030F0702030302020204" pitchFamily="66" charset="0"/>
            </a:endParaRPr>
          </a:p>
          <a:p>
            <a:r>
              <a:rPr lang="en-US" altLang="zh-CN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zh-CN" altLang="en-US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936456" y="3054383"/>
            <a:ext cx="3298984" cy="1640348"/>
            <a:chOff x="-228600" y="3086893"/>
            <a:chExt cx="4572000" cy="2824163"/>
          </a:xfrm>
        </p:grpSpPr>
        <p:pic>
          <p:nvPicPr>
            <p:cNvPr id="6171" name="Picture 538" descr="b_125_20111207113820752125947_2345看图王"/>
            <p:cNvPicPr>
              <a:picLocks noChangeAspect="1"/>
            </p:cNvPicPr>
            <p:nvPr/>
          </p:nvPicPr>
          <p:blipFill>
            <a:blip r:embed="rId1" cstate="screen">
              <a:clrChange>
                <a:clrFrom>
                  <a:srgbClr val="898989"/>
                </a:clrFrom>
                <a:clrTo>
                  <a:srgbClr val="898989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228600" y="3086893"/>
              <a:ext cx="4572000" cy="282416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72" name="Picture 10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304800" y="3671094"/>
              <a:ext cx="1938337" cy="56038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3556" name="Picture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1370" y="1368171"/>
            <a:ext cx="1610678" cy="860679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3554" name="组合 9"/>
          <p:cNvGrpSpPr/>
          <p:nvPr/>
        </p:nvGrpSpPr>
        <p:grpSpPr>
          <a:xfrm>
            <a:off x="2780349" y="1533621"/>
            <a:ext cx="3156109" cy="864536"/>
            <a:chOff x="2773680" y="3497580"/>
            <a:chExt cx="3520440" cy="571500"/>
          </a:xfrm>
        </p:grpSpPr>
        <p:cxnSp>
          <p:nvCxnSpPr>
            <p:cNvPr id="2" name="直接连接符 1"/>
            <p:cNvCxnSpPr/>
            <p:nvPr/>
          </p:nvCxnSpPr>
          <p:spPr>
            <a:xfrm>
              <a:off x="2773680" y="3497580"/>
              <a:ext cx="3520440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2773680" y="3688080"/>
              <a:ext cx="3520440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2773680" y="3878580"/>
              <a:ext cx="3520440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2773680" y="4069080"/>
              <a:ext cx="3520440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3141821" y="2435448"/>
            <a:ext cx="3002756" cy="2443591"/>
            <a:chOff x="2781" y="4597"/>
            <a:chExt cx="6068" cy="5505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screen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16498" b="12826"/>
            <a:stretch>
              <a:fillRect/>
            </a:stretch>
          </p:blipFill>
          <p:spPr>
            <a:xfrm rot="19560000" flipH="1">
              <a:off x="3092" y="4597"/>
              <a:ext cx="5757" cy="5505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 cstate="screen">
              <a:clrChange>
                <a:clrFrom>
                  <a:srgbClr val="EAF4FF">
                    <a:alpha val="100000"/>
                  </a:srgbClr>
                </a:clrFrom>
                <a:clrTo>
                  <a:srgbClr val="EAF4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2781" y="8155"/>
              <a:ext cx="3521" cy="1164"/>
            </a:xfrm>
            <a:prstGeom prst="rect">
              <a:avLst/>
            </a:prstGeom>
          </p:spPr>
        </p:pic>
      </p:grpSp>
      <p:pic>
        <p:nvPicPr>
          <p:cNvPr id="5123" name="Picture 3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130493" y="2782634"/>
            <a:ext cx="3210878" cy="191209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" name="PA_圆角矩形 9"/>
          <p:cNvSpPr/>
          <p:nvPr>
            <p:custDataLst>
              <p:tags r:id="rId7"/>
            </p:custDataLst>
          </p:nvPr>
        </p:nvSpPr>
        <p:spPr>
          <a:xfrm>
            <a:off x="59531" y="461845"/>
            <a:ext cx="365522" cy="337542"/>
          </a:xfrm>
          <a:prstGeom prst="roundRect">
            <a:avLst>
              <a:gd name="adj" fmla="val 0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文本框 68"/>
          <p:cNvSpPr txBox="1"/>
          <p:nvPr/>
        </p:nvSpPr>
        <p:spPr>
          <a:xfrm>
            <a:off x="425054" y="454343"/>
            <a:ext cx="1390650" cy="4154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 dirty="0">
                <a:solidFill>
                  <a:srgbClr val="262626"/>
                </a:solidFill>
                <a:latin typeface="冬青黑体简体中文 W3" pitchFamily="34" charset="-122"/>
                <a:ea typeface="冬青黑体简体中文 W3" pitchFamily="34" charset="-122"/>
              </a:rPr>
              <a:t>知识讲解</a:t>
            </a:r>
            <a:endParaRPr lang="en-US" altLang="zh-CN" sz="2100" dirty="0">
              <a:solidFill>
                <a:srgbClr val="262626"/>
              </a:solidFill>
              <a:latin typeface="冬青黑体简体中文 W3" pitchFamily="34" charset="-122"/>
              <a:ea typeface="冬青黑体简体中文 W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4" grpId="0"/>
      <p:bldP spid="399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图片 38915" descr="马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5928" y="328327"/>
            <a:ext cx="6858000" cy="4629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8" name="矩形 38919"/>
          <p:cNvSpPr>
            <a:spLocks noTextEdit="1"/>
          </p:cNvSpPr>
          <p:nvPr/>
        </p:nvSpPr>
        <p:spPr>
          <a:xfrm>
            <a:off x="3072766" y="3591235"/>
            <a:ext cx="1350169" cy="58400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2700">
                <a:ln w="19050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road</a:t>
            </a:r>
            <a:endParaRPr lang="zh-CN" altLang="en-US" sz="2700">
              <a:ln w="1905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72" name="矩形 38923"/>
          <p:cNvSpPr>
            <a:spLocks noTextEdit="1"/>
          </p:cNvSpPr>
          <p:nvPr/>
        </p:nvSpPr>
        <p:spPr>
          <a:xfrm>
            <a:off x="4759643" y="462058"/>
            <a:ext cx="2571750" cy="6172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2700">
                <a:ln w="19050" cap="flat" cmpd="sng">
                  <a:solidFill>
                    <a:srgbClr val="FF00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across the road</a:t>
            </a:r>
            <a:endParaRPr lang="zh-CN" altLang="en-US" sz="2700">
              <a:ln w="19050" cap="flat" cmpd="sng">
                <a:solidFill>
                  <a:srgbClr val="FF00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925" name="Text Box 7"/>
          <p:cNvSpPr/>
          <p:nvPr/>
        </p:nvSpPr>
        <p:spPr>
          <a:xfrm>
            <a:off x="2069546" y="1591271"/>
            <a:ext cx="3134191" cy="10156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000" b="1" dirty="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across the road</a:t>
            </a:r>
            <a:endParaRPr lang="zh-CN" altLang="en-US" sz="3000" b="1" dirty="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  <a:sym typeface="Comic Sans MS" panose="030F0702030302020204" pitchFamily="66" charset="0"/>
            </a:endParaRPr>
          </a:p>
          <a:p>
            <a:r>
              <a:rPr lang="zh-CN" altLang="en-US" sz="3000" dirty="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  在马路对面</a:t>
            </a:r>
            <a:endParaRPr lang="zh-CN" altLang="en-US" sz="3000" dirty="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  <a:sym typeface="Comic Sans MS" panose="030F0702030302020204" pitchFamily="66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00652" y="724377"/>
            <a:ext cx="663892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There is a </a:t>
            </a:r>
            <a:r>
              <a:rPr lang="en-US" altLang="zh-CN" sz="3300" b="1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hotel</a:t>
            </a:r>
            <a:r>
              <a:rPr lang="zh-CN" altLang="en-US" sz="3300" b="1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 </a:t>
            </a:r>
            <a:r>
              <a:rPr lang="en-US" altLang="zh-CN" sz="3300" b="1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____________</a:t>
            </a:r>
            <a:endParaRPr lang="en-US" altLang="zh-CN" sz="3300" b="1" dirty="0">
              <a:solidFill>
                <a:srgbClr val="000066"/>
              </a:solidFill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31748" name="Picture 14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clrChange>
              <a:clrFrom>
                <a:srgbClr val="CAE097">
                  <a:alpha val="100000"/>
                </a:srgbClr>
              </a:clrFrom>
              <a:clrTo>
                <a:srgbClr val="CAE097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507707" y="2224993"/>
            <a:ext cx="3875723" cy="206554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" name="PA_圆角矩形 9"/>
          <p:cNvSpPr/>
          <p:nvPr>
            <p:custDataLst>
              <p:tags r:id="rId3"/>
            </p:custDataLst>
          </p:nvPr>
        </p:nvSpPr>
        <p:spPr>
          <a:xfrm>
            <a:off x="59531" y="461845"/>
            <a:ext cx="365522" cy="337542"/>
          </a:xfrm>
          <a:prstGeom prst="roundRect">
            <a:avLst>
              <a:gd name="adj" fmla="val 0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文本框 68"/>
          <p:cNvSpPr txBox="1"/>
          <p:nvPr/>
        </p:nvSpPr>
        <p:spPr>
          <a:xfrm>
            <a:off x="425054" y="454343"/>
            <a:ext cx="1390650" cy="4154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 dirty="0">
                <a:solidFill>
                  <a:srgbClr val="262626"/>
                </a:solidFill>
                <a:latin typeface="冬青黑体简体中文 W3" pitchFamily="34" charset="-122"/>
                <a:ea typeface="冬青黑体简体中文 W3" pitchFamily="34" charset="-122"/>
              </a:rPr>
              <a:t>知识讲解</a:t>
            </a:r>
            <a:endParaRPr lang="en-US" altLang="zh-CN" sz="2100" dirty="0">
              <a:solidFill>
                <a:srgbClr val="262626"/>
              </a:solidFill>
              <a:latin typeface="冬青黑体简体中文 W3" pitchFamily="34" charset="-122"/>
              <a:ea typeface="冬青黑体简体中文 W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5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6" name="Text Box 7"/>
          <p:cNvSpPr/>
          <p:nvPr/>
        </p:nvSpPr>
        <p:spPr>
          <a:xfrm>
            <a:off x="2079071" y="1067277"/>
            <a:ext cx="3509963" cy="55399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near  </a:t>
            </a:r>
            <a:r>
              <a:rPr lang="zh-CN" altLang="en-US" sz="30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在</a:t>
            </a:r>
            <a:r>
              <a:rPr lang="en-US" altLang="zh-CN" sz="30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......</a:t>
            </a:r>
            <a:r>
              <a:rPr lang="zh-CN" altLang="en-US" sz="30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附近</a:t>
            </a:r>
            <a:endParaRPr lang="zh-CN" altLang="en-US" sz="3000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  <a:sym typeface="Comic Sans MS" panose="030F0702030302020204" pitchFamily="66" charset="0"/>
            </a:endParaRPr>
          </a:p>
        </p:txBody>
      </p:sp>
      <p:pic>
        <p:nvPicPr>
          <p:cNvPr id="25602" name="Picture 4" descr="1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280035" y="1704213"/>
            <a:ext cx="8157686" cy="2153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5" name="Text Box 11"/>
          <p:cNvSpPr txBox="1"/>
          <p:nvPr/>
        </p:nvSpPr>
        <p:spPr>
          <a:xfrm>
            <a:off x="1775223" y="3857411"/>
            <a:ext cx="1707519" cy="5539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000" b="1" i="1" dirty="0">
                <a:solidFill>
                  <a:srgbClr val="000066"/>
                </a:solidFill>
                <a:latin typeface="Arial" panose="020B0604020202020204" pitchFamily="34" charset="0"/>
              </a:rPr>
              <a:t>There is</a:t>
            </a:r>
            <a:r>
              <a:rPr lang="en-US" altLang="zh-CN" sz="1350" dirty="0">
                <a:latin typeface="Arial" panose="020B0604020202020204" pitchFamily="34" charset="0"/>
              </a:rPr>
              <a:t> </a:t>
            </a:r>
            <a:endParaRPr lang="en-US" altLang="zh-CN" sz="1350" dirty="0">
              <a:latin typeface="Arial" panose="020B0604020202020204" pitchFamily="34" charset="0"/>
            </a:endParaRPr>
          </a:p>
        </p:txBody>
      </p:sp>
      <p:sp>
        <p:nvSpPr>
          <p:cNvPr id="10246" name="Text Box 12"/>
          <p:cNvSpPr txBox="1"/>
          <p:nvPr/>
        </p:nvSpPr>
        <p:spPr>
          <a:xfrm>
            <a:off x="3584496" y="3857411"/>
            <a:ext cx="1423788" cy="5539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000" b="1" i="1" dirty="0">
                <a:latin typeface="Arial" panose="020B0604020202020204" pitchFamily="34" charset="0"/>
              </a:rPr>
              <a:t>a  park</a:t>
            </a:r>
            <a:endParaRPr lang="en-US" altLang="zh-CN" sz="3000" b="1" i="1" dirty="0">
              <a:latin typeface="Arial" panose="020B0604020202020204" pitchFamily="34" charset="0"/>
            </a:endParaRPr>
          </a:p>
        </p:txBody>
      </p:sp>
      <p:sp>
        <p:nvSpPr>
          <p:cNvPr id="10243" name="Text Box 9"/>
          <p:cNvSpPr txBox="1"/>
          <p:nvPr/>
        </p:nvSpPr>
        <p:spPr>
          <a:xfrm>
            <a:off x="5226606" y="3857411"/>
            <a:ext cx="995785" cy="5539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000" b="1" i="1" dirty="0">
                <a:solidFill>
                  <a:srgbClr val="FF0066"/>
                </a:solidFill>
                <a:latin typeface="Arial" panose="020B0604020202020204" pitchFamily="34" charset="0"/>
              </a:rPr>
              <a:t>near</a:t>
            </a:r>
            <a:endParaRPr lang="en-US" altLang="zh-CN" sz="3000" b="1" i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10244" name="Text Box 10"/>
          <p:cNvSpPr txBox="1"/>
          <p:nvPr/>
        </p:nvSpPr>
        <p:spPr>
          <a:xfrm>
            <a:off x="6520577" y="3857411"/>
            <a:ext cx="1980029" cy="5539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000" b="1" i="1" dirty="0">
                <a:latin typeface="Arial" panose="020B0604020202020204" pitchFamily="34" charset="0"/>
              </a:rPr>
              <a:t>my home.</a:t>
            </a:r>
            <a:endParaRPr lang="en-US" altLang="zh-CN" sz="3000" b="1" i="1" dirty="0">
              <a:latin typeface="Arial" panose="020B0604020202020204" pitchFamily="34" charset="0"/>
            </a:endParaRPr>
          </a:p>
        </p:txBody>
      </p:sp>
      <p:pic>
        <p:nvPicPr>
          <p:cNvPr id="4" name="图片 3" descr="006dCC6Rgy70nT5PjNve1&amp;690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DD4A8">
                  <a:alpha val="100000"/>
                </a:srgbClr>
              </a:clrFrom>
              <a:clrTo>
                <a:srgbClr val="FDD4A8">
                  <a:alpha val="100000"/>
                  <a:alpha val="0"/>
                </a:srgbClr>
              </a:clrTo>
            </a:clrChange>
          </a:blip>
          <a:srcRect t="-2678"/>
          <a:stretch>
            <a:fillRect/>
          </a:stretch>
        </p:blipFill>
        <p:spPr>
          <a:xfrm flipH="1">
            <a:off x="7132320" y="2494169"/>
            <a:ext cx="693896" cy="716661"/>
          </a:xfrm>
          <a:prstGeom prst="rect">
            <a:avLst/>
          </a:prstGeom>
        </p:spPr>
      </p:pic>
      <p:sp>
        <p:nvSpPr>
          <p:cNvPr id="68" name="PA_圆角矩形 9"/>
          <p:cNvSpPr/>
          <p:nvPr>
            <p:custDataLst>
              <p:tags r:id="rId3"/>
            </p:custDataLst>
          </p:nvPr>
        </p:nvSpPr>
        <p:spPr>
          <a:xfrm>
            <a:off x="59531" y="461845"/>
            <a:ext cx="365522" cy="337542"/>
          </a:xfrm>
          <a:prstGeom prst="roundRect">
            <a:avLst>
              <a:gd name="adj" fmla="val 0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文本框 68"/>
          <p:cNvSpPr txBox="1"/>
          <p:nvPr/>
        </p:nvSpPr>
        <p:spPr>
          <a:xfrm>
            <a:off x="425054" y="454343"/>
            <a:ext cx="1390650" cy="4154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 dirty="0">
                <a:solidFill>
                  <a:srgbClr val="262626"/>
                </a:solidFill>
                <a:latin typeface="冬青黑体简体中文 W3" pitchFamily="34" charset="-122"/>
                <a:ea typeface="冬青黑体简体中文 W3" pitchFamily="34" charset="-122"/>
              </a:rPr>
              <a:t>知识讲解</a:t>
            </a:r>
            <a:endParaRPr lang="en-US" altLang="zh-CN" sz="2100" dirty="0">
              <a:solidFill>
                <a:srgbClr val="262626"/>
              </a:solidFill>
              <a:latin typeface="冬青黑体简体中文 W3" pitchFamily="34" charset="-122"/>
              <a:ea typeface="冬青黑体简体中文 W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6" grpId="0" bldLvl="0"/>
      <p:bldP spid="10245" grpId="0"/>
      <p:bldP spid="10246" grpId="0"/>
      <p:bldP spid="10243" grpId="0"/>
      <p:bldP spid="1024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4" descr="xiaoqu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635372" y="99013"/>
            <a:ext cx="11241405" cy="1015112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23" descr="b_2011032917481986172695_2345看图王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C0C0C0">
                  <a:alpha val="100000"/>
                </a:srgbClr>
              </a:clrFrom>
              <a:clrTo>
                <a:srgbClr val="C0C0C0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19565" y="-134159"/>
            <a:ext cx="2950845" cy="160905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24" descr="2008111082138641_2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A4A4A4"/>
              </a:clrFrom>
              <a:clrTo>
                <a:srgbClr val="A4A4A4">
                  <a:alpha val="0"/>
                </a:srgbClr>
              </a:clrTo>
            </a:clrChange>
          </a:blip>
          <a:stretch>
            <a:fillRect/>
          </a:stretch>
        </p:blipFill>
        <p:spPr>
          <a:xfrm rot="480000">
            <a:off x="2087404" y="629650"/>
            <a:ext cx="875824" cy="3369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</p:pic>
      <p:pic>
        <p:nvPicPr>
          <p:cNvPr id="5123" name="Picture 3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-1386364" y="1189435"/>
            <a:ext cx="2809875" cy="167335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16498" b="12826"/>
          <a:stretch>
            <a:fillRect/>
          </a:stretch>
        </p:blipFill>
        <p:spPr>
          <a:xfrm rot="19560000" flipH="1">
            <a:off x="818199" y="846106"/>
            <a:ext cx="2741771" cy="2359580"/>
          </a:xfrm>
          <a:prstGeom prst="rect">
            <a:avLst/>
          </a:prstGeom>
        </p:spPr>
      </p:pic>
      <p:pic>
        <p:nvPicPr>
          <p:cNvPr id="3" name="Picture 17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rot="2220000">
            <a:off x="257176" y="1506618"/>
            <a:ext cx="3590449" cy="381862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1" name="组合 30"/>
          <p:cNvGrpSpPr/>
          <p:nvPr/>
        </p:nvGrpSpPr>
        <p:grpSpPr>
          <a:xfrm>
            <a:off x="3270410" y="1402033"/>
            <a:ext cx="1098709" cy="1460754"/>
            <a:chOff x="-228600" y="3086893"/>
            <a:chExt cx="4572000" cy="2824163"/>
          </a:xfrm>
        </p:grpSpPr>
        <p:pic>
          <p:nvPicPr>
            <p:cNvPr id="6171" name="Picture 538" descr="b_125_20111207113820752125947_2345看图王"/>
            <p:cNvPicPr>
              <a:picLocks noChangeAspect="1"/>
            </p:cNvPicPr>
            <p:nvPr/>
          </p:nvPicPr>
          <p:blipFill>
            <a:blip r:embed="rId7" cstate="screen">
              <a:clrChange>
                <a:clrFrom>
                  <a:srgbClr val="898989"/>
                </a:clrFrom>
                <a:clrTo>
                  <a:srgbClr val="898989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228600" y="3086893"/>
              <a:ext cx="4572000" cy="282416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72" name="Picture 10"/>
            <p:cNvPicPr>
              <a:picLocks noChangeAspect="1"/>
            </p:cNvPicPr>
            <p:nvPr/>
          </p:nvPicPr>
          <p:blipFill>
            <a:blip r:embed="rId8" cstate="screen"/>
            <a:stretch>
              <a:fillRect/>
            </a:stretch>
          </p:blipFill>
          <p:spPr>
            <a:xfrm>
              <a:off x="304800" y="3671094"/>
              <a:ext cx="1938337" cy="560387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5127" name="组合 3"/>
          <p:cNvGrpSpPr/>
          <p:nvPr/>
        </p:nvGrpSpPr>
        <p:grpSpPr>
          <a:xfrm>
            <a:off x="5297092" y="576500"/>
            <a:ext cx="2550319" cy="2674620"/>
            <a:chOff x="5029200" y="2384323"/>
            <a:chExt cx="3400425" cy="3962400"/>
          </a:xfrm>
        </p:grpSpPr>
        <p:pic>
          <p:nvPicPr>
            <p:cNvPr id="6166" name="Picture 167" descr="235070-13050920424163"/>
            <p:cNvPicPr>
              <a:picLocks noChangeAspect="1"/>
            </p:cNvPicPr>
            <p:nvPr/>
          </p:nvPicPr>
          <p:blipFill>
            <a:blip r:embed="rId9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29200" y="2384323"/>
              <a:ext cx="3400425" cy="39624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67" name="Picture 4"/>
            <p:cNvPicPr>
              <a:picLocks noChangeAspect="1"/>
            </p:cNvPicPr>
            <p:nvPr/>
          </p:nvPicPr>
          <p:blipFill>
            <a:blip r:embed="rId10" cstate="screen"/>
            <a:stretch>
              <a:fillRect/>
            </a:stretch>
          </p:blipFill>
          <p:spPr>
            <a:xfrm>
              <a:off x="6172200" y="4005058"/>
              <a:ext cx="2090737" cy="105410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11">
            <a:clrChange>
              <a:clrFrom>
                <a:srgbClr val="EAF4FF">
                  <a:alpha val="100000"/>
                </a:srgbClr>
              </a:clrFrom>
              <a:clrTo>
                <a:srgbClr val="EAF4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4273" y="1107567"/>
            <a:ext cx="2650808" cy="3400282"/>
          </a:xfrm>
          <a:prstGeom prst="rect">
            <a:avLst/>
          </a:prstGeom>
        </p:spPr>
      </p:pic>
      <p:sp>
        <p:nvSpPr>
          <p:cNvPr id="15" name="云形标注 14"/>
          <p:cNvSpPr/>
          <p:nvPr/>
        </p:nvSpPr>
        <p:spPr>
          <a:xfrm flipH="1">
            <a:off x="5946459" y="228029"/>
            <a:ext cx="3312795" cy="703803"/>
          </a:xfrm>
          <a:prstGeom prst="cloudCallout">
            <a:avLst>
              <a:gd name="adj1" fmla="val -23986"/>
              <a:gd name="adj2" fmla="val 12478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b="1"/>
              <a:t>Hello,I am Nick.This is my community.</a:t>
            </a:r>
            <a:endParaRPr lang="en-US" altLang="zh-CN" b="1"/>
          </a:p>
        </p:txBody>
      </p:sp>
      <p:pic>
        <p:nvPicPr>
          <p:cNvPr id="31748" name="Picture 14"/>
          <p:cNvPicPr>
            <a:picLocks noChangeAspect="1"/>
          </p:cNvPicPr>
          <p:nvPr/>
        </p:nvPicPr>
        <p:blipFill>
          <a:blip r:embed="rId12" cstate="screen">
            <a:clrChange>
              <a:clrFrom>
                <a:srgbClr val="CAE097">
                  <a:alpha val="100000"/>
                </a:srgbClr>
              </a:clrFrom>
              <a:clrTo>
                <a:srgbClr val="CAE097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252085" y="2707196"/>
            <a:ext cx="2262188" cy="173207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爆炸形 2 15"/>
          <p:cNvSpPr/>
          <p:nvPr/>
        </p:nvSpPr>
        <p:spPr>
          <a:xfrm>
            <a:off x="551974" y="693516"/>
            <a:ext cx="6962299" cy="3232690"/>
          </a:xfrm>
          <a:prstGeom prst="irregularSeal2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000" b="1">
                <a:solidFill>
                  <a:schemeClr val="tx1"/>
                </a:solidFill>
              </a:rPr>
              <a:t>Oh </a:t>
            </a:r>
            <a:r>
              <a:rPr lang="zh-CN" altLang="en-US" sz="3000" b="1">
                <a:solidFill>
                  <a:schemeClr val="tx1"/>
                </a:solidFill>
              </a:rPr>
              <a:t>，</a:t>
            </a:r>
            <a:r>
              <a:rPr lang="en-US" altLang="zh-CN" sz="3000" b="1">
                <a:solidFill>
                  <a:schemeClr val="tx1"/>
                </a:solidFill>
              </a:rPr>
              <a:t>It is so messy(</a:t>
            </a:r>
            <a:r>
              <a:rPr lang="zh-CN" altLang="zh-CN" sz="3000" b="1">
                <a:solidFill>
                  <a:schemeClr val="tx1"/>
                </a:solidFill>
              </a:rPr>
              <a:t>凌乱</a:t>
            </a:r>
            <a:r>
              <a:rPr lang="en-US" altLang="zh-CN" sz="3000" b="1">
                <a:solidFill>
                  <a:schemeClr val="tx1"/>
                </a:solidFill>
              </a:rPr>
              <a:t>).</a:t>
            </a:r>
            <a:endParaRPr lang="en-US" altLang="zh-CN" sz="3000" b="1">
              <a:solidFill>
                <a:schemeClr val="tx1"/>
              </a:solidFill>
            </a:endParaRPr>
          </a:p>
        </p:txBody>
      </p:sp>
      <p:pic>
        <p:nvPicPr>
          <p:cNvPr id="15366" name="Picture 11" descr="PARK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984660" y="-494204"/>
            <a:ext cx="2155031" cy="232957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" name="PA_圆角矩形 9"/>
          <p:cNvSpPr/>
          <p:nvPr>
            <p:custDataLst>
              <p:tags r:id="rId14"/>
            </p:custDataLst>
          </p:nvPr>
        </p:nvSpPr>
        <p:spPr>
          <a:xfrm>
            <a:off x="59531" y="256961"/>
            <a:ext cx="365522" cy="337542"/>
          </a:xfrm>
          <a:prstGeom prst="roundRect">
            <a:avLst>
              <a:gd name="adj" fmla="val 0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文本框 68"/>
          <p:cNvSpPr txBox="1"/>
          <p:nvPr/>
        </p:nvSpPr>
        <p:spPr>
          <a:xfrm>
            <a:off x="425054" y="257175"/>
            <a:ext cx="1390650" cy="4154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 dirty="0">
                <a:solidFill>
                  <a:srgbClr val="262626"/>
                </a:solidFill>
                <a:latin typeface="冬青黑体简体中文 W3" pitchFamily="34" charset="-122"/>
                <a:ea typeface="冬青黑体简体中文 W3" pitchFamily="34" charset="-122"/>
              </a:rPr>
              <a:t>知识讲解</a:t>
            </a:r>
            <a:endParaRPr lang="en-US" altLang="zh-CN" sz="2100" dirty="0">
              <a:solidFill>
                <a:srgbClr val="262626"/>
              </a:solidFill>
              <a:latin typeface="冬青黑体简体中文 W3" pitchFamily="34" charset="-122"/>
              <a:ea typeface="冬青黑体简体中文 W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标题 13314"/>
          <p:cNvSpPr>
            <a:spLocks noGrp="1"/>
          </p:cNvSpPr>
          <p:nvPr>
            <p:ph type="title"/>
          </p:nvPr>
        </p:nvSpPr>
        <p:spPr>
          <a:xfrm>
            <a:off x="1721169" y="264677"/>
            <a:ext cx="3240881" cy="388977"/>
          </a:xfrm>
        </p:spPr>
        <p:txBody>
          <a:bodyPr vert="horz" wrap="square" lIns="68580" tIns="34290" rIns="68580" bIns="34290" anchor="ctr">
            <a:normAutofit fontScale="90000"/>
          </a:bodyPr>
          <a:lstStyle/>
          <a:p>
            <a:r>
              <a:rPr lang="zh-CN" altLang="en-US" sz="2400" b="1" dirty="0"/>
              <a:t>根据图片提示说句子。</a:t>
            </a:r>
            <a:endParaRPr lang="zh-CN" altLang="en-US" sz="2400" b="1" dirty="0"/>
          </a:p>
        </p:txBody>
      </p:sp>
      <p:sp>
        <p:nvSpPr>
          <p:cNvPr id="35844" name="文本占位符 13315"/>
          <p:cNvSpPr>
            <a:spLocks noGrp="1"/>
          </p:cNvSpPr>
          <p:nvPr>
            <p:ph idx="1"/>
          </p:nvPr>
        </p:nvSpPr>
        <p:spPr>
          <a:xfrm>
            <a:off x="330519" y="689658"/>
            <a:ext cx="8482965" cy="4345401"/>
          </a:xfrm>
        </p:spPr>
        <p:txBody>
          <a:bodyPr vert="horz" wrap="square" lIns="68580" tIns="34290" rIns="68580" bIns="34290" anchor="t">
            <a:normAutofit fontScale="92500" lnSpcReduction="20000"/>
          </a:bodyPr>
          <a:lstStyle/>
          <a:p>
            <a:pPr>
              <a:lnSpc>
                <a:spcPct val="80000"/>
              </a:lnSpc>
              <a:buNone/>
            </a:pPr>
            <a:r>
              <a:rPr lang="en-US" altLang="zh-CN" sz="2100" b="1" dirty="0">
                <a:solidFill>
                  <a:schemeClr val="tx1"/>
                </a:solidFill>
              </a:rPr>
              <a:t>1.</a:t>
            </a:r>
            <a:endParaRPr lang="en-US" altLang="zh-CN" sz="2400" b="1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None/>
            </a:pPr>
            <a:endParaRPr lang="en-US" altLang="zh-CN" sz="2400" b="1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None/>
            </a:pPr>
            <a:endParaRPr lang="en-US" altLang="zh-CN" sz="2400" b="1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400" b="1" dirty="0">
                <a:solidFill>
                  <a:schemeClr val="tx1"/>
                </a:solidFill>
              </a:rPr>
              <a:t>2.</a:t>
            </a:r>
            <a:endParaRPr lang="en-US" altLang="zh-CN" sz="2400" b="1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None/>
            </a:pPr>
            <a:endParaRPr lang="en-US" altLang="zh-CN" sz="2400" b="1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None/>
            </a:pPr>
            <a:endParaRPr lang="en-US" altLang="zh-CN" sz="2400" b="1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400" b="1" dirty="0">
                <a:solidFill>
                  <a:schemeClr val="tx1"/>
                </a:solidFill>
              </a:rPr>
              <a:t>3.</a:t>
            </a:r>
            <a:endParaRPr lang="en-US" altLang="zh-CN" sz="2400" b="1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None/>
            </a:pPr>
            <a:endParaRPr lang="en-US" altLang="zh-CN" sz="2400" b="1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None/>
            </a:pPr>
            <a:endParaRPr lang="en-US" altLang="zh-CN" sz="2400" b="1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400" b="1" dirty="0">
                <a:solidFill>
                  <a:schemeClr val="tx1"/>
                </a:solidFill>
              </a:rPr>
              <a:t>4.</a:t>
            </a:r>
            <a:endParaRPr lang="en-US" altLang="zh-CN" sz="2400" b="1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None/>
            </a:pPr>
            <a:endParaRPr lang="en-US" altLang="zh-CN" sz="2400" b="1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None/>
            </a:pPr>
            <a:endParaRPr lang="en-US" altLang="zh-CN" sz="2400" b="1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400" b="1" dirty="0">
                <a:solidFill>
                  <a:schemeClr val="tx1"/>
                </a:solidFill>
              </a:rPr>
              <a:t>5.</a:t>
            </a:r>
            <a:r>
              <a:rPr lang="en-US" altLang="zh-CN" sz="2100" b="1" dirty="0">
                <a:solidFill>
                  <a:schemeClr val="tx1"/>
                </a:solidFill>
              </a:rPr>
              <a:t>  </a:t>
            </a:r>
            <a:r>
              <a:rPr lang="en-US" altLang="zh-CN" sz="2100" dirty="0">
                <a:solidFill>
                  <a:srgbClr val="000066"/>
                </a:solidFill>
              </a:rPr>
              <a:t> </a:t>
            </a:r>
            <a:r>
              <a:rPr lang="en-US" altLang="zh-CN" sz="1800" dirty="0"/>
              <a:t>                                    </a:t>
            </a:r>
            <a:endParaRPr lang="en-US" altLang="zh-CN" sz="1800" dirty="0"/>
          </a:p>
        </p:txBody>
      </p:sp>
      <p:sp>
        <p:nvSpPr>
          <p:cNvPr id="13317" name="文本框 13316"/>
          <p:cNvSpPr txBox="1"/>
          <p:nvPr/>
        </p:nvSpPr>
        <p:spPr>
          <a:xfrm>
            <a:off x="825103" y="589146"/>
            <a:ext cx="5748690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There is a</a:t>
            </a:r>
            <a:r>
              <a:rPr lang="zh-CN" altLang="en-US" sz="2400" b="1" dirty="0">
                <a:solidFill>
                  <a:srgbClr val="000066"/>
                </a:solidFill>
                <a:latin typeface="Arial" panose="020B0604020202020204" pitchFamily="34" charset="0"/>
              </a:rPr>
              <a:t> b</a:t>
            </a:r>
            <a:r>
              <a:rPr lang="en-US" altLang="zh-CN" sz="2400" b="1" dirty="0">
                <a:solidFill>
                  <a:srgbClr val="000066"/>
                </a:solidFill>
                <a:latin typeface="Arial" panose="020B0604020202020204" pitchFamily="34" charset="0"/>
              </a:rPr>
              <a:t>ank</a:t>
            </a:r>
            <a:r>
              <a:rPr lang="zh-CN" altLang="en-US" sz="2400" b="1" dirty="0">
                <a:solidFill>
                  <a:srgbClr val="000066"/>
                </a:solidFill>
                <a:latin typeface="Arial" panose="020B0604020202020204" pitchFamily="34" charset="0"/>
              </a:rPr>
              <a:t> behind the b</a:t>
            </a:r>
            <a:r>
              <a:rPr lang="en-US" altLang="zh-CN" sz="2400" b="1" dirty="0">
                <a:solidFill>
                  <a:srgbClr val="000066"/>
                </a:solidFill>
                <a:latin typeface="Arial" panose="020B0604020202020204" pitchFamily="34" charset="0"/>
              </a:rPr>
              <a:t>ookshop.</a:t>
            </a:r>
            <a:r>
              <a:rPr lang="zh-CN" altLang="en-US" sz="1350" dirty="0">
                <a:solidFill>
                  <a:srgbClr val="000066"/>
                </a:solidFill>
                <a:latin typeface="Arial" panose="020B0604020202020204" pitchFamily="34" charset="0"/>
              </a:rPr>
              <a:t>.</a:t>
            </a:r>
            <a:endParaRPr lang="zh-CN" altLang="en-US" sz="1350" dirty="0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13318" name="文本框 13317"/>
          <p:cNvSpPr txBox="1"/>
          <p:nvPr/>
        </p:nvSpPr>
        <p:spPr>
          <a:xfrm>
            <a:off x="825342" y="1502331"/>
            <a:ext cx="5647700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There is a</a:t>
            </a:r>
            <a:r>
              <a:rPr lang="zh-CN" altLang="en-US" sz="2400" b="1" dirty="0">
                <a:solidFill>
                  <a:srgbClr val="000066"/>
                </a:solidFill>
                <a:latin typeface="Arial" panose="020B0604020202020204" pitchFamily="34" charset="0"/>
              </a:rPr>
              <a:t> hotel beside the bookshop</a:t>
            </a:r>
            <a:r>
              <a:rPr lang="zh-CN" altLang="en-US" sz="1350" dirty="0">
                <a:solidFill>
                  <a:srgbClr val="000066"/>
                </a:solidFill>
                <a:latin typeface="Arial" panose="020B0604020202020204" pitchFamily="34" charset="0"/>
              </a:rPr>
              <a:t>.</a:t>
            </a:r>
            <a:endParaRPr lang="zh-CN" altLang="en-US" sz="1350" dirty="0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13319" name="文本框 13318"/>
          <p:cNvSpPr txBox="1"/>
          <p:nvPr/>
        </p:nvSpPr>
        <p:spPr>
          <a:xfrm>
            <a:off x="677229" y="2143125"/>
            <a:ext cx="6356033" cy="78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en-US" sz="2100" b="1" dirty="0">
              <a:solidFill>
                <a:srgbClr val="000066"/>
              </a:solidFill>
              <a:latin typeface="Arial" panose="020B0604020202020204" pitchFamily="34" charset="0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There is a</a:t>
            </a:r>
            <a:r>
              <a:rPr lang="zh-CN" altLang="en-US" sz="2400" b="1" dirty="0">
                <a:solidFill>
                  <a:srgbClr val="000066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400" b="1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supermarket  </a:t>
            </a:r>
            <a:r>
              <a:rPr lang="zh-CN" altLang="en-US" sz="2400" b="1" dirty="0">
                <a:solidFill>
                  <a:srgbClr val="000066"/>
                </a:solidFill>
                <a:latin typeface="Arial" panose="020B0604020202020204" pitchFamily="34" charset="0"/>
              </a:rPr>
              <a:t>near </a:t>
            </a:r>
            <a:r>
              <a:rPr lang="en-US" altLang="zh-CN" sz="2400" b="1" dirty="0">
                <a:solidFill>
                  <a:srgbClr val="000066"/>
                </a:solidFill>
                <a:latin typeface="Arial" panose="020B0604020202020204" pitchFamily="34" charset="0"/>
              </a:rPr>
              <a:t>Nick’s home.</a:t>
            </a:r>
            <a:endParaRPr lang="zh-CN" altLang="en-US" sz="2400" b="1" dirty="0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13320" name="文本框 13319"/>
          <p:cNvSpPr txBox="1"/>
          <p:nvPr/>
        </p:nvSpPr>
        <p:spPr>
          <a:xfrm>
            <a:off x="519114" y="3104317"/>
            <a:ext cx="5981125" cy="7848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en-US" sz="2100" b="1" dirty="0">
              <a:solidFill>
                <a:srgbClr val="000066"/>
              </a:solidFill>
              <a:latin typeface="Arial" panose="020B0604020202020204" pitchFamily="34" charset="0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There is a</a:t>
            </a:r>
            <a:r>
              <a:rPr lang="zh-CN" altLang="en-US" sz="2400" b="1" dirty="0">
                <a:solidFill>
                  <a:srgbClr val="000066"/>
                </a:solidFill>
                <a:latin typeface="Arial" panose="020B0604020202020204" pitchFamily="34" charset="0"/>
              </a:rPr>
              <a:t> supermarket across the road</a:t>
            </a:r>
            <a:r>
              <a:rPr lang="zh-CN" altLang="en-US" sz="1350" dirty="0">
                <a:solidFill>
                  <a:srgbClr val="000066"/>
                </a:solidFill>
                <a:latin typeface="Arial" panose="020B0604020202020204" pitchFamily="34" charset="0"/>
              </a:rPr>
              <a:t>.</a:t>
            </a:r>
            <a:endParaRPr lang="zh-CN" altLang="en-US" sz="1350" dirty="0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13321" name="文本框 13320"/>
          <p:cNvSpPr txBox="1"/>
          <p:nvPr/>
        </p:nvSpPr>
        <p:spPr>
          <a:xfrm>
            <a:off x="825341" y="4172451"/>
            <a:ext cx="4575291" cy="83099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There is a</a:t>
            </a:r>
            <a:r>
              <a:rPr lang="zh-CN" altLang="en-US" sz="2400" b="1" dirty="0">
                <a:solidFill>
                  <a:srgbClr val="000066"/>
                </a:solidFill>
                <a:latin typeface="Arial" panose="020B0604020202020204" pitchFamily="34" charset="0"/>
              </a:rPr>
              <a:t> bookshop between </a:t>
            </a:r>
            <a:endParaRPr lang="zh-CN" altLang="en-US" sz="2400" b="1" dirty="0">
              <a:solidFill>
                <a:srgbClr val="000066"/>
              </a:solidFill>
              <a:latin typeface="Arial" panose="020B0604020202020204" pitchFamily="34" charset="0"/>
            </a:endParaRPr>
          </a:p>
          <a:p>
            <a:pPr algn="l"/>
            <a:r>
              <a:rPr lang="zh-CN" altLang="en-US" sz="2400" b="1" dirty="0">
                <a:solidFill>
                  <a:srgbClr val="000066"/>
                </a:solidFill>
                <a:latin typeface="Arial" panose="020B0604020202020204" pitchFamily="34" charset="0"/>
              </a:rPr>
              <a:t> </a:t>
            </a:r>
            <a:r>
              <a:rPr lang="en-US" altLang="zh-CN" sz="2400" b="1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Nick’s home</a:t>
            </a:r>
            <a:r>
              <a:rPr lang="zh-CN" altLang="en-US" sz="2400" b="1" dirty="0">
                <a:solidFill>
                  <a:srgbClr val="000066"/>
                </a:solidFill>
                <a:latin typeface="Arial" panose="020B0604020202020204" pitchFamily="34" charset="0"/>
              </a:rPr>
              <a:t> and the hotel.</a:t>
            </a:r>
            <a:r>
              <a:rPr lang="zh-CN" altLang="en-US" sz="1350" dirty="0">
                <a:solidFill>
                  <a:srgbClr val="000066"/>
                </a:solidFill>
                <a:latin typeface="Arial" panose="020B0604020202020204" pitchFamily="34" charset="0"/>
              </a:rPr>
              <a:t>.</a:t>
            </a:r>
            <a:endParaRPr lang="zh-CN" altLang="en-US" sz="1350" dirty="0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grpSp>
        <p:nvGrpSpPr>
          <p:cNvPr id="5124" name="Group 25"/>
          <p:cNvGrpSpPr/>
          <p:nvPr/>
        </p:nvGrpSpPr>
        <p:grpSpPr>
          <a:xfrm>
            <a:off x="6724651" y="242173"/>
            <a:ext cx="2088833" cy="741522"/>
            <a:chOff x="1248" y="0"/>
            <a:chExt cx="3492" cy="1753"/>
          </a:xfrm>
        </p:grpSpPr>
        <p:pic>
          <p:nvPicPr>
            <p:cNvPr id="6149" name="Picture 23" descr="b_2011032917481986172695_2345看图王"/>
            <p:cNvPicPr>
              <a:picLocks noChangeAspect="1"/>
            </p:cNvPicPr>
            <p:nvPr/>
          </p:nvPicPr>
          <p:blipFill>
            <a:blip r:embed="rId1" cstate="screen">
              <a:clrChange>
                <a:clrFrom>
                  <a:srgbClr val="C0C0C0">
                    <a:alpha val="100000"/>
                  </a:srgbClr>
                </a:clrFrom>
                <a:clrTo>
                  <a:srgbClr val="C0C0C0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248" y="0"/>
              <a:ext cx="3492" cy="17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0" name="Picture 24" descr="2008111082138641_2"/>
            <p:cNvPicPr>
              <a:picLocks noChangeAspect="1"/>
            </p:cNvPicPr>
            <p:nvPr/>
          </p:nvPicPr>
          <p:blipFill>
            <a:blip r:embed="rId2" cstate="screen">
              <a:clrChange>
                <a:clrFrom>
                  <a:srgbClr val="A4A4A4"/>
                </a:clrFrom>
                <a:clrTo>
                  <a:srgbClr val="A4A4A4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480000">
              <a:off x="2647" y="585"/>
              <a:ext cx="1407" cy="583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</p:pic>
      </p:grpSp>
      <p:grpSp>
        <p:nvGrpSpPr>
          <p:cNvPr id="6" name="组合 5"/>
          <p:cNvGrpSpPr/>
          <p:nvPr/>
        </p:nvGrpSpPr>
        <p:grpSpPr>
          <a:xfrm>
            <a:off x="7330916" y="242173"/>
            <a:ext cx="872014" cy="852107"/>
            <a:chOff x="-228600" y="3086893"/>
            <a:chExt cx="4572000" cy="2824163"/>
          </a:xfrm>
        </p:grpSpPr>
        <p:pic>
          <p:nvPicPr>
            <p:cNvPr id="6171" name="Picture 538" descr="b_125_20111207113820752125947_2345看图王"/>
            <p:cNvPicPr>
              <a:picLocks noChangeAspect="1"/>
            </p:cNvPicPr>
            <p:nvPr/>
          </p:nvPicPr>
          <p:blipFill>
            <a:blip r:embed="rId3" cstate="screen">
              <a:clrChange>
                <a:clrFrom>
                  <a:srgbClr val="898989"/>
                </a:clrFrom>
                <a:clrTo>
                  <a:srgbClr val="898989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228600" y="3086893"/>
              <a:ext cx="4572000" cy="282416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72" name="Picture 10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304800" y="3671094"/>
              <a:ext cx="1938337" cy="56038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1748" name="Picture 14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CAE097">
                  <a:alpha val="100000"/>
                </a:srgbClr>
              </a:clrFrom>
              <a:clrTo>
                <a:srgbClr val="CAE097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926581" y="1310306"/>
            <a:ext cx="1015841" cy="77795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7912895" y="1235298"/>
            <a:ext cx="900589" cy="852964"/>
            <a:chOff x="-228600" y="3086893"/>
            <a:chExt cx="4572000" cy="2824163"/>
          </a:xfrm>
        </p:grpSpPr>
        <p:pic>
          <p:nvPicPr>
            <p:cNvPr id="8" name="Picture 538" descr="b_125_20111207113820752125947_2345看图王"/>
            <p:cNvPicPr>
              <a:picLocks noChangeAspect="1"/>
            </p:cNvPicPr>
            <p:nvPr/>
          </p:nvPicPr>
          <p:blipFill>
            <a:blip r:embed="rId6" cstate="screen">
              <a:clrChange>
                <a:clrFrom>
                  <a:srgbClr val="898989"/>
                </a:clrFrom>
                <a:clrTo>
                  <a:srgbClr val="898989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228600" y="3086893"/>
              <a:ext cx="4572000" cy="282416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" name="Picture 10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304800" y="3671094"/>
              <a:ext cx="1938337" cy="56038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123" name="Picture 3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8250556" y="2327863"/>
            <a:ext cx="816769" cy="48734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3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8202931" y="3411426"/>
            <a:ext cx="931069" cy="5550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 descr="155789e4d0ba30c"/>
          <p:cNvPicPr>
            <a:picLocks noChangeAspect="1"/>
          </p:cNvPicPr>
          <p:nvPr/>
        </p:nvPicPr>
        <p:blipFill>
          <a:blip r:embed="rId10" cstate="screen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3261" y="3331274"/>
            <a:ext cx="1544479" cy="63522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1" cstate="screen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16498" b="12826"/>
          <a:stretch>
            <a:fillRect/>
          </a:stretch>
        </p:blipFill>
        <p:spPr>
          <a:xfrm flipH="1">
            <a:off x="6926581" y="2327862"/>
            <a:ext cx="728663" cy="627079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7349967" y="4111800"/>
            <a:ext cx="900589" cy="852964"/>
            <a:chOff x="-228600" y="3086893"/>
            <a:chExt cx="4572000" cy="2824163"/>
          </a:xfrm>
        </p:grpSpPr>
        <p:pic>
          <p:nvPicPr>
            <p:cNvPr id="15" name="Picture 538" descr="b_125_20111207113820752125947_2345看图王"/>
            <p:cNvPicPr>
              <a:picLocks noChangeAspect="1"/>
            </p:cNvPicPr>
            <p:nvPr/>
          </p:nvPicPr>
          <p:blipFill>
            <a:blip r:embed="rId6" cstate="screen">
              <a:clrChange>
                <a:clrFrom>
                  <a:srgbClr val="898989"/>
                </a:clrFrom>
                <a:clrTo>
                  <a:srgbClr val="898989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228600" y="3086893"/>
              <a:ext cx="4572000" cy="282416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" name="Picture 10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304800" y="3671094"/>
              <a:ext cx="1938337" cy="56038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7" name="Picture 14"/>
          <p:cNvPicPr>
            <a:picLocks noChangeAspect="1"/>
          </p:cNvPicPr>
          <p:nvPr/>
        </p:nvPicPr>
        <p:blipFill>
          <a:blip r:embed="rId12" cstate="screen">
            <a:clrChange>
              <a:clrFrom>
                <a:srgbClr val="CAE097">
                  <a:alpha val="100000"/>
                </a:srgbClr>
              </a:clrFrom>
              <a:clrTo>
                <a:srgbClr val="CAE097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419374" y="4172664"/>
            <a:ext cx="930593" cy="71280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1" cstate="screen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16498" b="12826"/>
          <a:stretch>
            <a:fillRect/>
          </a:stretch>
        </p:blipFill>
        <p:spPr>
          <a:xfrm flipH="1">
            <a:off x="8338662" y="4294822"/>
            <a:ext cx="728663" cy="62707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1" cstate="screen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16498" b="12826"/>
          <a:stretch>
            <a:fillRect/>
          </a:stretch>
        </p:blipFill>
        <p:spPr>
          <a:xfrm flipH="1">
            <a:off x="6725127" y="3335561"/>
            <a:ext cx="821531" cy="70723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3" cstate="screen">
            <a:clrChange>
              <a:clrFrom>
                <a:srgbClr val="EAF4FF">
                  <a:alpha val="100000"/>
                </a:srgbClr>
              </a:clrFrom>
              <a:clrTo>
                <a:srgbClr val="EAF4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033261" y="2496313"/>
            <a:ext cx="618173" cy="18302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3" cstate="screen">
            <a:clrChange>
              <a:clrFrom>
                <a:srgbClr val="EAF4FF">
                  <a:alpha val="100000"/>
                </a:srgbClr>
              </a:clrFrom>
              <a:clrTo>
                <a:srgbClr val="EAF4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8400099" y="4457701"/>
            <a:ext cx="618173" cy="183023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3" cstate="screen">
            <a:clrChange>
              <a:clrFrom>
                <a:srgbClr val="EAF4FF">
                  <a:alpha val="100000"/>
                </a:srgbClr>
              </a:clrFrom>
              <a:clrTo>
                <a:srgbClr val="EAF4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814662" y="3557160"/>
            <a:ext cx="618173" cy="18302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33124" y="1684925"/>
            <a:ext cx="432863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350"/>
          </a:p>
        </p:txBody>
      </p:sp>
      <p:sp>
        <p:nvSpPr>
          <p:cNvPr id="3" name="横卷形 2"/>
          <p:cNvSpPr/>
          <p:nvPr/>
        </p:nvSpPr>
        <p:spPr>
          <a:xfrm>
            <a:off x="1888809" y="787814"/>
            <a:ext cx="5948363" cy="2641188"/>
          </a:xfrm>
          <a:prstGeom prst="horizontalScroll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700" dirty="0"/>
              <a:t>Please </a:t>
            </a:r>
            <a:r>
              <a:rPr lang="en-US" altLang="zh-CN" sz="2700" dirty="0"/>
              <a:t>rebuild</a:t>
            </a:r>
            <a:r>
              <a:rPr lang="zh-CN" altLang="en-US" sz="2700" dirty="0"/>
              <a:t> Nick's new community according to these sentences.</a:t>
            </a:r>
            <a:r>
              <a:rPr lang="en-US" altLang="zh-CN" sz="2400" dirty="0"/>
              <a:t>(</a:t>
            </a:r>
            <a:r>
              <a:rPr lang="zh-CN" altLang="zh-CN" sz="2400" dirty="0"/>
              <a:t>请根据这些句子的提示重建出尼克的新社区。</a:t>
            </a:r>
            <a:r>
              <a:rPr lang="en-US" altLang="zh-CN" sz="2400" dirty="0"/>
              <a:t>)</a:t>
            </a:r>
            <a:endParaRPr lang="en-US" altLang="zh-CN" sz="2400" dirty="0"/>
          </a:p>
        </p:txBody>
      </p:sp>
      <p:sp>
        <p:nvSpPr>
          <p:cNvPr id="28" name="PA_圆角矩形 9"/>
          <p:cNvSpPr/>
          <p:nvPr>
            <p:custDataLst>
              <p:tags r:id="rId14"/>
            </p:custDataLst>
          </p:nvPr>
        </p:nvSpPr>
        <p:spPr>
          <a:xfrm>
            <a:off x="0" y="289966"/>
            <a:ext cx="365522" cy="337542"/>
          </a:xfrm>
          <a:prstGeom prst="roundRect">
            <a:avLst>
              <a:gd name="adj" fmla="val 0"/>
            </a:avLst>
          </a:prstGeom>
          <a:solidFill>
            <a:srgbClr val="92D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68"/>
          <p:cNvSpPr txBox="1"/>
          <p:nvPr/>
        </p:nvSpPr>
        <p:spPr>
          <a:xfrm>
            <a:off x="497920" y="300895"/>
            <a:ext cx="1390650" cy="4154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 dirty="0">
                <a:solidFill>
                  <a:srgbClr val="262626"/>
                </a:solidFill>
                <a:latin typeface="冬青黑体简体中文 W3" pitchFamily="34" charset="-122"/>
                <a:ea typeface="冬青黑体简体中文 W3" pitchFamily="34" charset="-122"/>
              </a:rPr>
              <a:t>知识巩固</a:t>
            </a:r>
            <a:endParaRPr lang="en-US" altLang="zh-CN" sz="2100" dirty="0">
              <a:solidFill>
                <a:srgbClr val="262626"/>
              </a:solidFill>
              <a:latin typeface="冬青黑体简体中文 W3" pitchFamily="34" charset="-122"/>
              <a:ea typeface="冬青黑体简体中文 W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bldLvl="0"/>
      <p:bldP spid="13318" grpId="0" bldLvl="0"/>
      <p:bldP spid="13319" grpId="0" bldLvl="0"/>
      <p:bldP spid="13320" grpId="0" bldLvl="0"/>
      <p:bldP spid="13321" grpId="0" bldLvl="0"/>
      <p:bldP spid="3" grpId="0" bldLvl="0" animBg="1"/>
      <p:bldP spid="3" grpId="1" animBg="1"/>
      <p:bldP spid="3" grpId="2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4"/>
          <p:cNvPicPr>
            <a:picLocks noChangeAspect="1"/>
          </p:cNvPicPr>
          <p:nvPr/>
        </p:nvPicPr>
        <p:blipFill>
          <a:blip r:embed="rId1" cstate="screen">
            <a:clrChange>
              <a:clrFrom>
                <a:srgbClr val="CAE097">
                  <a:alpha val="100000"/>
                </a:srgbClr>
              </a:clrFrom>
              <a:clrTo>
                <a:srgbClr val="CAE097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834390" y="963550"/>
            <a:ext cx="1754981" cy="1345454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24" name="Group 25"/>
          <p:cNvGrpSpPr/>
          <p:nvPr/>
        </p:nvGrpSpPr>
        <p:grpSpPr>
          <a:xfrm>
            <a:off x="2502219" y="88297"/>
            <a:ext cx="2143601" cy="962692"/>
            <a:chOff x="1248" y="0"/>
            <a:chExt cx="3492" cy="1753"/>
          </a:xfrm>
        </p:grpSpPr>
        <p:pic>
          <p:nvPicPr>
            <p:cNvPr id="6149" name="Picture 23" descr="b_2011032917481986172695_2345看图王"/>
            <p:cNvPicPr>
              <a:picLocks noChangeAspect="1"/>
            </p:cNvPicPr>
            <p:nvPr/>
          </p:nvPicPr>
          <p:blipFill>
            <a:blip r:embed="rId2" cstate="screen">
              <a:clrChange>
                <a:clrFrom>
                  <a:srgbClr val="C0C0C0">
                    <a:alpha val="100000"/>
                  </a:srgbClr>
                </a:clrFrom>
                <a:clrTo>
                  <a:srgbClr val="C0C0C0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248" y="0"/>
              <a:ext cx="3492" cy="17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0" name="Picture 24" descr="2008111082138641_2"/>
            <p:cNvPicPr>
              <a:picLocks noChangeAspect="1"/>
            </p:cNvPicPr>
            <p:nvPr/>
          </p:nvPicPr>
          <p:blipFill>
            <a:blip r:embed="rId3" cstate="screen">
              <a:clrChange>
                <a:clrFrom>
                  <a:srgbClr val="A4A4A4"/>
                </a:clrFrom>
                <a:clrTo>
                  <a:srgbClr val="A4A4A4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480000">
              <a:off x="3216" y="768"/>
              <a:ext cx="1035" cy="429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3418524" y="1055704"/>
            <a:ext cx="1579721" cy="1249014"/>
            <a:chOff x="7178" y="1863"/>
            <a:chExt cx="3317" cy="291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screen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16498" b="12826"/>
            <a:stretch>
              <a:fillRect/>
            </a:stretch>
          </p:blipFill>
          <p:spPr>
            <a:xfrm rot="19560000" flipH="1">
              <a:off x="7449" y="1863"/>
              <a:ext cx="3047" cy="2914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 cstate="screen">
              <a:clrChange>
                <a:clrFrom>
                  <a:srgbClr val="EAF4FF">
                    <a:alpha val="100000"/>
                  </a:srgbClr>
                </a:clrFrom>
                <a:clrTo>
                  <a:srgbClr val="EAF4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7178" y="3018"/>
              <a:ext cx="2577" cy="848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2415541" y="1050988"/>
            <a:ext cx="1239203" cy="1258015"/>
            <a:chOff x="-228600" y="3086893"/>
            <a:chExt cx="4572000" cy="2824163"/>
          </a:xfrm>
        </p:grpSpPr>
        <p:pic>
          <p:nvPicPr>
            <p:cNvPr id="8" name="Picture 538" descr="b_125_20111207113820752125947_2345看图王"/>
            <p:cNvPicPr>
              <a:picLocks noChangeAspect="1"/>
            </p:cNvPicPr>
            <p:nvPr/>
          </p:nvPicPr>
          <p:blipFill>
            <a:blip r:embed="rId6" cstate="screen">
              <a:clrChange>
                <a:clrFrom>
                  <a:srgbClr val="898989"/>
                </a:clrFrom>
                <a:clrTo>
                  <a:srgbClr val="898989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228600" y="3086893"/>
              <a:ext cx="4572000" cy="282416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" name="Picture 10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304800" y="3671094"/>
              <a:ext cx="1938337" cy="56038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123" name="Picture 3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7404735" y="1050989"/>
            <a:ext cx="1535906" cy="91682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7" name="文本框 13316"/>
          <p:cNvSpPr txBox="1"/>
          <p:nvPr/>
        </p:nvSpPr>
        <p:spPr>
          <a:xfrm>
            <a:off x="328375" y="2374797"/>
            <a:ext cx="6005170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202020"/>
                </a:solidFill>
                <a:latin typeface="Arial" panose="020B0604020202020204" pitchFamily="34" charset="0"/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There is a</a:t>
            </a:r>
            <a:r>
              <a:rPr lang="zh-CN" altLang="en-US" sz="2400" b="1" dirty="0">
                <a:solidFill>
                  <a:srgbClr val="000066"/>
                </a:solidFill>
                <a:latin typeface="Arial" panose="020B0604020202020204" pitchFamily="34" charset="0"/>
              </a:rPr>
              <a:t> b</a:t>
            </a:r>
            <a:r>
              <a:rPr lang="en-US" altLang="zh-CN" sz="2400" b="1" dirty="0">
                <a:solidFill>
                  <a:srgbClr val="000066"/>
                </a:solidFill>
                <a:latin typeface="Arial" panose="020B0604020202020204" pitchFamily="34" charset="0"/>
              </a:rPr>
              <a:t>ank</a:t>
            </a:r>
            <a:r>
              <a:rPr lang="zh-CN" altLang="en-US" sz="2400" b="1" dirty="0">
                <a:solidFill>
                  <a:srgbClr val="000066"/>
                </a:solidFill>
                <a:latin typeface="Arial" panose="020B0604020202020204" pitchFamily="34" charset="0"/>
              </a:rPr>
              <a:t> behind the b</a:t>
            </a:r>
            <a:r>
              <a:rPr lang="en-US" altLang="zh-CN" sz="2400" b="1" dirty="0">
                <a:solidFill>
                  <a:srgbClr val="000066"/>
                </a:solidFill>
                <a:latin typeface="Arial" panose="020B0604020202020204" pitchFamily="34" charset="0"/>
              </a:rPr>
              <a:t>ookshop.</a:t>
            </a:r>
            <a:r>
              <a:rPr lang="zh-CN" altLang="en-US" sz="1350" dirty="0">
                <a:solidFill>
                  <a:srgbClr val="000066"/>
                </a:solidFill>
                <a:latin typeface="Arial" panose="020B0604020202020204" pitchFamily="34" charset="0"/>
              </a:rPr>
              <a:t>.</a:t>
            </a:r>
            <a:endParaRPr lang="zh-CN" altLang="en-US" sz="1350" dirty="0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13318" name="文本框 13317"/>
          <p:cNvSpPr txBox="1"/>
          <p:nvPr/>
        </p:nvSpPr>
        <p:spPr>
          <a:xfrm>
            <a:off x="328614" y="2768918"/>
            <a:ext cx="5904180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400" b="1" dirty="0">
                <a:solidFill>
                  <a:srgbClr val="202020"/>
                </a:solidFill>
                <a:latin typeface="Arial" panose="020B0604020202020204" pitchFamily="34" charset="0"/>
                <a:sym typeface="+mn-ea"/>
              </a:rPr>
              <a:t>2.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There is a</a:t>
            </a:r>
            <a:r>
              <a:rPr lang="zh-CN" altLang="en-US" sz="2400" b="1" dirty="0">
                <a:solidFill>
                  <a:srgbClr val="000066"/>
                </a:solidFill>
                <a:latin typeface="Arial" panose="020B0604020202020204" pitchFamily="34" charset="0"/>
              </a:rPr>
              <a:t> hotel beside the bookshop</a:t>
            </a:r>
            <a:r>
              <a:rPr lang="zh-CN" altLang="en-US" sz="1350" dirty="0">
                <a:solidFill>
                  <a:srgbClr val="000066"/>
                </a:solidFill>
                <a:latin typeface="Arial" panose="020B0604020202020204" pitchFamily="34" charset="0"/>
              </a:rPr>
              <a:t>.</a:t>
            </a:r>
            <a:endParaRPr lang="zh-CN" altLang="en-US" sz="1350" dirty="0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13319" name="文本框 13318"/>
          <p:cNvSpPr txBox="1"/>
          <p:nvPr/>
        </p:nvSpPr>
        <p:spPr>
          <a:xfrm>
            <a:off x="328613" y="3617595"/>
            <a:ext cx="7554278" cy="78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en-US" sz="2100" b="1" dirty="0">
              <a:solidFill>
                <a:srgbClr val="000066"/>
              </a:solidFill>
              <a:latin typeface="Arial" panose="020B0604020202020204" pitchFamily="34" charset="0"/>
            </a:endParaRPr>
          </a:p>
          <a:p>
            <a:r>
              <a:rPr lang="en-US" altLang="zh-CN" sz="2400" b="1" dirty="0">
                <a:solidFill>
                  <a:srgbClr val="202020"/>
                </a:solidFill>
                <a:latin typeface="Arial" panose="020B0604020202020204" pitchFamily="34" charset="0"/>
                <a:sym typeface="+mn-ea"/>
              </a:rPr>
              <a:t>4.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There is a</a:t>
            </a:r>
            <a:r>
              <a:rPr lang="zh-CN" altLang="en-US" sz="2400" b="1" dirty="0">
                <a:solidFill>
                  <a:srgbClr val="000066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400" b="1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supermarket  </a:t>
            </a:r>
            <a:r>
              <a:rPr lang="zh-CN" altLang="en-US" sz="2400" b="1" dirty="0">
                <a:solidFill>
                  <a:srgbClr val="000066"/>
                </a:solidFill>
                <a:latin typeface="Arial" panose="020B0604020202020204" pitchFamily="34" charset="0"/>
              </a:rPr>
              <a:t>near </a:t>
            </a:r>
            <a:r>
              <a:rPr lang="en-US" altLang="zh-CN" sz="2400" b="1" dirty="0">
                <a:solidFill>
                  <a:srgbClr val="000066"/>
                </a:solidFill>
                <a:latin typeface="Arial" panose="020B0604020202020204" pitchFamily="34" charset="0"/>
              </a:rPr>
              <a:t>Nick’s home.</a:t>
            </a:r>
            <a:endParaRPr lang="zh-CN" altLang="en-US" sz="2400" b="1" dirty="0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13320" name="文本框 13319"/>
          <p:cNvSpPr txBox="1"/>
          <p:nvPr/>
        </p:nvSpPr>
        <p:spPr>
          <a:xfrm>
            <a:off x="318135" y="3996928"/>
            <a:ext cx="7910036" cy="78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en-US" sz="2100" b="1" dirty="0">
              <a:solidFill>
                <a:srgbClr val="000066"/>
              </a:solidFill>
              <a:latin typeface="Arial" panose="020B0604020202020204" pitchFamily="34" charset="0"/>
            </a:endParaRPr>
          </a:p>
          <a:p>
            <a:r>
              <a:rPr lang="en-US" altLang="zh-CN" sz="2400" b="1" dirty="0">
                <a:solidFill>
                  <a:srgbClr val="202020"/>
                </a:solidFill>
                <a:latin typeface="Arial" panose="020B0604020202020204" pitchFamily="34" charset="0"/>
              </a:rPr>
              <a:t>5.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There is a</a:t>
            </a:r>
            <a:r>
              <a:rPr lang="zh-CN" altLang="en-US" sz="2400" b="1" dirty="0">
                <a:solidFill>
                  <a:srgbClr val="000066"/>
                </a:solidFill>
                <a:latin typeface="Arial" panose="020B0604020202020204" pitchFamily="34" charset="0"/>
              </a:rPr>
              <a:t> supermarket across the road</a:t>
            </a:r>
            <a:r>
              <a:rPr lang="zh-CN" altLang="en-US" sz="1350" dirty="0">
                <a:solidFill>
                  <a:srgbClr val="000066"/>
                </a:solidFill>
                <a:latin typeface="Arial" panose="020B0604020202020204" pitchFamily="34" charset="0"/>
              </a:rPr>
              <a:t>.</a:t>
            </a:r>
            <a:endParaRPr lang="zh-CN" altLang="en-US" sz="1350" dirty="0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13321" name="文本框 13320"/>
          <p:cNvSpPr txBox="1"/>
          <p:nvPr/>
        </p:nvSpPr>
        <p:spPr>
          <a:xfrm>
            <a:off x="328613" y="3162824"/>
            <a:ext cx="717042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2400" b="1" dirty="0">
                <a:solidFill>
                  <a:srgbClr val="202020"/>
                </a:solidFill>
                <a:latin typeface="Arial" panose="020B0604020202020204" pitchFamily="34" charset="0"/>
              </a:rPr>
              <a:t>3.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There is a</a:t>
            </a:r>
            <a:r>
              <a:rPr lang="zh-CN" altLang="en-US" sz="2400" b="1" dirty="0">
                <a:solidFill>
                  <a:srgbClr val="000066"/>
                </a:solidFill>
                <a:latin typeface="Arial" panose="020B0604020202020204" pitchFamily="34" charset="0"/>
              </a:rPr>
              <a:t> bookshop between </a:t>
            </a:r>
            <a:endParaRPr lang="zh-CN" altLang="en-US" sz="2400" b="1" dirty="0">
              <a:solidFill>
                <a:srgbClr val="000066"/>
              </a:solidFill>
              <a:latin typeface="Arial" panose="020B0604020202020204" pitchFamily="34" charset="0"/>
            </a:endParaRPr>
          </a:p>
          <a:p>
            <a:pPr algn="l"/>
            <a:r>
              <a:rPr lang="zh-CN" altLang="en-US" sz="2400" b="1" dirty="0">
                <a:solidFill>
                  <a:srgbClr val="000066"/>
                </a:solidFill>
                <a:latin typeface="Arial" panose="020B0604020202020204" pitchFamily="34" charset="0"/>
              </a:rPr>
              <a:t> </a:t>
            </a:r>
            <a:r>
              <a:rPr lang="en-US" altLang="zh-CN" sz="2400" b="1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Nick’s home</a:t>
            </a:r>
            <a:r>
              <a:rPr lang="zh-CN" altLang="en-US" sz="2400" b="1" dirty="0">
                <a:solidFill>
                  <a:srgbClr val="000066"/>
                </a:solidFill>
                <a:latin typeface="Arial" panose="020B0604020202020204" pitchFamily="34" charset="0"/>
              </a:rPr>
              <a:t> and the hotel.</a:t>
            </a:r>
            <a:r>
              <a:rPr lang="zh-CN" altLang="en-US" sz="1350" dirty="0">
                <a:solidFill>
                  <a:srgbClr val="000066"/>
                </a:solidFill>
                <a:latin typeface="Arial" panose="020B0604020202020204" pitchFamily="34" charset="0"/>
              </a:rPr>
              <a:t>.</a:t>
            </a:r>
            <a:endParaRPr lang="zh-CN" altLang="en-US" sz="1350" dirty="0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pic>
        <p:nvPicPr>
          <p:cNvPr id="10" name="图片 9" descr="155789e4d0ba30c"/>
          <p:cNvPicPr>
            <a:picLocks noChangeAspect="1"/>
          </p:cNvPicPr>
          <p:nvPr/>
        </p:nvPicPr>
        <p:blipFill>
          <a:blip r:embed="rId9" cstate="screen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5360" y="336470"/>
            <a:ext cx="2904173" cy="1813513"/>
          </a:xfrm>
          <a:prstGeom prst="rect">
            <a:avLst/>
          </a:prstGeom>
        </p:spPr>
      </p:pic>
      <p:sp>
        <p:nvSpPr>
          <p:cNvPr id="28" name="PA_圆角矩形 9"/>
          <p:cNvSpPr/>
          <p:nvPr>
            <p:custDataLst>
              <p:tags r:id="rId10"/>
            </p:custDataLst>
          </p:nvPr>
        </p:nvSpPr>
        <p:spPr>
          <a:xfrm>
            <a:off x="0" y="461845"/>
            <a:ext cx="365522" cy="337542"/>
          </a:xfrm>
          <a:prstGeom prst="roundRect">
            <a:avLst>
              <a:gd name="adj" fmla="val 0"/>
            </a:avLst>
          </a:prstGeom>
          <a:solidFill>
            <a:srgbClr val="92D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47" name="文本框 28"/>
          <p:cNvSpPr txBox="1"/>
          <p:nvPr/>
        </p:nvSpPr>
        <p:spPr>
          <a:xfrm>
            <a:off x="425054" y="454343"/>
            <a:ext cx="1390650" cy="4154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 dirty="0">
                <a:solidFill>
                  <a:srgbClr val="262626"/>
                </a:solidFill>
                <a:latin typeface="冬青黑体简体中文 W3" pitchFamily="34" charset="-122"/>
                <a:ea typeface="冬青黑体简体中文 W3" pitchFamily="34" charset="-122"/>
              </a:rPr>
              <a:t>知识巩固</a:t>
            </a:r>
            <a:endParaRPr lang="zh-CN" altLang="en-US" sz="2100" dirty="0">
              <a:solidFill>
                <a:srgbClr val="262626"/>
              </a:solidFill>
              <a:latin typeface="冬青黑体简体中文 W3" pitchFamily="34" charset="-122"/>
              <a:ea typeface="冬青黑体简体中文 W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4522947" y="3900488"/>
            <a:ext cx="118729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700" b="1">
                <a:solidFill>
                  <a:srgbClr val="FF0000"/>
                </a:solidFill>
              </a:rPr>
              <a:t>hotel</a:t>
            </a:r>
            <a:endParaRPr lang="en-US" altLang="zh-CN" sz="2700" b="1">
              <a:solidFill>
                <a:srgbClr val="FF0000"/>
              </a:solidFill>
            </a:endParaRPr>
          </a:p>
        </p:txBody>
      </p:sp>
      <p:sp>
        <p:nvSpPr>
          <p:cNvPr id="11265" name="矩形 1"/>
          <p:cNvSpPr/>
          <p:nvPr/>
        </p:nvSpPr>
        <p:spPr>
          <a:xfrm>
            <a:off x="869157" y="736378"/>
            <a:ext cx="7754303" cy="415498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1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700" b="1" dirty="0">
                <a:solidFill>
                  <a:srgbClr val="002060"/>
                </a:solidFill>
                <a:latin typeface="Arial" panose="020B0604020202020204" pitchFamily="34" charset="0"/>
              </a:rPr>
              <a:t>T</a:t>
            </a:r>
            <a:r>
              <a:rPr lang="zh-CN" altLang="en-US" sz="2700" b="1" dirty="0">
                <a:solidFill>
                  <a:srgbClr val="002060"/>
                </a:solidFill>
                <a:latin typeface="Arial" panose="020B0604020202020204" pitchFamily="34" charset="0"/>
                <a:sym typeface="+mn-ea"/>
              </a:rPr>
              <a:t>here is a</a:t>
            </a:r>
            <a:r>
              <a:rPr lang="zh-CN" altLang="en-US" sz="2700" b="1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 bookshop</a:t>
            </a:r>
            <a:r>
              <a:rPr lang="en-US" altLang="zh-CN" sz="2700" b="1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_______</a:t>
            </a:r>
            <a:r>
              <a:rPr lang="zh-CN" altLang="en-US" sz="2700" b="1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 the bank</a:t>
            </a:r>
            <a:r>
              <a:rPr lang="zh-CN" altLang="en-US" sz="2700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.</a:t>
            </a:r>
            <a:r>
              <a:rPr lang="zh-CN" altLang="en-US" sz="2700" b="1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There</a:t>
            </a:r>
            <a:r>
              <a:rPr lang="zh-CN" altLang="en-US" sz="2700" b="1" dirty="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 </a:t>
            </a:r>
            <a:r>
              <a:rPr lang="en-US" altLang="zh-CN" sz="2700" b="1" dirty="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______</a:t>
            </a:r>
            <a:r>
              <a:rPr lang="zh-CN" altLang="en-US" sz="2700" b="1" dirty="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 </a:t>
            </a:r>
            <a:r>
              <a:rPr lang="zh-CN" altLang="en-US" sz="2700" b="1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a </a:t>
            </a:r>
            <a:r>
              <a:rPr lang="en-US" altLang="zh-CN" sz="2700" b="1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big</a:t>
            </a:r>
            <a:r>
              <a:rPr lang="zh-CN" altLang="en-US" sz="2700" b="1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 supermarket  near </a:t>
            </a:r>
            <a:r>
              <a:rPr lang="en-US" altLang="zh-CN" sz="2700" b="1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Nick’s home and the</a:t>
            </a:r>
            <a:r>
              <a:rPr lang="zh-CN" altLang="en-US" sz="2700" b="1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 supermarket</a:t>
            </a:r>
            <a:r>
              <a:rPr lang="en-US" altLang="zh-CN" sz="2700" b="1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______</a:t>
            </a:r>
            <a:r>
              <a:rPr lang="zh-CN" altLang="en-US" sz="2700" b="1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 the road</a:t>
            </a:r>
            <a:r>
              <a:rPr lang="en-US" altLang="zh-CN" sz="2700" b="1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.</a:t>
            </a:r>
            <a:r>
              <a:rPr lang="zh-CN" altLang="en-US" sz="2700" b="1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I often buy __________</a:t>
            </a:r>
            <a:r>
              <a:rPr lang="en-US" altLang="zh-CN" sz="2700" b="1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__</a:t>
            </a:r>
            <a:r>
              <a:rPr lang="zh-CN" altLang="en-US" sz="2700" b="1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 and other _______</a:t>
            </a:r>
            <a:r>
              <a:rPr lang="en-US" altLang="zh-CN" sz="2700" b="1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_</a:t>
            </a:r>
            <a:r>
              <a:rPr lang="zh-CN" altLang="en-US" sz="2700" b="1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 food from supermarket.</a:t>
            </a:r>
            <a:r>
              <a:rPr lang="en-US" altLang="zh-CN" sz="2700" b="1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Nick’s home is on</a:t>
            </a:r>
            <a:r>
              <a:rPr lang="en-US" altLang="zh-CN" sz="27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700" b="1" dirty="0">
                <a:solidFill>
                  <a:srgbClr val="000066"/>
                </a:solidFill>
                <a:latin typeface="Arial" panose="020B0604020202020204" pitchFamily="34" charset="0"/>
              </a:rPr>
              <a:t>the main street</a:t>
            </a:r>
            <a:r>
              <a:rPr lang="en-US" altLang="zh-CN" sz="2700" dirty="0">
                <a:latin typeface="Arial" panose="020B0604020202020204" pitchFamily="34" charset="0"/>
                <a:ea typeface="宋体" panose="02010600030101010101" pitchFamily="2" charset="-122"/>
              </a:rPr>
              <a:t> .</a:t>
            </a:r>
            <a:r>
              <a:rPr lang="zh-CN" altLang="en-US" sz="2700" b="1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There is a hotel </a:t>
            </a:r>
            <a:r>
              <a:rPr lang="en-US" altLang="zh-CN" sz="2700" b="1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______</a:t>
            </a:r>
            <a:r>
              <a:rPr lang="zh-CN" altLang="en-US" sz="2700" b="1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 the bookshop</a:t>
            </a:r>
            <a:r>
              <a:rPr lang="zh-CN" altLang="en-US" sz="2700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.</a:t>
            </a:r>
            <a:r>
              <a:rPr lang="en-US" altLang="zh-CN" sz="27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700" b="1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There is a bookshop</a:t>
            </a:r>
            <a:r>
              <a:rPr lang="en-US" altLang="zh-CN" sz="2700" b="1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_____</a:t>
            </a:r>
            <a:endParaRPr lang="en-US" altLang="zh-CN" sz="2700" b="1" dirty="0">
              <a:solidFill>
                <a:srgbClr val="000066"/>
              </a:solidFill>
              <a:latin typeface="Arial" panose="020B0604020202020204" pitchFamily="34" charset="0"/>
              <a:sym typeface="+mn-ea"/>
            </a:endParaRPr>
          </a:p>
          <a:p>
            <a:r>
              <a:rPr lang="en-US" altLang="zh-CN" sz="2700" b="1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Nick’s home</a:t>
            </a:r>
            <a:r>
              <a:rPr lang="zh-CN" altLang="en-US" sz="2700" b="1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 and the </a:t>
            </a:r>
            <a:r>
              <a:rPr lang="en-US" altLang="zh-CN" sz="2700" b="1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_____</a:t>
            </a:r>
            <a:r>
              <a:rPr lang="zh-CN" altLang="en-US" sz="2700" b="1" dirty="0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.</a:t>
            </a:r>
            <a:endParaRPr lang="en-US" altLang="zh-CN" sz="27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06405" y="2503170"/>
            <a:ext cx="19440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vegetables</a:t>
            </a:r>
            <a:endParaRPr lang="en-US" altLang="zh-CN" sz="27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710239" y="2503170"/>
            <a:ext cx="155686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7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7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healthy</a:t>
            </a:r>
            <a:endParaRPr lang="en-US" altLang="zh-CN" sz="27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40956" y="1230154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1350"/>
          </a:p>
        </p:txBody>
      </p:sp>
      <p:sp>
        <p:nvSpPr>
          <p:cNvPr id="3" name="文本框 2"/>
          <p:cNvSpPr txBox="1"/>
          <p:nvPr/>
        </p:nvSpPr>
        <p:spPr>
          <a:xfrm>
            <a:off x="3274220" y="3555445"/>
            <a:ext cx="156352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350"/>
          </a:p>
        </p:txBody>
      </p:sp>
      <p:sp>
        <p:nvSpPr>
          <p:cNvPr id="4" name="文本框 3"/>
          <p:cNvSpPr txBox="1"/>
          <p:nvPr/>
        </p:nvSpPr>
        <p:spPr>
          <a:xfrm>
            <a:off x="4406265" y="1403747"/>
            <a:ext cx="20845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6"/>
                </a:solidFill>
                <a:latin typeface="Arial" panose="020B0604020202020204" pitchFamily="34" charset="0"/>
                <a:sym typeface="+mn-ea"/>
              </a:rPr>
              <a:t>behind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1336835" y="1797654"/>
            <a:ext cx="72485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00" b="1" dirty="0">
                <a:solidFill>
                  <a:schemeClr val="accent6"/>
                </a:solidFill>
                <a:latin typeface="Arial" panose="020B0604020202020204" pitchFamily="34" charset="0"/>
                <a:sym typeface="+mn-ea"/>
              </a:rPr>
              <a:t>is</a:t>
            </a:r>
            <a:endParaRPr lang="zh-CN" altLang="en-US" sz="2700"/>
          </a:p>
        </p:txBody>
      </p:sp>
      <p:sp>
        <p:nvSpPr>
          <p:cNvPr id="6" name="文本框 5"/>
          <p:cNvSpPr txBox="1"/>
          <p:nvPr/>
        </p:nvSpPr>
        <p:spPr>
          <a:xfrm>
            <a:off x="7647147" y="1821657"/>
            <a:ext cx="74818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350"/>
          </a:p>
        </p:txBody>
      </p:sp>
      <p:sp>
        <p:nvSpPr>
          <p:cNvPr id="7" name="文本框 6"/>
          <p:cNvSpPr txBox="1"/>
          <p:nvPr/>
        </p:nvSpPr>
        <p:spPr>
          <a:xfrm>
            <a:off x="4287679" y="2150841"/>
            <a:ext cx="12796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across</a:t>
            </a:r>
            <a:endParaRPr lang="zh-CN" altLang="en-US" sz="2700"/>
          </a:p>
        </p:txBody>
      </p:sp>
      <p:sp>
        <p:nvSpPr>
          <p:cNvPr id="8" name="文本框 7"/>
          <p:cNvSpPr txBox="1"/>
          <p:nvPr/>
        </p:nvSpPr>
        <p:spPr>
          <a:xfrm>
            <a:off x="4752024" y="3222832"/>
            <a:ext cx="12125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beside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06265" y="3555445"/>
            <a:ext cx="1413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between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69156" y="1052703"/>
            <a:ext cx="7666196" cy="4379691"/>
            <a:chOff x="2766" y="-184"/>
            <a:chExt cx="16097" cy="10218"/>
          </a:xfrm>
        </p:grpSpPr>
        <p:pic>
          <p:nvPicPr>
            <p:cNvPr id="31" name="Picture 1" descr="C:\Users\Administrator\Desktop\17abfb49dc90b21405a5463b0a119b0d_t0196126cd2dee3173e_副本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3280" y="2647"/>
              <a:ext cx="3524" cy="45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爆炸形 2 10"/>
            <p:cNvSpPr/>
            <p:nvPr/>
          </p:nvSpPr>
          <p:spPr>
            <a:xfrm>
              <a:off x="2766" y="-184"/>
              <a:ext cx="16097" cy="10218"/>
            </a:xfrm>
            <a:prstGeom prst="irregularSeal2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>
                  <a:solidFill>
                    <a:schemeClr val="tx1"/>
                  </a:solidFill>
                  <a:sym typeface="+mn-ea"/>
                </a:rPr>
                <a:t>You rebuild </a:t>
              </a:r>
              <a:r>
                <a:rPr lang="en-US" altLang="zh-CN" sz="3600">
                  <a:solidFill>
                    <a:srgbClr val="FF0000"/>
                  </a:solidFill>
                  <a:sym typeface="+mn-ea"/>
                </a:rPr>
                <a:t>Nick’</a:t>
              </a:r>
              <a:r>
                <a:rPr lang="zh-CN" altLang="en-US" sz="3600">
                  <a:solidFill>
                    <a:srgbClr val="FF0000"/>
                  </a:solidFill>
                  <a:sym typeface="+mn-ea"/>
                </a:rPr>
                <a:t>ｓ</a:t>
              </a:r>
              <a:r>
                <a:rPr lang="en-US" altLang="zh-CN" sz="3600">
                  <a:solidFill>
                    <a:srgbClr val="FF0000"/>
                  </a:solidFill>
                  <a:sym typeface="+mn-ea"/>
                </a:rPr>
                <a:t>community</a:t>
              </a:r>
              <a:r>
                <a:rPr lang="zh-CN" altLang="en-US" sz="3600">
                  <a:solidFill>
                    <a:schemeClr val="tx1"/>
                  </a:solidFill>
                  <a:sym typeface="+mn-ea"/>
                </a:rPr>
                <a:t>（完成了尼克的社区重建）</a:t>
              </a:r>
              <a:endParaRPr lang="zh-CN" altLang="en-US" sz="3600">
                <a:solidFill>
                  <a:schemeClr val="tx1"/>
                </a:solidFill>
                <a:sym typeface="+mn-ea"/>
              </a:endParaRPr>
            </a:p>
          </p:txBody>
        </p:sp>
      </p:grpSp>
      <p:sp>
        <p:nvSpPr>
          <p:cNvPr id="15" name="圆角矩形 14"/>
          <p:cNvSpPr/>
          <p:nvPr/>
        </p:nvSpPr>
        <p:spPr>
          <a:xfrm>
            <a:off x="129065" y="666513"/>
            <a:ext cx="8885873" cy="56364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700" dirty="0"/>
              <a:t>Listen Nick introduce his community and fill in the blanks.</a:t>
            </a:r>
            <a:endParaRPr lang="zh-CN" altLang="en-US" sz="2700" dirty="0"/>
          </a:p>
        </p:txBody>
      </p:sp>
      <p:sp>
        <p:nvSpPr>
          <p:cNvPr id="28" name="PA_圆角矩形 9"/>
          <p:cNvSpPr/>
          <p:nvPr>
            <p:custDataLst>
              <p:tags r:id="rId2"/>
            </p:custDataLst>
          </p:nvPr>
        </p:nvSpPr>
        <p:spPr>
          <a:xfrm>
            <a:off x="0" y="398408"/>
            <a:ext cx="365522" cy="337542"/>
          </a:xfrm>
          <a:prstGeom prst="roundRect">
            <a:avLst>
              <a:gd name="adj" fmla="val 0"/>
            </a:avLst>
          </a:prstGeom>
          <a:solidFill>
            <a:srgbClr val="92D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47" name="文本框 28"/>
          <p:cNvSpPr txBox="1"/>
          <p:nvPr/>
        </p:nvSpPr>
        <p:spPr>
          <a:xfrm>
            <a:off x="365522" y="398622"/>
            <a:ext cx="1390650" cy="4154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 dirty="0">
                <a:solidFill>
                  <a:srgbClr val="262626"/>
                </a:solidFill>
                <a:latin typeface="冬青黑体简体中文 W3" pitchFamily="34" charset="-122"/>
                <a:ea typeface="冬青黑体简体中文 W3" pitchFamily="34" charset="-122"/>
              </a:rPr>
              <a:t>课堂练习</a:t>
            </a:r>
            <a:endParaRPr lang="en-US" altLang="zh-CN" sz="2100" dirty="0">
              <a:solidFill>
                <a:srgbClr val="262626"/>
              </a:solidFill>
              <a:latin typeface="冬青黑体简体中文 W3" pitchFamily="34" charset="-122"/>
              <a:ea typeface="冬青黑体简体中文 W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4" grpId="0"/>
      <p:bldP spid="5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474470" y="2571322"/>
            <a:ext cx="703898" cy="5692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50"/>
              <a:t>１</a:t>
            </a:r>
            <a:endParaRPr lang="zh-CN" altLang="en-US" sz="1350"/>
          </a:p>
        </p:txBody>
      </p:sp>
      <p:sp>
        <p:nvSpPr>
          <p:cNvPr id="5" name="椭圆 4"/>
          <p:cNvSpPr/>
          <p:nvPr/>
        </p:nvSpPr>
        <p:spPr>
          <a:xfrm>
            <a:off x="6689409" y="2663477"/>
            <a:ext cx="1071563" cy="7072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50"/>
              <a:t>２</a:t>
            </a:r>
            <a:endParaRPr lang="zh-CN" altLang="en-US" sz="1350"/>
          </a:p>
        </p:txBody>
      </p:sp>
      <p:grpSp>
        <p:nvGrpSpPr>
          <p:cNvPr id="7" name="组合 6"/>
          <p:cNvGrpSpPr/>
          <p:nvPr/>
        </p:nvGrpSpPr>
        <p:grpSpPr>
          <a:xfrm>
            <a:off x="4519614" y="697373"/>
            <a:ext cx="4805571" cy="1988030"/>
            <a:chOff x="-49" y="570"/>
            <a:chExt cx="11354" cy="59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-49" y="570"/>
              <a:ext cx="10684" cy="4561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-49" y="3773"/>
              <a:ext cx="11354" cy="2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sym typeface="+mn-ea"/>
                </a:rPr>
                <a:t>Let's rebuild Judy’</a:t>
              </a:r>
              <a:r>
                <a:rPr lang="zh-CN" altLang="en-US" b="1">
                  <a:sym typeface="+mn-ea"/>
                </a:rPr>
                <a:t>ｓ</a:t>
              </a:r>
              <a:r>
                <a:rPr lang="en-US" altLang="zh-CN" b="1">
                  <a:sym typeface="+mn-ea"/>
                </a:rPr>
                <a:t> community</a:t>
              </a:r>
              <a:r>
                <a:rPr lang="en-US" altLang="zh-CN">
                  <a:sym typeface="+mn-ea"/>
                </a:rPr>
                <a:t>.(</a:t>
              </a:r>
              <a:r>
                <a:rPr lang="zh-CN" altLang="en-US">
                  <a:sym typeface="+mn-ea"/>
                </a:rPr>
                <a:t>让我们重建朱迪的</a:t>
              </a:r>
              <a:r>
                <a:rPr lang="zh-CN" altLang="zh-CN">
                  <a:sym typeface="+mn-ea"/>
                </a:rPr>
                <a:t>社区。</a:t>
              </a:r>
              <a:r>
                <a:rPr lang="en-US" altLang="zh-CN">
                  <a:sym typeface="+mn-ea"/>
                </a:rPr>
                <a:t>)</a:t>
              </a:r>
              <a:endParaRPr lang="zh-CN" altLang="en-US"/>
            </a:p>
            <a:p>
              <a:endParaRPr lang="zh-CN" altLang="en-US"/>
            </a:p>
          </p:txBody>
        </p:sp>
      </p:grpSp>
      <p:pic>
        <p:nvPicPr>
          <p:cNvPr id="10" name="图片 9" descr="155789e4d0ba30c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3871" y="1372029"/>
            <a:ext cx="7999571" cy="3289697"/>
          </a:xfrm>
          <a:prstGeom prst="rect">
            <a:avLst/>
          </a:prstGeom>
        </p:spPr>
      </p:pic>
      <p:sp>
        <p:nvSpPr>
          <p:cNvPr id="11" name="流程图: 多文档 10"/>
          <p:cNvSpPr/>
          <p:nvPr/>
        </p:nvSpPr>
        <p:spPr>
          <a:xfrm>
            <a:off x="5195412" y="3370707"/>
            <a:ext cx="3846195" cy="1733252"/>
          </a:xfrm>
          <a:prstGeom prst="flowChartMultidocumen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algn="ctr"/>
            <a:r>
              <a:rPr lang="en-US" sz="2100" b="1" dirty="0">
                <a:solidFill>
                  <a:schemeClr val="tx1"/>
                </a:solidFill>
                <a:sym typeface="+mn-ea"/>
              </a:rPr>
              <a:t>You can design Judy</a:t>
            </a:r>
            <a:r>
              <a:rPr sz="2100" b="1" dirty="0">
                <a:solidFill>
                  <a:schemeClr val="tx1"/>
                </a:solidFill>
                <a:sym typeface="+mn-ea"/>
              </a:rPr>
              <a:t>'s community </a:t>
            </a:r>
            <a:r>
              <a:rPr lang="en-US" sz="2100" b="1" dirty="0">
                <a:solidFill>
                  <a:schemeClr val="tx1"/>
                </a:solidFill>
                <a:sym typeface="+mn-ea"/>
              </a:rPr>
              <a:t>you want. </a:t>
            </a:r>
            <a:r>
              <a:rPr lang="zh-CN" altLang="en-US" sz="2100" b="1" dirty="0">
                <a:solidFill>
                  <a:schemeClr val="tx1"/>
                </a:solidFill>
                <a:sym typeface="+mn-ea"/>
              </a:rPr>
              <a:t>（可以设计你想要的朱迪的社区）</a:t>
            </a:r>
            <a:endParaRPr lang="zh-CN" altLang="en-US" sz="21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8" name="PA_圆角矩形 9"/>
          <p:cNvSpPr/>
          <p:nvPr>
            <p:custDataLst>
              <p:tags r:id="rId3"/>
            </p:custDataLst>
          </p:nvPr>
        </p:nvSpPr>
        <p:spPr>
          <a:xfrm>
            <a:off x="0" y="461845"/>
            <a:ext cx="365522" cy="337542"/>
          </a:xfrm>
          <a:prstGeom prst="roundRect">
            <a:avLst>
              <a:gd name="adj" fmla="val 0"/>
            </a:avLst>
          </a:prstGeom>
          <a:solidFill>
            <a:srgbClr val="92D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47" name="文本框 28"/>
          <p:cNvSpPr txBox="1"/>
          <p:nvPr/>
        </p:nvSpPr>
        <p:spPr>
          <a:xfrm>
            <a:off x="425054" y="454343"/>
            <a:ext cx="1390650" cy="4154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 dirty="0">
                <a:solidFill>
                  <a:srgbClr val="262626"/>
                </a:solidFill>
                <a:latin typeface="冬青黑体简体中文 W3" pitchFamily="34" charset="-122"/>
                <a:ea typeface="冬青黑体简体中文 W3" pitchFamily="34" charset="-122"/>
              </a:rPr>
              <a:t>课堂练习</a:t>
            </a:r>
            <a:endParaRPr lang="en-US" altLang="zh-CN" sz="2100" dirty="0">
              <a:solidFill>
                <a:srgbClr val="262626"/>
              </a:solidFill>
              <a:latin typeface="冬青黑体简体中文 W3" pitchFamily="34" charset="-122"/>
              <a:ea typeface="冬青黑体简体中文 W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387215" y="980708"/>
            <a:ext cx="3928110" cy="3633026"/>
          </a:xfrm>
          <a:prstGeom prst="rect">
            <a:avLst/>
          </a:prstGeom>
        </p:spPr>
      </p:pic>
      <p:sp>
        <p:nvSpPr>
          <p:cNvPr id="3" name="云形标注 2"/>
          <p:cNvSpPr/>
          <p:nvPr/>
        </p:nvSpPr>
        <p:spPr>
          <a:xfrm flipH="1">
            <a:off x="230029" y="381477"/>
            <a:ext cx="4157186" cy="1600486"/>
          </a:xfrm>
          <a:prstGeom prst="cloudCallout">
            <a:avLst>
              <a:gd name="adj1" fmla="val -39334"/>
              <a:gd name="adj2" fmla="val 9442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1"/>
                </a:solidFill>
              </a:rPr>
              <a:t>Thank </a:t>
            </a:r>
            <a:r>
              <a:rPr lang="en-US" altLang="zh-CN" sz="2400" dirty="0" err="1">
                <a:solidFill>
                  <a:schemeClr val="tx1"/>
                </a:solidFill>
              </a:rPr>
              <a:t>you.You</a:t>
            </a:r>
            <a:r>
              <a:rPr lang="en-US" altLang="zh-CN" sz="2400" dirty="0">
                <a:solidFill>
                  <a:schemeClr val="tx1"/>
                </a:solidFill>
              </a:rPr>
              <a:t> help me finished the task.</a:t>
            </a:r>
            <a:endParaRPr lang="en-US" altLang="zh-CN" sz="2400" dirty="0">
              <a:solidFill>
                <a:schemeClr val="tx1"/>
              </a:solidFill>
            </a:endParaRPr>
          </a:p>
        </p:txBody>
      </p:sp>
      <p:sp>
        <p:nvSpPr>
          <p:cNvPr id="18" name="PA_圆角矩形 9"/>
          <p:cNvSpPr/>
          <p:nvPr>
            <p:custDataLst>
              <p:tags r:id="rId2"/>
            </p:custDataLst>
          </p:nvPr>
        </p:nvSpPr>
        <p:spPr>
          <a:xfrm>
            <a:off x="0" y="461845"/>
            <a:ext cx="365522" cy="337542"/>
          </a:xfrm>
          <a:prstGeom prst="roundRect">
            <a:avLst>
              <a:gd name="adj" fmla="val 0"/>
            </a:avLst>
          </a:prstGeom>
          <a:solidFill>
            <a:srgbClr val="2AAE3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72" name="文本框 18"/>
          <p:cNvSpPr txBox="1"/>
          <p:nvPr/>
        </p:nvSpPr>
        <p:spPr>
          <a:xfrm>
            <a:off x="425054" y="454343"/>
            <a:ext cx="1390650" cy="4154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 dirty="0">
                <a:solidFill>
                  <a:srgbClr val="262626"/>
                </a:solidFill>
                <a:latin typeface="冬青黑体简体中文 W3" pitchFamily="34" charset="-122"/>
                <a:ea typeface="冬青黑体简体中文 W3" pitchFamily="34" charset="-122"/>
              </a:rPr>
              <a:t>小结</a:t>
            </a:r>
            <a:endParaRPr lang="en-US" altLang="zh-CN" sz="2100" dirty="0">
              <a:solidFill>
                <a:srgbClr val="262626"/>
              </a:solidFill>
              <a:latin typeface="冬青黑体简体中文 W3" pitchFamily="34" charset="-122"/>
              <a:ea typeface="冬青黑体简体中文 W3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4" y="288925"/>
            <a:ext cx="9017391" cy="456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810" y="3212973"/>
            <a:ext cx="2424113" cy="1636491"/>
          </a:xfrm>
          <a:prstGeom prst="rect">
            <a:avLst/>
          </a:prstGeom>
        </p:spPr>
      </p:pic>
      <p:sp>
        <p:nvSpPr>
          <p:cNvPr id="4" name="圆角矩形标注 3"/>
          <p:cNvSpPr/>
          <p:nvPr/>
        </p:nvSpPr>
        <p:spPr>
          <a:xfrm>
            <a:off x="539115" y="912972"/>
            <a:ext cx="2339340" cy="1903095"/>
          </a:xfrm>
          <a:prstGeom prst="wedgeRoundRectCallou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/>
              <a:t>Study hard and build a better city in the future</a:t>
            </a:r>
            <a:endParaRPr lang="zh-CN" altLang="en-US" b="1" dirty="0"/>
          </a:p>
          <a:p>
            <a:pPr algn="ctr"/>
            <a:r>
              <a:rPr lang="zh-CN" altLang="en-US" b="1" dirty="0"/>
              <a:t>（好好学习，将来去建造更美好的城市。）</a:t>
            </a:r>
            <a:endParaRPr lang="zh-CN" altLang="en-US" b="1" dirty="0"/>
          </a:p>
        </p:txBody>
      </p:sp>
      <p:sp>
        <p:nvSpPr>
          <p:cNvPr id="18" name="PA_圆角矩形 9"/>
          <p:cNvSpPr/>
          <p:nvPr>
            <p:custDataLst>
              <p:tags r:id="rId3"/>
            </p:custDataLst>
          </p:nvPr>
        </p:nvSpPr>
        <p:spPr>
          <a:xfrm>
            <a:off x="0" y="461845"/>
            <a:ext cx="365522" cy="337542"/>
          </a:xfrm>
          <a:prstGeom prst="roundRect">
            <a:avLst>
              <a:gd name="adj" fmla="val 0"/>
            </a:avLst>
          </a:prstGeom>
          <a:solidFill>
            <a:srgbClr val="2AAE3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72" name="文本框 18"/>
          <p:cNvSpPr txBox="1"/>
          <p:nvPr/>
        </p:nvSpPr>
        <p:spPr>
          <a:xfrm>
            <a:off x="425054" y="454343"/>
            <a:ext cx="1390650" cy="4154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 dirty="0">
                <a:solidFill>
                  <a:srgbClr val="262626"/>
                </a:solidFill>
                <a:latin typeface="冬青黑体简体中文 W3" pitchFamily="34" charset="-122"/>
                <a:ea typeface="冬青黑体简体中文 W3" pitchFamily="34" charset="-122"/>
              </a:rPr>
              <a:t>小结</a:t>
            </a:r>
            <a:endParaRPr lang="en-US" altLang="zh-CN" sz="2100" dirty="0">
              <a:solidFill>
                <a:srgbClr val="262626"/>
              </a:solidFill>
              <a:latin typeface="冬青黑体简体中文 W3" pitchFamily="34" charset="-122"/>
              <a:ea typeface="冬青黑体简体中文 W3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爆炸形 1 1"/>
          <p:cNvSpPr/>
          <p:nvPr/>
        </p:nvSpPr>
        <p:spPr>
          <a:xfrm>
            <a:off x="2566184" y="1329577"/>
            <a:ext cx="3626168" cy="1711071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/>
              <a:t>Welcome to our city! </a:t>
            </a:r>
            <a:endParaRPr lang="en-US" altLang="zh-CN" sz="2400"/>
          </a:p>
        </p:txBody>
      </p:sp>
      <p:sp>
        <p:nvSpPr>
          <p:cNvPr id="3" name="PA_圆角矩形 9"/>
          <p:cNvSpPr/>
          <p:nvPr>
            <p:custDataLst>
              <p:tags r:id="rId1"/>
            </p:custDataLst>
          </p:nvPr>
        </p:nvSpPr>
        <p:spPr>
          <a:xfrm>
            <a:off x="317659" y="439128"/>
            <a:ext cx="365522" cy="337542"/>
          </a:xfrm>
          <a:prstGeom prst="roundRect">
            <a:avLst>
              <a:gd name="adj" fmla="val 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28"/>
          <p:cNvSpPr txBox="1"/>
          <p:nvPr/>
        </p:nvSpPr>
        <p:spPr>
          <a:xfrm>
            <a:off x="742712" y="431626"/>
            <a:ext cx="1390650" cy="4154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 dirty="0">
                <a:solidFill>
                  <a:schemeClr val="bg2"/>
                </a:solidFill>
                <a:latin typeface="冬青黑体简体中文 W3" pitchFamily="34" charset="-122"/>
                <a:ea typeface="冬青黑体简体中文 W3" pitchFamily="34" charset="-122"/>
              </a:rPr>
              <a:t>导入</a:t>
            </a:r>
            <a:endParaRPr lang="zh-CN" altLang="en-US" sz="2100" dirty="0">
              <a:solidFill>
                <a:schemeClr val="bg2"/>
              </a:solidFill>
              <a:latin typeface="冬青黑体简体中文 W3" pitchFamily="34" charset="-122"/>
              <a:ea typeface="冬青黑体简体中文 W3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7493080" y="1878663"/>
            <a:ext cx="1214438" cy="51970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604611" y="1836230"/>
            <a:ext cx="971550" cy="5604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388" name="TextBox 2"/>
          <p:cNvSpPr txBox="1"/>
          <p:nvPr/>
        </p:nvSpPr>
        <p:spPr>
          <a:xfrm>
            <a:off x="-106441" y="1836658"/>
            <a:ext cx="3806428" cy="64633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latin typeface="Arial" panose="020B0604020202020204" pitchFamily="34" charset="0"/>
              </a:rPr>
              <a:t>There is   a 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物体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6389" name="TextBox 5"/>
          <p:cNvSpPr txBox="1"/>
          <p:nvPr/>
        </p:nvSpPr>
        <p:spPr>
          <a:xfrm>
            <a:off x="4174489" y="861028"/>
            <a:ext cx="3084671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0000CC"/>
                </a:solidFill>
                <a:latin typeface="Arial" panose="020B0604020202020204" pitchFamily="34" charset="0"/>
              </a:rPr>
              <a:t>near </a:t>
            </a:r>
            <a:endParaRPr lang="en-US" altLang="zh-CN" sz="3600" b="1" dirty="0">
              <a:solidFill>
                <a:srgbClr val="0000CC"/>
              </a:solidFill>
              <a:latin typeface="Arial" panose="020B0604020202020204" pitchFamily="34" charset="0"/>
            </a:endParaRPr>
          </a:p>
          <a:p>
            <a:r>
              <a:rPr lang="en-US" altLang="zh-CN" sz="3600" b="1" dirty="0">
                <a:solidFill>
                  <a:srgbClr val="0000CC"/>
                </a:solidFill>
                <a:latin typeface="Arial" panose="020B0604020202020204" pitchFamily="34" charset="0"/>
              </a:rPr>
              <a:t>behind </a:t>
            </a:r>
            <a:endParaRPr lang="en-US" altLang="zh-CN" sz="3600" b="1" dirty="0">
              <a:solidFill>
                <a:srgbClr val="0000CC"/>
              </a:solidFill>
              <a:latin typeface="Arial" panose="020B0604020202020204" pitchFamily="34" charset="0"/>
            </a:endParaRPr>
          </a:p>
          <a:p>
            <a:r>
              <a:rPr lang="en-US" altLang="zh-CN" sz="3600" b="1" dirty="0">
                <a:solidFill>
                  <a:srgbClr val="0000CC"/>
                </a:solidFill>
                <a:latin typeface="Arial" panose="020B0604020202020204" pitchFamily="34" charset="0"/>
              </a:rPr>
              <a:t>in front of</a:t>
            </a:r>
            <a:endParaRPr lang="en-US" altLang="zh-CN" sz="3600" b="1" dirty="0">
              <a:solidFill>
                <a:srgbClr val="0000CC"/>
              </a:solidFill>
              <a:latin typeface="Arial" panose="020B0604020202020204" pitchFamily="34" charset="0"/>
            </a:endParaRPr>
          </a:p>
          <a:p>
            <a:r>
              <a:rPr lang="en-US" altLang="zh-CN" sz="3600" b="1" dirty="0">
                <a:solidFill>
                  <a:srgbClr val="0000CC"/>
                </a:solidFill>
                <a:latin typeface="Arial" panose="020B0604020202020204" pitchFamily="34" charset="0"/>
              </a:rPr>
              <a:t>beside </a:t>
            </a:r>
            <a:endParaRPr lang="en-US" altLang="zh-CN" sz="3600" b="1" dirty="0">
              <a:solidFill>
                <a:srgbClr val="0000CC"/>
              </a:solidFill>
              <a:latin typeface="Arial" panose="020B0604020202020204" pitchFamily="34" charset="0"/>
            </a:endParaRPr>
          </a:p>
          <a:p>
            <a:r>
              <a:rPr lang="en-US" altLang="zh-CN" sz="3600" b="1" dirty="0">
                <a:solidFill>
                  <a:srgbClr val="0000CC"/>
                </a:solidFill>
                <a:latin typeface="Arial" panose="020B0604020202020204" pitchFamily="34" charset="0"/>
              </a:rPr>
              <a:t>across the </a:t>
            </a:r>
            <a:r>
              <a:rPr lang="en-US" altLang="zh-CN" sz="3600" b="1" dirty="0" smtClean="0">
                <a:solidFill>
                  <a:srgbClr val="0000CC"/>
                </a:solidFill>
                <a:latin typeface="Arial" panose="020B0604020202020204" pitchFamily="34" charset="0"/>
              </a:rPr>
              <a:t>road</a:t>
            </a:r>
            <a:endParaRPr lang="en-US" altLang="zh-CN" sz="3600" b="1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16390" name="矩形 6"/>
          <p:cNvSpPr/>
          <p:nvPr/>
        </p:nvSpPr>
        <p:spPr>
          <a:xfrm>
            <a:off x="6322458" y="1879950"/>
            <a:ext cx="2993127" cy="60016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300" b="1" dirty="0">
                <a:solidFill>
                  <a:srgbClr val="FF0000"/>
                </a:solidFill>
                <a:latin typeface="Arial" panose="020B0604020202020204" pitchFamily="34" charset="0"/>
              </a:rPr>
              <a:t> the+</a:t>
            </a:r>
            <a:r>
              <a:rPr lang="zh-CN" altLang="en-US" sz="3300" b="1" dirty="0">
                <a:solidFill>
                  <a:srgbClr val="FF0000"/>
                </a:solidFill>
                <a:latin typeface="Arial" panose="020B0604020202020204" pitchFamily="34" charset="0"/>
              </a:rPr>
              <a:t>地方</a:t>
            </a:r>
            <a:r>
              <a:rPr lang="en-US" altLang="zh-CN" sz="3300" b="1" dirty="0">
                <a:solidFill>
                  <a:srgbClr val="FF0000"/>
                </a:solidFill>
                <a:latin typeface="Arial" panose="020B0604020202020204" pitchFamily="34" charset="0"/>
              </a:rPr>
              <a:t>\</a:t>
            </a:r>
            <a:r>
              <a:rPr lang="zh-CN" altLang="zh-CN" sz="3300" b="1" dirty="0">
                <a:solidFill>
                  <a:srgbClr val="FF0000"/>
                </a:solidFill>
                <a:latin typeface="Arial" panose="020B0604020202020204" pitchFamily="34" charset="0"/>
              </a:rPr>
              <a:t>物体</a:t>
            </a:r>
            <a:endParaRPr lang="zh-CN" altLang="zh-CN" sz="33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6391" name="矩形 2"/>
          <p:cNvSpPr/>
          <p:nvPr/>
        </p:nvSpPr>
        <p:spPr>
          <a:xfrm>
            <a:off x="2336960" y="187096"/>
            <a:ext cx="4556055" cy="7848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500" b="1" dirty="0">
                <a:solidFill>
                  <a:srgbClr val="0000FF"/>
                </a:solidFill>
                <a:latin typeface="Comic Sans MS" panose="030F0702030302020204" pitchFamily="66" charset="0"/>
                <a:ea typeface="MS UI Gothic" panose="020B0600070205080204" pitchFamily="34" charset="-128"/>
              </a:rPr>
              <a:t>Language points</a:t>
            </a:r>
            <a:endParaRPr lang="zh-CN" altLang="en-US" sz="4500" dirty="0">
              <a:solidFill>
                <a:srgbClr val="0000FF"/>
              </a:solidFill>
              <a:latin typeface="Comic Sans MS" panose="030F0702030302020204" pitchFamily="66" charset="0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3699986" y="788241"/>
            <a:ext cx="362426" cy="3637741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" name="右大括号 2"/>
          <p:cNvSpPr/>
          <p:nvPr/>
        </p:nvSpPr>
        <p:spPr>
          <a:xfrm>
            <a:off x="6481763" y="788242"/>
            <a:ext cx="373856" cy="294722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左中括号 5"/>
          <p:cNvSpPr/>
          <p:nvPr/>
        </p:nvSpPr>
        <p:spPr>
          <a:xfrm>
            <a:off x="4062413" y="1053561"/>
            <a:ext cx="56674" cy="2579894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右中括号 6"/>
          <p:cNvSpPr/>
          <p:nvPr/>
        </p:nvSpPr>
        <p:spPr>
          <a:xfrm>
            <a:off x="6481764" y="849106"/>
            <a:ext cx="124301" cy="2702480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文本框 8"/>
          <p:cNvSpPr txBox="1"/>
          <p:nvPr/>
        </p:nvSpPr>
        <p:spPr>
          <a:xfrm>
            <a:off x="4263867" y="4037648"/>
            <a:ext cx="32737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/>
              <a:t>between A and B</a:t>
            </a:r>
            <a:endParaRPr lang="en-US" altLang="zh-CN" sz="3000"/>
          </a:p>
        </p:txBody>
      </p:sp>
      <p:sp>
        <p:nvSpPr>
          <p:cNvPr id="18" name="PA_圆角矩形 9"/>
          <p:cNvSpPr/>
          <p:nvPr>
            <p:custDataLst>
              <p:tags r:id="rId1"/>
            </p:custDataLst>
          </p:nvPr>
        </p:nvSpPr>
        <p:spPr>
          <a:xfrm>
            <a:off x="0" y="461845"/>
            <a:ext cx="365522" cy="337542"/>
          </a:xfrm>
          <a:prstGeom prst="roundRect">
            <a:avLst>
              <a:gd name="adj" fmla="val 0"/>
            </a:avLst>
          </a:prstGeom>
          <a:solidFill>
            <a:srgbClr val="2AAE3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72" name="文本框 18"/>
          <p:cNvSpPr txBox="1"/>
          <p:nvPr/>
        </p:nvSpPr>
        <p:spPr>
          <a:xfrm>
            <a:off x="425054" y="454343"/>
            <a:ext cx="1390650" cy="4154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 dirty="0">
                <a:solidFill>
                  <a:srgbClr val="262626"/>
                </a:solidFill>
                <a:latin typeface="冬青黑体简体中文 W3" pitchFamily="34" charset="-122"/>
                <a:ea typeface="冬青黑体简体中文 W3" pitchFamily="34" charset="-122"/>
              </a:rPr>
              <a:t>小结</a:t>
            </a:r>
            <a:endParaRPr lang="en-US" altLang="zh-CN" sz="2100" dirty="0">
              <a:solidFill>
                <a:srgbClr val="262626"/>
              </a:solidFill>
              <a:latin typeface="冬青黑体简体中文 W3" pitchFamily="34" charset="-122"/>
              <a:ea typeface="冬青黑体简体中文 W3" pitchFamily="34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/>
          <p:nvPr/>
        </p:nvSpPr>
        <p:spPr>
          <a:xfrm>
            <a:off x="1600200" y="744737"/>
            <a:ext cx="6156722" cy="117262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lnSpc>
                <a:spcPct val="130000"/>
              </a:lnSpc>
              <a:spcBef>
                <a:spcPct val="50000"/>
              </a:spcBef>
            </a:pPr>
            <a:r>
              <a:rPr lang="en-US" altLang="zh-CN" sz="5400" b="1" dirty="0">
                <a:latin typeface="Comic Sans MS" panose="030F0702030302020204" pitchFamily="66" charset="0"/>
              </a:rPr>
              <a:t>Homework</a:t>
            </a:r>
            <a:endParaRPr lang="en-US" altLang="zh-CN" sz="2400" b="1" dirty="0">
              <a:latin typeface="Comic Sans MS" panose="030F0702030302020204" pitchFamily="66" charset="0"/>
            </a:endParaRPr>
          </a:p>
        </p:txBody>
      </p:sp>
      <p:pic>
        <p:nvPicPr>
          <p:cNvPr id="41990" name="矩形 6"/>
          <p:cNvPicPr/>
          <p:nvPr/>
        </p:nvPicPr>
        <p:blipFill>
          <a:blip r:embed="rId1" cstate="screen"/>
          <a:stretch>
            <a:fillRect/>
          </a:stretch>
        </p:blipFill>
        <p:spPr>
          <a:xfrm>
            <a:off x="2541259" y="1884879"/>
            <a:ext cx="5842397" cy="8893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22834529_121903357925_2"/>
          <p:cNvPicPr>
            <a:picLocks noChangeAspect="1"/>
          </p:cNvPicPr>
          <p:nvPr/>
        </p:nvPicPr>
        <p:blipFill rotWithShape="1">
          <a:blip r:embed="rId2" cstate="screen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0" y="744737"/>
            <a:ext cx="4258628" cy="4007393"/>
          </a:xfrm>
          <a:prstGeom prst="rect">
            <a:avLst/>
          </a:prstGeom>
        </p:spPr>
      </p:pic>
      <p:sp>
        <p:nvSpPr>
          <p:cNvPr id="18" name="PA_圆角矩形 9"/>
          <p:cNvSpPr/>
          <p:nvPr>
            <p:custDataLst>
              <p:tags r:id="rId3"/>
            </p:custDataLst>
          </p:nvPr>
        </p:nvSpPr>
        <p:spPr>
          <a:xfrm>
            <a:off x="0" y="461845"/>
            <a:ext cx="365522" cy="337542"/>
          </a:xfrm>
          <a:prstGeom prst="roundRect">
            <a:avLst>
              <a:gd name="adj" fmla="val 0"/>
            </a:avLst>
          </a:prstGeom>
          <a:solidFill>
            <a:srgbClr val="2AAE3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72" name="文本框 18"/>
          <p:cNvSpPr txBox="1"/>
          <p:nvPr/>
        </p:nvSpPr>
        <p:spPr>
          <a:xfrm>
            <a:off x="425054" y="454343"/>
            <a:ext cx="1390650" cy="4154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 dirty="0">
                <a:solidFill>
                  <a:srgbClr val="262626"/>
                </a:solidFill>
                <a:latin typeface="冬青黑体简体中文 W3" pitchFamily="34" charset="-122"/>
                <a:ea typeface="冬青黑体简体中文 W3" pitchFamily="34" charset="-122"/>
              </a:rPr>
              <a:t>小结</a:t>
            </a:r>
            <a:endParaRPr lang="en-US" altLang="zh-CN" sz="2100" dirty="0">
              <a:solidFill>
                <a:srgbClr val="262626"/>
              </a:solidFill>
              <a:latin typeface="冬青黑体简体中文 W3" pitchFamily="34" charset="-122"/>
              <a:ea typeface="冬青黑体简体中文 W3" pitchFamily="34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7474" y="1275160"/>
            <a:ext cx="4000500" cy="3611165"/>
          </a:xfrm>
          <a:prstGeom prst="rect">
            <a:avLst/>
          </a:prstGeom>
        </p:spPr>
      </p:pic>
      <p:sp>
        <p:nvSpPr>
          <p:cNvPr id="3" name="云形标注 2"/>
          <p:cNvSpPr/>
          <p:nvPr/>
        </p:nvSpPr>
        <p:spPr>
          <a:xfrm flipH="1">
            <a:off x="276225" y="982409"/>
            <a:ext cx="4187666" cy="843320"/>
          </a:xfrm>
          <a:prstGeom prst="cloudCallout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r>
              <a:rPr lang="en-US" altLang="zh-CN" sz="3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Hi</a:t>
            </a:r>
            <a:r>
              <a:rPr lang="zh-CN" altLang="en-US" sz="3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！</a:t>
            </a:r>
            <a:r>
              <a:rPr lang="en-US" altLang="zh-CN" sz="3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</a:t>
            </a:r>
            <a:r>
              <a:rPr lang="en-US" altLang="zh-CN" sz="3000" dirty="0">
                <a:sym typeface="+mn-ea"/>
              </a:rPr>
              <a:t>’m Nick</a:t>
            </a:r>
            <a:endParaRPr lang="en-US" altLang="zh-CN" sz="30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5037774" y="982409"/>
            <a:ext cx="3846195" cy="843320"/>
          </a:xfrm>
          <a:prstGeom prst="cloudCallou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r>
              <a:rPr lang="en-US" altLang="zh-CN" sz="3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Hi</a:t>
            </a:r>
            <a:r>
              <a:rPr lang="zh-CN" altLang="en-US" sz="3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！</a:t>
            </a:r>
            <a:r>
              <a:rPr lang="en-US" altLang="zh-CN" sz="3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</a:t>
            </a:r>
            <a:r>
              <a:rPr lang="en-US" altLang="zh-CN" sz="3000" dirty="0">
                <a:sym typeface="+mn-ea"/>
              </a:rPr>
              <a:t>’m Judy</a:t>
            </a:r>
            <a:endParaRPr lang="en-US" altLang="zh-CN" sz="30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794386" y="3751755"/>
            <a:ext cx="8089583" cy="1021556"/>
          </a:xfrm>
          <a:prstGeom prst="round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Please help us realize our dream of rebuilding our homeland.</a:t>
            </a:r>
            <a:r>
              <a:rPr lang="en-US" altLang="zh-CN" sz="3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21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请帮助我们实现重建家园的梦想。</a:t>
            </a:r>
            <a:r>
              <a:rPr lang="en-US" altLang="zh-CN" sz="21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zh-CN" sz="21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896904" y="680228"/>
            <a:ext cx="5767388" cy="3283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300" dirty="0">
                <a:solidFill>
                  <a:schemeClr val="tx1"/>
                </a:solidFill>
              </a:rPr>
              <a:t>Let's </a:t>
            </a:r>
            <a:r>
              <a:rPr lang="en-US" altLang="zh-CN" sz="3300" dirty="0">
                <a:solidFill>
                  <a:schemeClr val="tx1"/>
                </a:solidFill>
              </a:rPr>
              <a:t>become a designer help them to rebuild </a:t>
            </a:r>
            <a:r>
              <a:rPr lang="en-US" altLang="zh-CN" sz="3300" dirty="0">
                <a:solidFill>
                  <a:srgbClr val="FF0000"/>
                </a:solidFill>
              </a:rPr>
              <a:t>Nick</a:t>
            </a:r>
            <a:r>
              <a:rPr lang="en-US" altLang="zh-CN" sz="3300" dirty="0">
                <a:solidFill>
                  <a:srgbClr val="FF0000"/>
                </a:solidFill>
                <a:sym typeface="+mn-ea"/>
              </a:rPr>
              <a:t>’</a:t>
            </a:r>
            <a:r>
              <a:rPr lang="zh-CN" altLang="en-US" sz="3300" dirty="0">
                <a:solidFill>
                  <a:srgbClr val="FF0000"/>
                </a:solidFill>
                <a:sym typeface="+mn-ea"/>
              </a:rPr>
              <a:t>ｓ</a:t>
            </a:r>
            <a:r>
              <a:rPr lang="en-US" altLang="zh-CN" sz="3300" dirty="0">
                <a:solidFill>
                  <a:srgbClr val="FF0000"/>
                </a:solidFill>
                <a:sym typeface="+mn-ea"/>
              </a:rPr>
              <a:t>and Judy’</a:t>
            </a:r>
            <a:r>
              <a:rPr lang="zh-CN" altLang="en-US" sz="3300" dirty="0">
                <a:solidFill>
                  <a:srgbClr val="FF0000"/>
                </a:solidFill>
                <a:sym typeface="+mn-ea"/>
              </a:rPr>
              <a:t>ｓ</a:t>
            </a:r>
            <a:r>
              <a:rPr lang="en-US" altLang="zh-CN" sz="3300" b="1" dirty="0">
                <a:solidFill>
                  <a:srgbClr val="FF0000"/>
                </a:solidFill>
              </a:rPr>
              <a:t>community</a:t>
            </a:r>
            <a:r>
              <a:rPr lang="zh-CN" altLang="en-US" sz="2100" dirty="0">
                <a:solidFill>
                  <a:schemeClr val="tx1"/>
                </a:solidFill>
              </a:rPr>
              <a:t>（让我们成为设计师帮助重建</a:t>
            </a:r>
            <a:r>
              <a:rPr lang="zh-CN" altLang="en-US" sz="2100" dirty="0">
                <a:solidFill>
                  <a:schemeClr val="tx1"/>
                </a:solidFill>
                <a:sym typeface="+mn-ea"/>
              </a:rPr>
              <a:t>尼克和朱迪的社区</a:t>
            </a:r>
            <a:r>
              <a:rPr lang="zh-CN" altLang="en-US" sz="2100" dirty="0">
                <a:solidFill>
                  <a:schemeClr val="tx1"/>
                </a:solidFill>
              </a:rPr>
              <a:t>）</a:t>
            </a:r>
            <a:r>
              <a:rPr lang="zh-CN" altLang="en-US" sz="2100" dirty="0"/>
              <a:t>.</a:t>
            </a:r>
            <a:endParaRPr lang="zh-CN" altLang="en-US" sz="2100" dirty="0"/>
          </a:p>
        </p:txBody>
      </p:sp>
      <p:sp>
        <p:nvSpPr>
          <p:cNvPr id="7" name="七角星 6"/>
          <p:cNvSpPr/>
          <p:nvPr/>
        </p:nvSpPr>
        <p:spPr>
          <a:xfrm>
            <a:off x="2198371" y="614649"/>
            <a:ext cx="5281613" cy="3914632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000" dirty="0"/>
              <a:t>Let ’</a:t>
            </a:r>
            <a:r>
              <a:rPr lang="zh-CN" altLang="en-US" sz="3000" dirty="0"/>
              <a:t>ｓ</a:t>
            </a:r>
            <a:r>
              <a:rPr lang="en-US" altLang="zh-CN" sz="3000" dirty="0"/>
              <a:t>see what the city looks like</a:t>
            </a:r>
            <a:r>
              <a:rPr lang="zh-CN" altLang="en-US" sz="3000" dirty="0"/>
              <a:t>．</a:t>
            </a:r>
            <a:r>
              <a:rPr lang="zh-CN" altLang="en-US" dirty="0"/>
              <a:t>（让我们看看这座城市本来的模样。）</a:t>
            </a:r>
            <a:endParaRPr lang="zh-CN" altLang="en-US" dirty="0"/>
          </a:p>
        </p:txBody>
      </p:sp>
      <p:sp>
        <p:nvSpPr>
          <p:cNvPr id="8" name="PA_圆角矩形 9"/>
          <p:cNvSpPr/>
          <p:nvPr>
            <p:custDataLst>
              <p:tags r:id="rId2"/>
            </p:custDataLst>
          </p:nvPr>
        </p:nvSpPr>
        <p:spPr>
          <a:xfrm>
            <a:off x="268129" y="404408"/>
            <a:ext cx="365522" cy="337542"/>
          </a:xfrm>
          <a:prstGeom prst="roundRect">
            <a:avLst>
              <a:gd name="adj" fmla="val 0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文本框 28"/>
          <p:cNvSpPr txBox="1"/>
          <p:nvPr/>
        </p:nvSpPr>
        <p:spPr>
          <a:xfrm>
            <a:off x="693182" y="396907"/>
            <a:ext cx="1390650" cy="4154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chemeClr val="tx1"/>
                </a:solidFill>
                <a:latin typeface="冬青黑体简体中文 W3" pitchFamily="34" charset="-122"/>
                <a:ea typeface="冬青黑体简体中文 W3" pitchFamily="34" charset="-122"/>
              </a:rPr>
              <a:t>导入</a:t>
            </a:r>
            <a:endParaRPr lang="zh-CN" altLang="en-US" sz="2100" b="1" dirty="0">
              <a:solidFill>
                <a:schemeClr val="tx1"/>
              </a:solidFill>
              <a:latin typeface="冬青黑体简体中文 W3" pitchFamily="34" charset="-122"/>
              <a:ea typeface="冬青黑体简体中文 W3" pitchFamily="34" charset="-122"/>
            </a:endParaRPr>
          </a:p>
        </p:txBody>
      </p:sp>
      <p:sp>
        <p:nvSpPr>
          <p:cNvPr id="10" name="PA_圆角矩形 9"/>
          <p:cNvSpPr/>
          <p:nvPr>
            <p:custDataLst>
              <p:tags r:id="rId3"/>
            </p:custDataLst>
          </p:nvPr>
        </p:nvSpPr>
        <p:spPr>
          <a:xfrm>
            <a:off x="276225" y="396694"/>
            <a:ext cx="365522" cy="337542"/>
          </a:xfrm>
          <a:prstGeom prst="roundRect">
            <a:avLst>
              <a:gd name="adj" fmla="val 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-13811" y="3029522"/>
            <a:ext cx="2908935" cy="1727359"/>
            <a:chOff x="-228600" y="3086893"/>
            <a:chExt cx="4572000" cy="2824163"/>
          </a:xfrm>
        </p:grpSpPr>
        <p:pic>
          <p:nvPicPr>
            <p:cNvPr id="6171" name="Picture 538" descr="b_125_20111207113820752125947_2345看图王"/>
            <p:cNvPicPr>
              <a:picLocks noChangeAspect="1"/>
            </p:cNvPicPr>
            <p:nvPr/>
          </p:nvPicPr>
          <p:blipFill>
            <a:blip r:embed="rId1" cstate="screen">
              <a:clrChange>
                <a:clrFrom>
                  <a:srgbClr val="898989"/>
                </a:clrFrom>
                <a:clrTo>
                  <a:srgbClr val="898989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228600" y="3086893"/>
              <a:ext cx="4572000" cy="282416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72" name="Picture 10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304800" y="3671094"/>
              <a:ext cx="1938337" cy="560387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5124" name="Group 25"/>
          <p:cNvGrpSpPr/>
          <p:nvPr/>
        </p:nvGrpSpPr>
        <p:grpSpPr>
          <a:xfrm>
            <a:off x="5731669" y="493776"/>
            <a:ext cx="3086100" cy="1748790"/>
            <a:chOff x="1248" y="0"/>
            <a:chExt cx="3492" cy="2112"/>
          </a:xfrm>
        </p:grpSpPr>
        <p:pic>
          <p:nvPicPr>
            <p:cNvPr id="6149" name="Picture 23" descr="b_2011032917481986172695_2345看图王"/>
            <p:cNvPicPr>
              <a:picLocks noChangeAspect="1"/>
            </p:cNvPicPr>
            <p:nvPr/>
          </p:nvPicPr>
          <p:blipFill>
            <a:blip r:embed="rId3" cstate="screen">
              <a:clrChange>
                <a:clrFrom>
                  <a:srgbClr val="A3A3A3"/>
                </a:clrFrom>
                <a:clrTo>
                  <a:srgbClr val="A3A3A3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48" y="0"/>
              <a:ext cx="3492" cy="211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0" name="Picture 24" descr="2008111082138641_2"/>
            <p:cNvPicPr>
              <a:picLocks noChangeAspect="1"/>
            </p:cNvPicPr>
            <p:nvPr/>
          </p:nvPicPr>
          <p:blipFill>
            <a:blip r:embed="rId4" cstate="screen">
              <a:clrChange>
                <a:clrFrom>
                  <a:srgbClr val="A4A4A4"/>
                </a:clrFrom>
                <a:clrTo>
                  <a:srgbClr val="A4A4A4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480000">
              <a:off x="3216" y="768"/>
              <a:ext cx="1035" cy="429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</p:pic>
      </p:grpSp>
      <p:grpSp>
        <p:nvGrpSpPr>
          <p:cNvPr id="2" name="Group 80"/>
          <p:cNvGrpSpPr/>
          <p:nvPr/>
        </p:nvGrpSpPr>
        <p:grpSpPr>
          <a:xfrm>
            <a:off x="2906078" y="403552"/>
            <a:ext cx="2400300" cy="3495437"/>
            <a:chOff x="-13" y="865"/>
            <a:chExt cx="2618" cy="3262"/>
          </a:xfrm>
        </p:grpSpPr>
        <p:grpSp>
          <p:nvGrpSpPr>
            <p:cNvPr id="6152" name="Group 68"/>
            <p:cNvGrpSpPr/>
            <p:nvPr/>
          </p:nvGrpSpPr>
          <p:grpSpPr>
            <a:xfrm>
              <a:off x="-13" y="865"/>
              <a:ext cx="2618" cy="2784"/>
              <a:chOff x="-13" y="577"/>
              <a:chExt cx="2618" cy="2784"/>
            </a:xfrm>
          </p:grpSpPr>
          <p:pic>
            <p:nvPicPr>
              <p:cNvPr id="6153" name="Picture 69" descr="Redocn_2012072006395677_2345看图王"/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-13" y="577"/>
                <a:ext cx="2618" cy="27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6154" name="Picture 70" descr="b2614810e401_2345看图王"/>
              <p:cNvPicPr>
                <a:picLocks noChangeAspect="1"/>
              </p:cNvPicPr>
              <p:nvPr/>
            </p:nvPicPr>
            <p:blipFill>
              <a:blip r:embed="rId6" cstate="screen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0" y="1104"/>
                <a:ext cx="1296" cy="44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6155" name="Picture 71" descr="1_20120922110958_tvnur[1]"/>
            <p:cNvPicPr>
              <a:picLocks noChangeAspect="1"/>
            </p:cNvPicPr>
            <p:nvPr/>
          </p:nvPicPr>
          <p:blipFill>
            <a:blip r:embed="rId7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52" y="3840"/>
              <a:ext cx="432" cy="28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6" name="Picture 72" descr="1_20091225181252_dugol[1]"/>
            <p:cNvPicPr>
              <a:picLocks noChangeAspect="1"/>
            </p:cNvPicPr>
            <p:nvPr/>
          </p:nvPicPr>
          <p:blipFill>
            <a:blip r:embed="rId8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04" y="3456"/>
              <a:ext cx="408" cy="30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7" name="Picture 73" descr="1_20120922110958_tvnur[1]"/>
            <p:cNvPicPr>
              <a:picLocks noChangeAspect="1"/>
            </p:cNvPicPr>
            <p:nvPr/>
          </p:nvPicPr>
          <p:blipFill>
            <a:blip r:embed="rId7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04" y="3168"/>
              <a:ext cx="432" cy="28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8" name="Picture 74" descr="1_20120925180905_2plyu[1]"/>
            <p:cNvPicPr>
              <a:picLocks noChangeAspect="1"/>
            </p:cNvPicPr>
            <p:nvPr/>
          </p:nvPicPr>
          <p:blipFill>
            <a:blip r:embed="rId9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33508">
              <a:off x="672" y="3168"/>
              <a:ext cx="432" cy="30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9" name="Picture 75" descr="1_20120925180905_2plyu[1]"/>
            <p:cNvPicPr>
              <a:picLocks noChangeAspect="1"/>
            </p:cNvPicPr>
            <p:nvPr/>
          </p:nvPicPr>
          <p:blipFill>
            <a:blip r:embed="rId9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33508">
              <a:off x="624" y="3456"/>
              <a:ext cx="432" cy="30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60" name="Picture 76" descr="1_20091225181252_dugol[1]"/>
            <p:cNvPicPr>
              <a:picLocks noChangeAspect="1"/>
            </p:cNvPicPr>
            <p:nvPr/>
          </p:nvPicPr>
          <p:blipFill>
            <a:blip r:embed="rId8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2" y="3792"/>
              <a:ext cx="408" cy="30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61" name="Picture 77" descr="1_20120922110958_tvnur[1]"/>
            <p:cNvPicPr>
              <a:picLocks noChangeAspect="1"/>
            </p:cNvPicPr>
            <p:nvPr/>
          </p:nvPicPr>
          <p:blipFill>
            <a:blip r:embed="rId7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4" y="3840"/>
              <a:ext cx="432" cy="28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62" name="Picture 78" descr="1_20091225181252_dugol[1]"/>
            <p:cNvPicPr>
              <a:picLocks noChangeAspect="1"/>
            </p:cNvPicPr>
            <p:nvPr/>
          </p:nvPicPr>
          <p:blipFill>
            <a:blip r:embed="rId8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4" y="3456"/>
              <a:ext cx="408" cy="30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63" name="Picture 79" descr="1_20120925180905_2plyu[1]"/>
            <p:cNvPicPr>
              <a:picLocks noChangeAspect="1"/>
            </p:cNvPicPr>
            <p:nvPr/>
          </p:nvPicPr>
          <p:blipFill>
            <a:blip r:embed="rId9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33508">
              <a:off x="144" y="3168"/>
              <a:ext cx="432" cy="3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" name="Picture 17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-190976" y="606076"/>
            <a:ext cx="3086100" cy="277749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27" name="组合 3"/>
          <p:cNvGrpSpPr/>
          <p:nvPr/>
        </p:nvGrpSpPr>
        <p:grpSpPr>
          <a:xfrm>
            <a:off x="6286739" y="1003411"/>
            <a:ext cx="2550319" cy="2674620"/>
            <a:chOff x="5029200" y="2384323"/>
            <a:chExt cx="3400425" cy="3962400"/>
          </a:xfrm>
        </p:grpSpPr>
        <p:pic>
          <p:nvPicPr>
            <p:cNvPr id="6166" name="Picture 167" descr="235070-13050920424163"/>
            <p:cNvPicPr>
              <a:picLocks noChangeAspect="1"/>
            </p:cNvPicPr>
            <p:nvPr/>
          </p:nvPicPr>
          <p:blipFill>
            <a:blip r:embed="rId11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29200" y="2384323"/>
              <a:ext cx="3400425" cy="39624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67" name="Picture 4"/>
            <p:cNvPicPr>
              <a:picLocks noChangeAspect="1"/>
            </p:cNvPicPr>
            <p:nvPr/>
          </p:nvPicPr>
          <p:blipFill>
            <a:blip r:embed="rId12" cstate="screen"/>
            <a:stretch>
              <a:fillRect/>
            </a:stretch>
          </p:blipFill>
          <p:spPr>
            <a:xfrm>
              <a:off x="6172200" y="4005058"/>
              <a:ext cx="2090737" cy="10541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文本框 3"/>
          <p:cNvSpPr txBox="1"/>
          <p:nvPr/>
        </p:nvSpPr>
        <p:spPr>
          <a:xfrm>
            <a:off x="4530566" y="844820"/>
            <a:ext cx="356139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350"/>
          </a:p>
        </p:txBody>
      </p:sp>
      <p:sp>
        <p:nvSpPr>
          <p:cNvPr id="5" name="文本框 4"/>
          <p:cNvSpPr txBox="1"/>
          <p:nvPr/>
        </p:nvSpPr>
        <p:spPr>
          <a:xfrm>
            <a:off x="2413160" y="1683639"/>
            <a:ext cx="431768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5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There is a</a:t>
            </a:r>
            <a:r>
              <a:rPr lang="zh-CN" altLang="en-US" sz="405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．．．</a:t>
            </a:r>
            <a:endParaRPr lang="zh-CN" altLang="en-US" sz="405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5573555" y="4531424"/>
            <a:ext cx="2077879" cy="313325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rgbClr val="0D0D0D"/>
                </a:solidFill>
                <a:latin typeface="Comic Sans MS" panose="030F0702030302020204" pitchFamily="66" charset="0"/>
                <a:sym typeface="+mn-ea"/>
              </a:rPr>
              <a:t>supermarket</a:t>
            </a:r>
            <a:endParaRPr lang="zh-CN" altLang="en-US" sz="2400"/>
          </a:p>
        </p:txBody>
      </p:sp>
      <p:sp>
        <p:nvSpPr>
          <p:cNvPr id="7" name="圆角矩形 6"/>
          <p:cNvSpPr/>
          <p:nvPr/>
        </p:nvSpPr>
        <p:spPr>
          <a:xfrm>
            <a:off x="7781926" y="4539568"/>
            <a:ext cx="1315403" cy="305181"/>
          </a:xfrm>
          <a:prstGeom prst="roundRect">
            <a:avLst>
              <a:gd name="adj" fmla="val 220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700">
                <a:solidFill>
                  <a:schemeClr val="tx1"/>
                </a:solidFill>
              </a:rPr>
              <a:t>river</a:t>
            </a:r>
            <a:endParaRPr lang="en-US" altLang="zh-CN" sz="2700">
              <a:solidFill>
                <a:schemeClr val="tx1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6386036" y="2957084"/>
            <a:ext cx="2130266" cy="2914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D0D0D"/>
                </a:solidFill>
                <a:latin typeface="Comic Sans MS" panose="030F0702030302020204" pitchFamily="66" charset="0"/>
                <a:sym typeface="+mn-ea"/>
              </a:rPr>
              <a:t>clothes shop</a:t>
            </a:r>
            <a:endParaRPr lang="zh-CN" altLang="en-US" sz="2400"/>
          </a:p>
        </p:txBody>
      </p:sp>
      <p:sp>
        <p:nvSpPr>
          <p:cNvPr id="9" name="圆角矩形 8"/>
          <p:cNvSpPr/>
          <p:nvPr/>
        </p:nvSpPr>
        <p:spPr>
          <a:xfrm>
            <a:off x="280512" y="4263533"/>
            <a:ext cx="1643063" cy="3531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D0D0D"/>
                </a:solidFill>
                <a:latin typeface="Comic Sans MS" panose="030F0702030302020204" pitchFamily="66" charset="0"/>
                <a:sym typeface="+mn-ea"/>
              </a:rPr>
              <a:t>bookshop</a:t>
            </a:r>
            <a:endParaRPr lang="zh-CN" altLang="en-US" sz="2400"/>
          </a:p>
        </p:txBody>
      </p:sp>
      <p:sp>
        <p:nvSpPr>
          <p:cNvPr id="10" name="圆角矩形 9"/>
          <p:cNvSpPr/>
          <p:nvPr/>
        </p:nvSpPr>
        <p:spPr>
          <a:xfrm>
            <a:off x="6386037" y="1540479"/>
            <a:ext cx="1019651" cy="377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D0D0D"/>
                </a:solidFill>
                <a:latin typeface="Comic Sans MS" panose="030F0702030302020204" pitchFamily="66" charset="0"/>
                <a:sym typeface="+mn-ea"/>
              </a:rPr>
              <a:t>bank</a:t>
            </a:r>
            <a:endParaRPr lang="zh-CN" altLang="en-US" sz="2400"/>
          </a:p>
        </p:txBody>
      </p:sp>
      <p:sp>
        <p:nvSpPr>
          <p:cNvPr id="11" name="圆角矩形 10"/>
          <p:cNvSpPr/>
          <p:nvPr/>
        </p:nvSpPr>
        <p:spPr>
          <a:xfrm>
            <a:off x="586264" y="2690479"/>
            <a:ext cx="1573054" cy="3390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D0D0D"/>
                </a:solidFill>
                <a:latin typeface="Comic Sans MS" panose="030F0702030302020204" pitchFamily="66" charset="0"/>
                <a:sym typeface="+mn-ea"/>
              </a:rPr>
              <a:t>hospital</a:t>
            </a:r>
            <a:endParaRPr lang="en-US" altLang="zh-CN" sz="2400" b="1" dirty="0">
              <a:solidFill>
                <a:srgbClr val="0D0D0D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650581" y="3605165"/>
            <a:ext cx="1081088" cy="2751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D0D0D"/>
                </a:solidFill>
                <a:latin typeface="Comic Sans MS" panose="030F0702030302020204" pitchFamily="66" charset="0"/>
                <a:sym typeface="+mn-ea"/>
              </a:rPr>
              <a:t>home</a:t>
            </a:r>
            <a:endParaRPr lang="zh-CN" altLang="en-US" sz="2400"/>
          </a:p>
        </p:txBody>
      </p:sp>
      <p:sp>
        <p:nvSpPr>
          <p:cNvPr id="13" name="圆角矩形 12"/>
          <p:cNvSpPr/>
          <p:nvPr/>
        </p:nvSpPr>
        <p:spPr>
          <a:xfrm>
            <a:off x="3499009" y="2690051"/>
            <a:ext cx="1214438" cy="219884"/>
          </a:xfrm>
          <a:prstGeom prst="roundRect">
            <a:avLst>
              <a:gd name="adj" fmla="val 1326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rgbClr val="0D0D0D"/>
                </a:solidFill>
                <a:latin typeface="Comic Sans MS" panose="030F0702030302020204" pitchFamily="66" charset="0"/>
                <a:sym typeface="+mn-ea"/>
              </a:rPr>
              <a:t>hotel</a:t>
            </a:r>
            <a:endParaRPr lang="zh-CN" altLang="en-US" sz="2400"/>
          </a:p>
        </p:txBody>
      </p:sp>
      <p:pic>
        <p:nvPicPr>
          <p:cNvPr id="14" name="图片 13" descr="无标题"/>
          <p:cNvPicPr>
            <a:picLocks noChangeAspect="1"/>
          </p:cNvPicPr>
          <p:nvPr/>
        </p:nvPicPr>
        <p:blipFill>
          <a:blip r:embed="rId13" cstate="screen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2640000">
            <a:off x="6980396" y="3332560"/>
            <a:ext cx="2339340" cy="1480042"/>
          </a:xfrm>
          <a:prstGeom prst="rect">
            <a:avLst/>
          </a:prstGeom>
        </p:spPr>
      </p:pic>
      <p:pic>
        <p:nvPicPr>
          <p:cNvPr id="5123" name="Picture 3"/>
          <p:cNvPicPr>
            <a:picLocks noChangeAspect="1"/>
          </p:cNvPicPr>
          <p:nvPr/>
        </p:nvPicPr>
        <p:blipFill>
          <a:blip r:embed="rId14" cstate="screen"/>
          <a:stretch>
            <a:fillRect/>
          </a:stretch>
        </p:blipFill>
        <p:spPr>
          <a:xfrm>
            <a:off x="5573555" y="3153823"/>
            <a:ext cx="2314099" cy="137760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五边形 14"/>
          <p:cNvSpPr/>
          <p:nvPr/>
        </p:nvSpPr>
        <p:spPr>
          <a:xfrm>
            <a:off x="4095274" y="4072366"/>
            <a:ext cx="1478280" cy="397764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>
                <a:solidFill>
                  <a:schemeClr val="tx1"/>
                </a:solidFill>
              </a:rPr>
              <a:t>vegetable</a:t>
            </a:r>
            <a:endParaRPr lang="en-US" altLang="zh-CN" b="1">
              <a:solidFill>
                <a:schemeClr val="tx1"/>
              </a:solidFill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3800476" y="4539568"/>
            <a:ext cx="1688783" cy="30603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0">
                <a:solidFill>
                  <a:schemeClr val="tx1"/>
                </a:solidFill>
              </a:rPr>
              <a:t>healthy food</a:t>
            </a:r>
            <a:endParaRPr lang="en-US" altLang="zh-CN" sz="2100">
              <a:solidFill>
                <a:schemeClr val="tx1"/>
              </a:solidFill>
            </a:endParaRPr>
          </a:p>
        </p:txBody>
      </p:sp>
      <p:sp>
        <p:nvSpPr>
          <p:cNvPr id="68" name="PA_圆角矩形 9"/>
          <p:cNvSpPr/>
          <p:nvPr>
            <p:custDataLst>
              <p:tags r:id="rId15"/>
            </p:custDataLst>
          </p:nvPr>
        </p:nvSpPr>
        <p:spPr>
          <a:xfrm>
            <a:off x="59531" y="461845"/>
            <a:ext cx="365522" cy="337542"/>
          </a:xfrm>
          <a:prstGeom prst="roundRect">
            <a:avLst>
              <a:gd name="adj" fmla="val 0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文本框 68"/>
          <p:cNvSpPr txBox="1"/>
          <p:nvPr/>
        </p:nvSpPr>
        <p:spPr>
          <a:xfrm>
            <a:off x="425054" y="454343"/>
            <a:ext cx="1390650" cy="4154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 dirty="0">
                <a:solidFill>
                  <a:srgbClr val="262626"/>
                </a:solidFill>
                <a:latin typeface="冬青黑体简体中文 W3" pitchFamily="34" charset="-122"/>
                <a:ea typeface="冬青黑体简体中文 W3" pitchFamily="34" charset="-122"/>
              </a:rPr>
              <a:t>复习</a:t>
            </a:r>
            <a:endParaRPr lang="zh-CN" altLang="en-US" sz="2100" dirty="0">
              <a:solidFill>
                <a:srgbClr val="262626"/>
              </a:solidFill>
              <a:latin typeface="冬青黑体简体中文 W3" pitchFamily="34" charset="-122"/>
              <a:ea typeface="冬青黑体简体中文 W3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994059" y="276892"/>
            <a:ext cx="5680234" cy="83099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66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There are some buildings. Can you tell me what are they?</a:t>
            </a:r>
            <a:endParaRPr lang="zh-CN" altLang="en-US" sz="2400" b="1" dirty="0">
              <a:solidFill>
                <a:srgbClr val="FF0066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5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矩形 1"/>
          <p:cNvSpPr/>
          <p:nvPr/>
        </p:nvSpPr>
        <p:spPr>
          <a:xfrm>
            <a:off x="2140770" y="1454244"/>
            <a:ext cx="6136957" cy="2308324"/>
          </a:xfrm>
          <a:prstGeom prst="rect">
            <a:avLst/>
          </a:prstGeom>
          <a:effectLst>
            <a:softEdge rad="6350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There 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is</a:t>
            </a:r>
            <a:r>
              <a:rPr lang="en-US" altLang="zh-CN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a clothes shop. It is nice.</a:t>
            </a:r>
            <a:endParaRPr lang="en-US" altLang="zh-CN" sz="24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There 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is</a:t>
            </a:r>
            <a:r>
              <a:rPr lang="en-US" altLang="zh-CN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a hotel. It is clean.</a:t>
            </a:r>
            <a:endParaRPr lang="en-US" altLang="zh-CN" sz="24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There 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is</a:t>
            </a:r>
            <a:r>
              <a:rPr lang="en-US" altLang="zh-CN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a river. It is wonderful.</a:t>
            </a:r>
            <a:endParaRPr lang="en-US" altLang="zh-CN" sz="24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There 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is</a:t>
            </a:r>
            <a:r>
              <a:rPr lang="en-US" altLang="zh-CN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a bank. </a:t>
            </a:r>
            <a:r>
              <a:rPr lang="en-US" altLang="zh-CN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It is </a:t>
            </a:r>
            <a:r>
              <a:rPr lang="en-US" altLang="zh-CN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big.</a:t>
            </a:r>
            <a:endParaRPr lang="en-US" altLang="zh-CN" sz="24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There 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are </a:t>
            </a:r>
            <a:r>
              <a:rPr lang="en-US" altLang="zh-CN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many parks.</a:t>
            </a:r>
            <a:endParaRPr lang="en-US" altLang="zh-CN" sz="24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They are beautiful.</a:t>
            </a:r>
            <a:endParaRPr lang="en-US" altLang="zh-CN" sz="24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2402" y="330470"/>
            <a:ext cx="265318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50">
                <a:sym typeface="+mn-ea"/>
              </a:rPr>
              <a:t>　</a:t>
            </a:r>
            <a:endParaRPr lang="zh-CN" altLang="en-US" sz="1350"/>
          </a:p>
        </p:txBody>
      </p:sp>
      <p:sp>
        <p:nvSpPr>
          <p:cNvPr id="13315" name="矩形 2"/>
          <p:cNvSpPr/>
          <p:nvPr/>
        </p:nvSpPr>
        <p:spPr>
          <a:xfrm>
            <a:off x="807245" y="799815"/>
            <a:ext cx="1895071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Arial" panose="020B0604020202020204" pitchFamily="34" charset="0"/>
              </a:rPr>
              <a:t>Say a chant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68" name="PA_圆角矩形 9"/>
          <p:cNvSpPr/>
          <p:nvPr>
            <p:custDataLst>
              <p:tags r:id="rId1"/>
            </p:custDataLst>
          </p:nvPr>
        </p:nvSpPr>
        <p:spPr>
          <a:xfrm>
            <a:off x="59531" y="461845"/>
            <a:ext cx="365522" cy="337542"/>
          </a:xfrm>
          <a:prstGeom prst="roundRect">
            <a:avLst>
              <a:gd name="adj" fmla="val 0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文本框 68"/>
          <p:cNvSpPr txBox="1"/>
          <p:nvPr/>
        </p:nvSpPr>
        <p:spPr>
          <a:xfrm>
            <a:off x="425054" y="454343"/>
            <a:ext cx="1390650" cy="4154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 dirty="0">
                <a:solidFill>
                  <a:srgbClr val="262626"/>
                </a:solidFill>
                <a:latin typeface="冬青黑体简体中文 W3" pitchFamily="34" charset="-122"/>
                <a:ea typeface="冬青黑体简体中文 W3" pitchFamily="34" charset="-122"/>
              </a:rPr>
              <a:t>知识讲解</a:t>
            </a:r>
            <a:endParaRPr lang="en-US" altLang="zh-CN" sz="2100" dirty="0">
              <a:solidFill>
                <a:srgbClr val="262626"/>
              </a:solidFill>
              <a:latin typeface="冬青黑体简体中文 W3" pitchFamily="34" charset="-122"/>
              <a:ea typeface="冬青黑体简体中文 W3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55789e4d0ba30c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2453" y="1853803"/>
            <a:ext cx="7999571" cy="3289697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1463040" y="2561035"/>
            <a:ext cx="703898" cy="5692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50"/>
              <a:t>１</a:t>
            </a:r>
            <a:endParaRPr lang="zh-CN" altLang="en-US" sz="1350"/>
          </a:p>
        </p:txBody>
      </p:sp>
      <p:sp>
        <p:nvSpPr>
          <p:cNvPr id="5" name="椭圆 4"/>
          <p:cNvSpPr/>
          <p:nvPr/>
        </p:nvSpPr>
        <p:spPr>
          <a:xfrm>
            <a:off x="6689409" y="2663477"/>
            <a:ext cx="1071563" cy="7072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50"/>
              <a:t>２</a:t>
            </a:r>
            <a:endParaRPr lang="zh-CN" altLang="en-US" sz="1350"/>
          </a:p>
        </p:txBody>
      </p:sp>
      <p:pic>
        <p:nvPicPr>
          <p:cNvPr id="2" name="图片 1" descr="1a4b8d508787a97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2728" y="1326595"/>
            <a:ext cx="1728788" cy="2044112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1911" y="619466"/>
            <a:ext cx="4429771" cy="2649615"/>
            <a:chOff x="5198" y="1332"/>
            <a:chExt cx="7131" cy="4247"/>
          </a:xfrm>
        </p:grpSpPr>
        <p:grpSp>
          <p:nvGrpSpPr>
            <p:cNvPr id="7" name="组合 6"/>
            <p:cNvGrpSpPr/>
            <p:nvPr/>
          </p:nvGrpSpPr>
          <p:grpSpPr>
            <a:xfrm>
              <a:off x="5198" y="2810"/>
              <a:ext cx="7131" cy="2556"/>
              <a:chOff x="5198" y="2810"/>
              <a:chExt cx="7131" cy="2556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3" cstate="screen"/>
              <a:stretch>
                <a:fillRect/>
              </a:stretch>
            </p:blipFill>
            <p:spPr>
              <a:xfrm>
                <a:off x="5198" y="2810"/>
                <a:ext cx="5437" cy="2321"/>
              </a:xfrm>
              <a:prstGeom prst="rect">
                <a:avLst/>
              </a:prstGeom>
            </p:spPr>
          </p:pic>
          <p:sp>
            <p:nvSpPr>
              <p:cNvPr id="9" name="文本框 8"/>
              <p:cNvSpPr txBox="1"/>
              <p:nvPr/>
            </p:nvSpPr>
            <p:spPr>
              <a:xfrm>
                <a:off x="5198" y="4404"/>
                <a:ext cx="7131" cy="9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/>
                  <a:t>Let's look at Nick</a:t>
                </a:r>
                <a:r>
                  <a:rPr lang="en-US" altLang="zh-CN" b="1" dirty="0">
                    <a:sym typeface="+mn-ea"/>
                  </a:rPr>
                  <a:t>’</a:t>
                </a:r>
                <a:r>
                  <a:rPr lang="zh-CN" altLang="en-US" b="1" dirty="0">
                    <a:sym typeface="+mn-ea"/>
                  </a:rPr>
                  <a:t>ｓ</a:t>
                </a:r>
                <a:r>
                  <a:rPr lang="en-US" altLang="zh-CN" b="1" dirty="0"/>
                  <a:t> community.</a:t>
                </a:r>
                <a:r>
                  <a:rPr lang="en-US" altLang="zh-CN" sz="1500" b="1" dirty="0"/>
                  <a:t>(</a:t>
                </a:r>
                <a:r>
                  <a:rPr lang="zh-CN" altLang="en-US" sz="1500" b="1" dirty="0"/>
                  <a:t>让我们看看尼克的</a:t>
                </a:r>
                <a:r>
                  <a:rPr lang="zh-CN" altLang="zh-CN" sz="1500" b="1" dirty="0"/>
                  <a:t>社区。</a:t>
                </a:r>
                <a:r>
                  <a:rPr lang="en-US" altLang="zh-CN" sz="1500" b="1" dirty="0"/>
                  <a:t>)</a:t>
                </a:r>
                <a:endParaRPr lang="zh-CN" altLang="en-US" sz="1500" b="1" dirty="0"/>
              </a:p>
            </p:txBody>
          </p:sp>
        </p:grp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screen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8619" y="1332"/>
              <a:ext cx="2764" cy="4247"/>
            </a:xfrm>
            <a:prstGeom prst="rect">
              <a:avLst/>
            </a:prstGeom>
          </p:spPr>
        </p:pic>
      </p:grpSp>
      <p:sp>
        <p:nvSpPr>
          <p:cNvPr id="68" name="PA_圆角矩形 9"/>
          <p:cNvSpPr/>
          <p:nvPr>
            <p:custDataLst>
              <p:tags r:id="rId5"/>
            </p:custDataLst>
          </p:nvPr>
        </p:nvSpPr>
        <p:spPr>
          <a:xfrm>
            <a:off x="59531" y="461845"/>
            <a:ext cx="365522" cy="337542"/>
          </a:xfrm>
          <a:prstGeom prst="roundRect">
            <a:avLst>
              <a:gd name="adj" fmla="val 0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文本框 68"/>
          <p:cNvSpPr txBox="1"/>
          <p:nvPr/>
        </p:nvSpPr>
        <p:spPr>
          <a:xfrm>
            <a:off x="425054" y="454343"/>
            <a:ext cx="1390650" cy="4154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 dirty="0">
                <a:solidFill>
                  <a:srgbClr val="262626"/>
                </a:solidFill>
                <a:latin typeface="冬青黑体简体中文 W3" pitchFamily="34" charset="-122"/>
                <a:ea typeface="冬青黑体简体中文 W3" pitchFamily="34" charset="-122"/>
              </a:rPr>
              <a:t>知识讲解</a:t>
            </a:r>
            <a:endParaRPr lang="en-US" altLang="zh-CN" sz="2100" dirty="0">
              <a:solidFill>
                <a:srgbClr val="262626"/>
              </a:solidFill>
              <a:latin typeface="冬青黑体简体中文 W3" pitchFamily="34" charset="-122"/>
              <a:ea typeface="冬青黑体简体中文 W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文本框 30723"/>
          <p:cNvSpPr txBox="1"/>
          <p:nvPr/>
        </p:nvSpPr>
        <p:spPr>
          <a:xfrm>
            <a:off x="-214312" y="690087"/>
            <a:ext cx="9323546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There is a _______ 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 front of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Nick’s home.</a:t>
            </a:r>
            <a:endParaRPr lang="en-US" altLang="zh-CN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28" name="Text Box 7"/>
          <p:cNvSpPr/>
          <p:nvPr/>
        </p:nvSpPr>
        <p:spPr>
          <a:xfrm>
            <a:off x="6891577" y="2054829"/>
            <a:ext cx="2190023" cy="10156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000" b="1" dirty="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in front of</a:t>
            </a:r>
            <a:endParaRPr lang="zh-CN" altLang="en-US" sz="3000" b="1" dirty="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  <a:sym typeface="Comic Sans MS" panose="030F0702030302020204" pitchFamily="66" charset="0"/>
            </a:endParaRPr>
          </a:p>
          <a:p>
            <a:r>
              <a:rPr lang="zh-CN" altLang="en-US" sz="3000" dirty="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在</a:t>
            </a:r>
            <a:r>
              <a:rPr lang="zh-CN" altLang="en-US" sz="3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Comic Sans MS" panose="030F0702030302020204" pitchFamily="66" charset="0"/>
              </a:rPr>
              <a:t>……</a:t>
            </a:r>
            <a:r>
              <a:rPr lang="zh-CN" altLang="en-US" sz="3000" dirty="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前面</a:t>
            </a:r>
            <a:endParaRPr lang="zh-CN" altLang="en-US" sz="3000" dirty="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  <a:sym typeface="Comic Sans MS" panose="030F0702030302020204" pitchFamily="66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20066" y="752666"/>
            <a:ext cx="152185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hospital</a:t>
            </a:r>
            <a:endParaRPr lang="zh-CN" altLang="en-US" sz="2700" dirty="0"/>
          </a:p>
        </p:txBody>
      </p:sp>
      <p:grpSp>
        <p:nvGrpSpPr>
          <p:cNvPr id="11" name="组合 10"/>
          <p:cNvGrpSpPr/>
          <p:nvPr/>
        </p:nvGrpSpPr>
        <p:grpSpPr>
          <a:xfrm>
            <a:off x="1415416" y="1738503"/>
            <a:ext cx="2889885" cy="2359580"/>
            <a:chOff x="2781" y="4597"/>
            <a:chExt cx="6068" cy="550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screen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16498" b="12826"/>
            <a:stretch>
              <a:fillRect/>
            </a:stretch>
          </p:blipFill>
          <p:spPr>
            <a:xfrm rot="19560000" flipH="1">
              <a:off x="3092" y="4597"/>
              <a:ext cx="5757" cy="5505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screen">
              <a:clrChange>
                <a:clrFrom>
                  <a:srgbClr val="EAF4FF">
                    <a:alpha val="100000"/>
                  </a:srgbClr>
                </a:clrFrom>
                <a:clrTo>
                  <a:srgbClr val="EAF4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2781" y="8155"/>
              <a:ext cx="3521" cy="1164"/>
            </a:xfrm>
            <a:prstGeom prst="rect">
              <a:avLst/>
            </a:prstGeom>
          </p:spPr>
        </p:pic>
      </p:grpSp>
      <p:pic>
        <p:nvPicPr>
          <p:cNvPr id="3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4454" y="1188149"/>
            <a:ext cx="4342448" cy="399564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" name="PA_圆角矩形 9"/>
          <p:cNvSpPr/>
          <p:nvPr>
            <p:custDataLst>
              <p:tags r:id="rId4"/>
            </p:custDataLst>
          </p:nvPr>
        </p:nvSpPr>
        <p:spPr>
          <a:xfrm>
            <a:off x="59531" y="461845"/>
            <a:ext cx="365522" cy="337542"/>
          </a:xfrm>
          <a:prstGeom prst="roundRect">
            <a:avLst>
              <a:gd name="adj" fmla="val 0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文本框 68"/>
          <p:cNvSpPr txBox="1"/>
          <p:nvPr/>
        </p:nvSpPr>
        <p:spPr>
          <a:xfrm>
            <a:off x="425054" y="454343"/>
            <a:ext cx="1390650" cy="4154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 dirty="0">
                <a:solidFill>
                  <a:srgbClr val="262626"/>
                </a:solidFill>
                <a:latin typeface="冬青黑体简体中文 W3" pitchFamily="34" charset="-122"/>
                <a:ea typeface="冬青黑体简体中文 W3" pitchFamily="34" charset="-122"/>
              </a:rPr>
              <a:t>知识讲解</a:t>
            </a:r>
            <a:endParaRPr lang="en-US" altLang="zh-CN" sz="2100" dirty="0">
              <a:solidFill>
                <a:srgbClr val="262626"/>
              </a:solidFill>
              <a:latin typeface="冬青黑体简体中文 W3" pitchFamily="34" charset="-122"/>
              <a:ea typeface="冬青黑体简体中文 W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30728" grpId="0" bldLvl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文本框 34818"/>
          <p:cNvSpPr txBox="1"/>
          <p:nvPr/>
        </p:nvSpPr>
        <p:spPr>
          <a:xfrm>
            <a:off x="149067" y="673370"/>
            <a:ext cx="9850279" cy="71558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5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There  is a bank________ Nick</a:t>
            </a:r>
            <a:r>
              <a:rPr lang="en-US" altLang="zh-CN" sz="405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’s home</a:t>
            </a:r>
            <a:r>
              <a:rPr lang="en-US" altLang="zh-CN" sz="4050" b="1" dirty="0">
                <a:latin typeface="Times New Roman" panose="02020603050405020304" pitchFamily="18" charset="0"/>
                <a:ea typeface="宋体" panose="02010600030101010101" pitchFamily="2" charset="-122"/>
              </a:rPr>
              <a:t> .</a:t>
            </a:r>
            <a:endParaRPr lang="en-US" altLang="zh-CN" sz="405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820" name="文本框 34819"/>
          <p:cNvSpPr txBox="1"/>
          <p:nvPr/>
        </p:nvSpPr>
        <p:spPr>
          <a:xfrm>
            <a:off x="3721180" y="548640"/>
            <a:ext cx="2114550" cy="161582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950" b="1" i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behind</a:t>
            </a:r>
            <a:endParaRPr lang="en-US" altLang="zh-CN" sz="4950" b="1" i="1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821" name="文本框 34820"/>
          <p:cNvSpPr txBox="1"/>
          <p:nvPr/>
        </p:nvSpPr>
        <p:spPr>
          <a:xfrm>
            <a:off x="4772978" y="1472113"/>
            <a:ext cx="971550" cy="55399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[bi´</a:t>
            </a:r>
            <a:endParaRPr lang="zh-CN" altLang="en-US" sz="3000" b="1" dirty="0">
              <a:solidFill>
                <a:srgbClr val="FF5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822" name="文本框 34821"/>
          <p:cNvSpPr txBox="1"/>
          <p:nvPr/>
        </p:nvSpPr>
        <p:spPr>
          <a:xfrm>
            <a:off x="5354479" y="1430751"/>
            <a:ext cx="1543050" cy="60016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300" b="1" dirty="0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haind]</a:t>
            </a:r>
            <a:endParaRPr lang="zh-CN" altLang="en-US" sz="3300" b="1" dirty="0">
              <a:solidFill>
                <a:srgbClr val="FF5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824" name="Text Box 7"/>
          <p:cNvSpPr/>
          <p:nvPr/>
        </p:nvSpPr>
        <p:spPr>
          <a:xfrm>
            <a:off x="5669995" y="2340079"/>
            <a:ext cx="2042160" cy="2031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be</a:t>
            </a:r>
            <a:r>
              <a:rPr lang="en-US" altLang="zh-CN" sz="3600" b="1" dirty="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hind</a:t>
            </a:r>
            <a:endParaRPr lang="zh-CN" altLang="en-US" sz="3000" b="1" dirty="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  <a:sym typeface="Comic Sans MS" panose="030F0702030302020204" pitchFamily="66" charset="0"/>
            </a:endParaRPr>
          </a:p>
          <a:p>
            <a:endParaRPr lang="zh-CN" altLang="en-US" sz="3000" dirty="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  <a:sym typeface="Comic Sans MS" panose="030F0702030302020204" pitchFamily="66" charset="0"/>
            </a:endParaRPr>
          </a:p>
          <a:p>
            <a:r>
              <a:rPr lang="zh-CN" altLang="en-US" sz="3000" dirty="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在</a:t>
            </a:r>
            <a:r>
              <a:rPr lang="zh-CN" altLang="en-US" sz="3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Comic Sans MS" panose="030F0702030302020204" pitchFamily="66" charset="0"/>
              </a:rPr>
              <a:t>……</a:t>
            </a:r>
            <a:r>
              <a:rPr lang="zh-CN" altLang="en-US" sz="3000" dirty="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后面</a:t>
            </a:r>
            <a:endParaRPr lang="zh-CN" altLang="en-US" sz="3000" dirty="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  <a:sym typeface="Comic Sans MS" panose="030F0702030302020204" pitchFamily="66" charset="0"/>
            </a:endParaRPr>
          </a:p>
        </p:txBody>
      </p:sp>
      <p:grpSp>
        <p:nvGrpSpPr>
          <p:cNvPr id="5124" name="Group 25"/>
          <p:cNvGrpSpPr/>
          <p:nvPr/>
        </p:nvGrpSpPr>
        <p:grpSpPr>
          <a:xfrm>
            <a:off x="213837" y="1810084"/>
            <a:ext cx="4638199" cy="2337389"/>
            <a:chOff x="1248" y="0"/>
            <a:chExt cx="3492" cy="1753"/>
          </a:xfrm>
        </p:grpSpPr>
        <p:pic>
          <p:nvPicPr>
            <p:cNvPr id="6149" name="Picture 23" descr="b_2011032917481986172695_2345看图王"/>
            <p:cNvPicPr>
              <a:picLocks noChangeAspect="1"/>
            </p:cNvPicPr>
            <p:nvPr/>
          </p:nvPicPr>
          <p:blipFill>
            <a:blip r:embed="rId1" cstate="screen">
              <a:clrChange>
                <a:clrFrom>
                  <a:srgbClr val="C0C0C0">
                    <a:alpha val="100000"/>
                  </a:srgbClr>
                </a:clrFrom>
                <a:clrTo>
                  <a:srgbClr val="C0C0C0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248" y="0"/>
              <a:ext cx="3492" cy="17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0" name="Picture 24" descr="2008111082138641_2"/>
            <p:cNvPicPr>
              <a:picLocks noChangeAspect="1"/>
            </p:cNvPicPr>
            <p:nvPr/>
          </p:nvPicPr>
          <p:blipFill>
            <a:blip r:embed="rId2" cstate="screen">
              <a:clrChange>
                <a:clrFrom>
                  <a:srgbClr val="A4A4A4"/>
                </a:clrFrom>
                <a:clrTo>
                  <a:srgbClr val="A4A4A4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480000">
              <a:off x="3216" y="768"/>
              <a:ext cx="1035" cy="429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</p:pic>
      </p:grpSp>
      <p:grpSp>
        <p:nvGrpSpPr>
          <p:cNvPr id="23554" name="组合 9"/>
          <p:cNvGrpSpPr/>
          <p:nvPr/>
        </p:nvGrpSpPr>
        <p:grpSpPr>
          <a:xfrm>
            <a:off x="5266373" y="2287572"/>
            <a:ext cx="2849880" cy="810530"/>
            <a:chOff x="2773680" y="3497580"/>
            <a:chExt cx="3520440" cy="57150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2773680" y="3497580"/>
              <a:ext cx="3520440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" name="直接连接符 1"/>
            <p:cNvCxnSpPr/>
            <p:nvPr/>
          </p:nvCxnSpPr>
          <p:spPr>
            <a:xfrm>
              <a:off x="2773680" y="3688080"/>
              <a:ext cx="3520440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2773680" y="3878580"/>
              <a:ext cx="3520440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2773680" y="4069080"/>
              <a:ext cx="3520440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721519" y="2138410"/>
            <a:ext cx="3002756" cy="2443591"/>
            <a:chOff x="2781" y="4597"/>
            <a:chExt cx="6068" cy="550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screen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16498" b="12826"/>
            <a:stretch>
              <a:fillRect/>
            </a:stretch>
          </p:blipFill>
          <p:spPr>
            <a:xfrm rot="19560000" flipH="1">
              <a:off x="3092" y="4597"/>
              <a:ext cx="5757" cy="5505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screen">
              <a:clrChange>
                <a:clrFrom>
                  <a:srgbClr val="EAF4FF">
                    <a:alpha val="100000"/>
                  </a:srgbClr>
                </a:clrFrom>
                <a:clrTo>
                  <a:srgbClr val="EAF4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2781" y="8155"/>
              <a:ext cx="3521" cy="1164"/>
            </a:xfrm>
            <a:prstGeom prst="rect">
              <a:avLst/>
            </a:prstGeom>
          </p:spPr>
        </p:pic>
      </p:grpSp>
      <p:sp>
        <p:nvSpPr>
          <p:cNvPr id="68" name="PA_圆角矩形 9"/>
          <p:cNvSpPr/>
          <p:nvPr>
            <p:custDataLst>
              <p:tags r:id="rId5"/>
            </p:custDataLst>
          </p:nvPr>
        </p:nvSpPr>
        <p:spPr>
          <a:xfrm>
            <a:off x="149066" y="335400"/>
            <a:ext cx="365522" cy="337542"/>
          </a:xfrm>
          <a:prstGeom prst="roundRect">
            <a:avLst>
              <a:gd name="adj" fmla="val 0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文本框 68"/>
          <p:cNvSpPr txBox="1"/>
          <p:nvPr/>
        </p:nvSpPr>
        <p:spPr>
          <a:xfrm>
            <a:off x="514589" y="327898"/>
            <a:ext cx="1390650" cy="4154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 dirty="0">
                <a:solidFill>
                  <a:srgbClr val="262626"/>
                </a:solidFill>
                <a:latin typeface="冬青黑体简体中文 W3" pitchFamily="34" charset="-122"/>
                <a:ea typeface="冬青黑体简体中文 W3" pitchFamily="34" charset="-122"/>
              </a:rPr>
              <a:t>知识讲解</a:t>
            </a:r>
            <a:endParaRPr lang="en-US" altLang="zh-CN" sz="2100" dirty="0">
              <a:solidFill>
                <a:srgbClr val="262626"/>
              </a:solidFill>
              <a:latin typeface="冬青黑体简体中文 W3" pitchFamily="34" charset="-122"/>
              <a:ea typeface="冬青黑体简体中文 W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  <p:bldP spid="34819" grpId="1"/>
      <p:bldP spid="34820" grpId="0"/>
      <p:bldP spid="34821" grpId="0"/>
      <p:bldP spid="34822" grpId="0"/>
      <p:bldP spid="34824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0" name="Text Box 6"/>
          <p:cNvSpPr/>
          <p:nvPr/>
        </p:nvSpPr>
        <p:spPr>
          <a:xfrm>
            <a:off x="5133975" y="776669"/>
            <a:ext cx="1210588" cy="55399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3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eside</a:t>
            </a:r>
            <a:endParaRPr lang="zh-CN" altLang="en-US" sz="3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71" name="Text Box 7"/>
          <p:cNvSpPr/>
          <p:nvPr/>
        </p:nvSpPr>
        <p:spPr>
          <a:xfrm>
            <a:off x="4582001" y="1427750"/>
            <a:ext cx="2800826" cy="10156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endParaRPr lang="zh-CN" altLang="en-US" sz="3000" b="1" dirty="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  <a:sym typeface="Comic Sans MS" panose="030F0702030302020204" pitchFamily="66" charset="0"/>
            </a:endParaRPr>
          </a:p>
          <a:p>
            <a:r>
              <a:rPr lang="zh-CN" altLang="en-US" sz="3000" dirty="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在</a:t>
            </a:r>
            <a:r>
              <a:rPr lang="zh-CN" altLang="en-US" sz="3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Comic Sans MS" panose="030F0702030302020204" pitchFamily="66" charset="0"/>
              </a:rPr>
              <a:t>……</a:t>
            </a:r>
            <a:r>
              <a:rPr lang="zh-CN" altLang="en-US" sz="3000" dirty="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旁边</a:t>
            </a:r>
            <a:endParaRPr lang="zh-CN" altLang="en-US" sz="3000" dirty="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  <a:sym typeface="Comic Sans MS" panose="030F0702030302020204" pitchFamily="66" charset="0"/>
            </a:endParaRPr>
          </a:p>
        </p:txBody>
      </p:sp>
      <p:pic>
        <p:nvPicPr>
          <p:cNvPr id="5123" name="Picture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130619" y="2482596"/>
            <a:ext cx="3731895" cy="222242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530" name="组合 9"/>
          <p:cNvGrpSpPr/>
          <p:nvPr/>
        </p:nvGrpSpPr>
        <p:grpSpPr>
          <a:xfrm>
            <a:off x="1815942" y="1517761"/>
            <a:ext cx="2699385" cy="732092"/>
            <a:chOff x="2773680" y="3497580"/>
            <a:chExt cx="3520440" cy="57150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2773680" y="3497580"/>
              <a:ext cx="3520440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" name="直接连接符 1"/>
            <p:cNvCxnSpPr/>
            <p:nvPr/>
          </p:nvCxnSpPr>
          <p:spPr>
            <a:xfrm>
              <a:off x="2773680" y="3688080"/>
              <a:ext cx="3520440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2773680" y="3878580"/>
              <a:ext cx="3520440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2773680" y="4069080"/>
              <a:ext cx="3520440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532" name="Picture 1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3170" y="1427750"/>
            <a:ext cx="1006793" cy="66779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8" name="文本框 13317"/>
          <p:cNvSpPr txBox="1"/>
          <p:nvPr/>
        </p:nvSpPr>
        <p:spPr>
          <a:xfrm>
            <a:off x="366237" y="852535"/>
            <a:ext cx="8539517" cy="5078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700" b="1" dirty="0">
                <a:solidFill>
                  <a:srgbClr val="000066"/>
                </a:solidFill>
                <a:latin typeface="Arial" panose="020B0604020202020204" pitchFamily="34" charset="0"/>
              </a:rPr>
              <a:t>There is a </a:t>
            </a:r>
            <a:r>
              <a:rPr lang="en-US" altLang="zh-CN" sz="2700" b="1" dirty="0">
                <a:solidFill>
                  <a:srgbClr val="000066"/>
                </a:solidFill>
                <a:latin typeface="Arial" panose="020B0604020202020204" pitchFamily="34" charset="0"/>
              </a:rPr>
              <a:t>____________    </a:t>
            </a:r>
            <a:r>
              <a:rPr lang="zh-CN" altLang="en-US" sz="2700" b="1" dirty="0">
                <a:solidFill>
                  <a:srgbClr val="000066"/>
                </a:solidFill>
                <a:latin typeface="Arial" panose="020B0604020202020204" pitchFamily="34" charset="0"/>
              </a:rPr>
              <a:t> </a:t>
            </a:r>
            <a:r>
              <a:rPr lang="en-US" altLang="zh-CN" sz="2700" b="1" dirty="0">
                <a:solidFill>
                  <a:srgbClr val="000066"/>
                </a:solidFill>
                <a:latin typeface="Arial" panose="020B0604020202020204" pitchFamily="34" charset="0"/>
              </a:rPr>
              <a:t>________</a:t>
            </a:r>
            <a:r>
              <a:rPr lang="zh-CN" altLang="en-US" sz="2700" b="1" dirty="0">
                <a:solidFill>
                  <a:srgbClr val="000066"/>
                </a:solidFill>
                <a:latin typeface="Arial" panose="020B0604020202020204" pitchFamily="34" charset="0"/>
              </a:rPr>
              <a:t>  </a:t>
            </a:r>
            <a:r>
              <a:rPr lang="en-US" altLang="zh-CN" sz="2700" b="1" dirty="0">
                <a:solidFill>
                  <a:srgbClr val="000066"/>
                </a:solidFill>
                <a:latin typeface="Arial" panose="020B0604020202020204" pitchFamily="34" charset="0"/>
              </a:rPr>
              <a:t>Nick’s home</a:t>
            </a:r>
            <a:r>
              <a:rPr lang="zh-CN" altLang="en-US" sz="2700" dirty="0">
                <a:solidFill>
                  <a:srgbClr val="000066"/>
                </a:solidFill>
                <a:latin typeface="Arial" panose="020B0604020202020204" pitchFamily="34" charset="0"/>
              </a:rPr>
              <a:t>.</a:t>
            </a:r>
            <a:endParaRPr lang="zh-CN" altLang="en-US" sz="2700" dirty="0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39804" y="776669"/>
            <a:ext cx="216408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</a:rPr>
              <a:t>supermarket</a:t>
            </a:r>
            <a:endParaRPr lang="en-US" altLang="zh-CN" sz="2700">
              <a:solidFill>
                <a:srgbClr val="FF0000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403884" y="2558034"/>
            <a:ext cx="3002756" cy="2443591"/>
            <a:chOff x="2781" y="4597"/>
            <a:chExt cx="6068" cy="550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screen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16498" b="12826"/>
            <a:stretch>
              <a:fillRect/>
            </a:stretch>
          </p:blipFill>
          <p:spPr>
            <a:xfrm rot="19560000" flipH="1">
              <a:off x="3092" y="4597"/>
              <a:ext cx="5757" cy="5505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screen">
              <a:clrChange>
                <a:clrFrom>
                  <a:srgbClr val="EAF4FF">
                    <a:alpha val="100000"/>
                  </a:srgbClr>
                </a:clrFrom>
                <a:clrTo>
                  <a:srgbClr val="EAF4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2781" y="8155"/>
              <a:ext cx="3521" cy="1164"/>
            </a:xfrm>
            <a:prstGeom prst="rect">
              <a:avLst/>
            </a:prstGeom>
          </p:spPr>
        </p:pic>
      </p:grpSp>
      <p:sp>
        <p:nvSpPr>
          <p:cNvPr id="68" name="PA_圆角矩形 9"/>
          <p:cNvSpPr/>
          <p:nvPr>
            <p:custDataLst>
              <p:tags r:id="rId5"/>
            </p:custDataLst>
          </p:nvPr>
        </p:nvSpPr>
        <p:spPr>
          <a:xfrm>
            <a:off x="59531" y="461845"/>
            <a:ext cx="365522" cy="337542"/>
          </a:xfrm>
          <a:prstGeom prst="roundRect">
            <a:avLst>
              <a:gd name="adj" fmla="val 0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文本框 68"/>
          <p:cNvSpPr txBox="1"/>
          <p:nvPr/>
        </p:nvSpPr>
        <p:spPr>
          <a:xfrm>
            <a:off x="425054" y="454343"/>
            <a:ext cx="1390650" cy="4154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 dirty="0">
                <a:solidFill>
                  <a:srgbClr val="262626"/>
                </a:solidFill>
                <a:latin typeface="冬青黑体简体中文 W3" pitchFamily="34" charset="-122"/>
                <a:ea typeface="冬青黑体简体中文 W3" pitchFamily="34" charset="-122"/>
              </a:rPr>
              <a:t>知识讲解</a:t>
            </a:r>
            <a:endParaRPr lang="en-US" altLang="zh-CN" sz="2100" dirty="0">
              <a:solidFill>
                <a:srgbClr val="262626"/>
              </a:solidFill>
              <a:latin typeface="冬青黑体简体中文 W3" pitchFamily="34" charset="-122"/>
              <a:ea typeface="冬青黑体简体中文 W3" pitchFamily="34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40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0" grpId="0" bldLvl="0"/>
      <p:bldP spid="36871" grpId="0" bldLvl="0"/>
      <p:bldP spid="13318" grpId="0" bldLvl="0"/>
      <p:bldP spid="10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PA" val="v3.0.1"/>
</p:tagLst>
</file>

<file path=ppt/tags/tag64.xml><?xml version="1.0" encoding="utf-8"?>
<p:tagLst xmlns:p="http://schemas.openxmlformats.org/presentationml/2006/main">
  <p:tag name="PA" val="v3.0.1"/>
</p:tagLst>
</file>

<file path=ppt/tags/tag65.xml><?xml version="1.0" encoding="utf-8"?>
<p:tagLst xmlns:p="http://schemas.openxmlformats.org/presentationml/2006/main">
  <p:tag name="PA" val="v3.0.1"/>
</p:tagLst>
</file>

<file path=ppt/tags/tag66.xml><?xml version="1.0" encoding="utf-8"?>
<p:tagLst xmlns:p="http://schemas.openxmlformats.org/presentationml/2006/main">
  <p:tag name="PA" val="v3.0.1"/>
</p:tagLst>
</file>

<file path=ppt/tags/tag67.xml><?xml version="1.0" encoding="utf-8"?>
<p:tagLst xmlns:p="http://schemas.openxmlformats.org/presentationml/2006/main">
  <p:tag name="PA" val="v3.0.1"/>
</p:tagLst>
</file>

<file path=ppt/tags/tag68.xml><?xml version="1.0" encoding="utf-8"?>
<p:tagLst xmlns:p="http://schemas.openxmlformats.org/presentationml/2006/main">
  <p:tag name="PA" val="v3.0.1"/>
</p:tagLst>
</file>

<file path=ppt/tags/tag69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PA" val="v3.0.1"/>
</p:tagLst>
</file>

<file path=ppt/tags/tag71.xml><?xml version="1.0" encoding="utf-8"?>
<p:tagLst xmlns:p="http://schemas.openxmlformats.org/presentationml/2006/main">
  <p:tag name="PA" val="v3.0.1"/>
</p:tagLst>
</file>

<file path=ppt/tags/tag72.xml><?xml version="1.0" encoding="utf-8"?>
<p:tagLst xmlns:p="http://schemas.openxmlformats.org/presentationml/2006/main">
  <p:tag name="PA" val="v3.0.1"/>
</p:tagLst>
</file>

<file path=ppt/tags/tag73.xml><?xml version="1.0" encoding="utf-8"?>
<p:tagLst xmlns:p="http://schemas.openxmlformats.org/presentationml/2006/main">
  <p:tag name="PA" val="v3.0.1"/>
</p:tagLst>
</file>

<file path=ppt/tags/tag74.xml><?xml version="1.0" encoding="utf-8"?>
<p:tagLst xmlns:p="http://schemas.openxmlformats.org/presentationml/2006/main">
  <p:tag name="PA" val="v3.0.1"/>
</p:tagLst>
</file>

<file path=ppt/tags/tag75.xml><?xml version="1.0" encoding="utf-8"?>
<p:tagLst xmlns:p="http://schemas.openxmlformats.org/presentationml/2006/main">
  <p:tag name="PA" val="v3.0.1"/>
</p:tagLst>
</file>

<file path=ppt/tags/tag76.xml><?xml version="1.0" encoding="utf-8"?>
<p:tagLst xmlns:p="http://schemas.openxmlformats.org/presentationml/2006/main">
  <p:tag name="PA" val="v3.0.1"/>
</p:tagLst>
</file>

<file path=ppt/tags/tag77.xml><?xml version="1.0" encoding="utf-8"?>
<p:tagLst xmlns:p="http://schemas.openxmlformats.org/presentationml/2006/main">
  <p:tag name="PA" val="v3.0.1"/>
</p:tagLst>
</file>

<file path=ppt/tags/tag78.xml><?xml version="1.0" encoding="utf-8"?>
<p:tagLst xmlns:p="http://schemas.openxmlformats.org/presentationml/2006/main">
  <p:tag name="PA" val="v3.0.1"/>
</p:tagLst>
</file>

<file path=ppt/tags/tag79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PA" val="v3.0.1"/>
</p:tagLst>
</file>

<file path=ppt/tags/tag81.xml><?xml version="1.0" encoding="utf-8"?>
<p:tagLst xmlns:p="http://schemas.openxmlformats.org/presentationml/2006/main">
  <p:tag name="PA" val="v3.0.1"/>
</p:tagLst>
</file>

<file path=ppt/tags/tag82.xml><?xml version="1.0" encoding="utf-8"?>
<p:tagLst xmlns:p="http://schemas.openxmlformats.org/presentationml/2006/main">
  <p:tag name="PA" val="v3.0.1"/>
</p:tagLst>
</file>

<file path=ppt/tags/tag83.xml><?xml version="1.0" encoding="utf-8"?>
<p:tagLst xmlns:p="http://schemas.openxmlformats.org/presentationml/2006/main">
  <p:tag name="PA" val="v3.0.1"/>
</p:tagLst>
</file>

<file path=ppt/tags/tag84.xml><?xml version="1.0" encoding="utf-8"?>
<p:tagLst xmlns:p="http://schemas.openxmlformats.org/presentationml/2006/main">
  <p:tag name="PA" val="v3.0.1"/>
</p:tagLst>
</file>

<file path=ppt/tags/tag85.xml><?xml version="1.0" encoding="utf-8"?>
<p:tagLst xmlns:p="http://schemas.openxmlformats.org/presentationml/2006/main">
  <p:tag name="KSO_WPP_MARK_KEY" val="c65c26c6-a854-4638-a136-324d2331835c"/>
  <p:tag name="COMMONDATA" val="eyJoZGlkIjoiNTEwZDYwYjA4ODUyYzA2MmI0M2EzZjhhMWY0NWI4YWEifQ==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2589</Words>
  <Application>WPS 演示</Application>
  <PresentationFormat>全屏显示(16:9)</PresentationFormat>
  <Paragraphs>252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Wingdings</vt:lpstr>
      <vt:lpstr>Century Gothic</vt:lpstr>
      <vt:lpstr>冬青黑体简体中文 W3</vt:lpstr>
      <vt:lpstr>黑体</vt:lpstr>
      <vt:lpstr>Comic Sans MS</vt:lpstr>
      <vt:lpstr>Times New Roman</vt:lpstr>
      <vt:lpstr>Calibri</vt:lpstr>
      <vt:lpstr>Arial Unicode MS</vt:lpstr>
      <vt:lpstr>MS UI Gothic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根据图片提示说句子。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第一PPT模板网-WWW.1PPT.COM</dc:creator>
  <cp:lastModifiedBy>小树</cp:lastModifiedBy>
  <cp:revision>154</cp:revision>
  <dcterms:created xsi:type="dcterms:W3CDTF">2019-06-19T02:08:00Z</dcterms:created>
  <dcterms:modified xsi:type="dcterms:W3CDTF">2023-02-27T06:56:43Z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38200613AEB048BABA8E4E992D2C95FB</vt:lpwstr>
  </property>
</Properties>
</file>