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289" r:id="rId5"/>
    <p:sldId id="321" r:id="rId6"/>
    <p:sldId id="305" r:id="rId7"/>
    <p:sldId id="322" r:id="rId8"/>
    <p:sldId id="260" r:id="rId9"/>
    <p:sldId id="306" r:id="rId10"/>
    <p:sldId id="307" r:id="rId11"/>
    <p:sldId id="308" r:id="rId12"/>
    <p:sldId id="310" r:id="rId13"/>
    <p:sldId id="316" r:id="rId14"/>
    <p:sldId id="317" r:id="rId15"/>
    <p:sldId id="319" r:id="rId16"/>
    <p:sldId id="323" r:id="rId17"/>
    <p:sldId id="324" r:id="rId18"/>
    <p:sldId id="325" r:id="rId19"/>
    <p:sldId id="326" r:id="rId20"/>
    <p:sldId id="273" r:id="rId21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ҧǿ" initials="Y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ADCE9"/>
    <a:srgbClr val="BED8C5"/>
    <a:srgbClr val="FBB674"/>
    <a:srgbClr val="BCE2D7"/>
    <a:srgbClr val="73A5AE"/>
    <a:srgbClr val="C7E893"/>
    <a:srgbClr val="589DC8"/>
    <a:srgbClr val="7CBCE4"/>
    <a:srgbClr val="B8D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572" y="-96"/>
      </p:cViewPr>
      <p:guideLst>
        <p:guide orient="horz" pos="2105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7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3" name="图片 2" descr="宇宙素材 (51)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234791" y="-211455"/>
            <a:ext cx="1539240" cy="2052320"/>
          </a:xfrm>
          <a:prstGeom prst="rect">
            <a:avLst/>
          </a:prstGeom>
        </p:spPr>
      </p:pic>
      <p:pic>
        <p:nvPicPr>
          <p:cNvPr id="4" name="图片 3" descr="宇宙素材 (51)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790021" y="-111760"/>
            <a:ext cx="1539240" cy="2052320"/>
          </a:xfrm>
          <a:prstGeom prst="rect">
            <a:avLst/>
          </a:prstGeom>
        </p:spPr>
      </p:pic>
      <p:pic>
        <p:nvPicPr>
          <p:cNvPr id="6" name="图片 5" descr="宇宙素材 (54)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190024" y="5700395"/>
            <a:ext cx="469106" cy="1123315"/>
          </a:xfrm>
          <a:prstGeom prst="rect">
            <a:avLst/>
          </a:prstGeom>
        </p:spPr>
      </p:pic>
      <p:pic>
        <p:nvPicPr>
          <p:cNvPr id="7" name="图片 6" descr="宇宙素材 (55)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 flipH="1">
            <a:off x="659130" y="6080125"/>
            <a:ext cx="276701" cy="855980"/>
          </a:xfrm>
          <a:prstGeom prst="rect">
            <a:avLst/>
          </a:prstGeom>
        </p:spPr>
      </p:pic>
      <p:pic>
        <p:nvPicPr>
          <p:cNvPr id="8" name="图片 7" descr="宇宙素材 (21)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561023" y="6468745"/>
            <a:ext cx="237173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image" Target="../media/image7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0" y="2405634"/>
            <a:ext cx="9144000" cy="7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51435" tIns="25717" rIns="51435" bIns="25717">
            <a:spAutoFit/>
          </a:bodyPr>
          <a:lstStyle/>
          <a:p>
            <a:pPr algn="ctr">
              <a:defRPr/>
            </a:pPr>
            <a:r>
              <a:rPr lang="zh-CN" sz="4800" b="1" spc="225" dirty="0">
                <a:solidFill>
                  <a:srgbClr val="73A5AE"/>
                </a:solidFill>
                <a:effectLst/>
                <a:latin typeface="Times New Roman" panose="02020603050405020304" charset="0"/>
                <a:ea typeface="送你一根棒棒糖" panose="02010600010101010101" charset="-122"/>
                <a:cs typeface="Times New Roman" panose="02020603050405020304" charset="0"/>
              </a:rPr>
              <a:t>We are going to travel.</a:t>
            </a:r>
            <a:endParaRPr lang="zh-CN" sz="4800" b="1" spc="225" dirty="0">
              <a:solidFill>
                <a:srgbClr val="73A5AE"/>
              </a:solidFill>
              <a:effectLst/>
              <a:latin typeface="Times New Roman" panose="02020603050405020304" charset="0"/>
              <a:ea typeface="送你一根棒棒糖" panose="02010600010101010101" charset="-122"/>
              <a:cs typeface="Times New Roman" panose="02020603050405020304" charset="0"/>
            </a:endParaRPr>
          </a:p>
        </p:txBody>
      </p:sp>
      <p:pic>
        <p:nvPicPr>
          <p:cNvPr id="4" name="图片 3" descr="宇宙素材 (48)"/>
          <p:cNvPicPr>
            <a:picLocks noChangeAspect="1"/>
          </p:cNvPicPr>
          <p:nvPr/>
        </p:nvPicPr>
        <p:blipFill>
          <a:blip r:embed="rId1" cstate="screen"/>
          <a:srcRect t="-47873"/>
          <a:stretch>
            <a:fillRect/>
          </a:stretch>
        </p:blipFill>
        <p:spPr>
          <a:xfrm flipH="1">
            <a:off x="7648416" y="-642938"/>
            <a:ext cx="1334929" cy="1704975"/>
          </a:xfrm>
          <a:prstGeom prst="rect">
            <a:avLst/>
          </a:prstGeom>
        </p:spPr>
      </p:pic>
      <p:pic>
        <p:nvPicPr>
          <p:cNvPr id="30" name="图片 29" descr="宇宙素材 (48)"/>
          <p:cNvPicPr>
            <a:picLocks noChangeAspect="1"/>
          </p:cNvPicPr>
          <p:nvPr/>
        </p:nvPicPr>
        <p:blipFill>
          <a:blip r:embed="rId2" cstate="screen"/>
          <a:srcRect t="-47873"/>
          <a:stretch>
            <a:fillRect/>
          </a:stretch>
        </p:blipFill>
        <p:spPr>
          <a:xfrm>
            <a:off x="183991" y="-642937"/>
            <a:ext cx="1411605" cy="17049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91510" y="1416753"/>
            <a:ext cx="2719013" cy="523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ffectLst/>
              </a:rPr>
              <a:t>精通六下 </a:t>
            </a:r>
            <a:r>
              <a:rPr lang="en-US" altLang="zh-CN" sz="2800" b="1" dirty="0">
                <a:solidFill>
                  <a:schemeClr val="tx1"/>
                </a:solidFill>
                <a:effectLst/>
              </a:rPr>
              <a:t>Unit </a:t>
            </a:r>
            <a:r>
              <a:rPr lang="en-US" altLang="zh-CN" sz="2800" b="1" dirty="0" smtClean="0">
                <a:solidFill>
                  <a:schemeClr val="tx1"/>
                </a:solidFill>
                <a:effectLst/>
              </a:rPr>
              <a:t>3</a:t>
            </a:r>
            <a:endParaRPr lang="en-US" altLang="zh-CN" sz="28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2" name="图片 11" descr="sheep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157243" y="4916805"/>
            <a:ext cx="982345" cy="1094740"/>
          </a:xfrm>
          <a:prstGeom prst="rect">
            <a:avLst/>
          </a:prstGeom>
        </p:spPr>
      </p:pic>
      <p:pic>
        <p:nvPicPr>
          <p:cNvPr id="14" name="图片 13" descr="宇宙素材 (23)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17030" y="4780756"/>
            <a:ext cx="1581150" cy="1366838"/>
          </a:xfrm>
          <a:prstGeom prst="rect">
            <a:avLst/>
          </a:prstGeom>
        </p:spPr>
      </p:pic>
      <p:pic>
        <p:nvPicPr>
          <p:cNvPr id="15" name="图片 14" descr="Fox_contrabass_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21511" y="3366929"/>
            <a:ext cx="2810510" cy="282765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了解句型</a:t>
            </a:r>
            <a:endParaRPr lang="zh-CN" sz="2400" b="1" dirty="0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3130" y="970915"/>
            <a:ext cx="7089140" cy="4741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8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1. I’m from America.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</a:rPr>
              <a:t>我来自美国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。</a:t>
            </a:r>
            <a:endParaRPr lang="en-US" sz="240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8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2. It is the longest wall in the world.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</a:rPr>
              <a:t>它是世界上最长的城墙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。</a:t>
            </a:r>
            <a:endParaRPr lang="en-US" sz="240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8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3. Li Yan’s parents take her to the World Park to learn about the famous places around the world.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</a:rPr>
              <a:t>李艳的父母带她到世界公园去了解世界上著名的地方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。</a:t>
            </a:r>
            <a:endParaRPr lang="en-US" sz="240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80000"/>
              </a:lnSpc>
            </a:pPr>
            <a:endParaRPr lang="en-US" sz="240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Exercise</a:t>
            </a:r>
            <a:endParaRPr lang="en-US" alt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0885" y="977265"/>
            <a:ext cx="76815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根据汉语提示完成句子。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4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What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’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最喜欢的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season? 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want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visit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　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长城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with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my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mother. 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am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旅行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around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world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when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grow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up.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 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must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知道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traffic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rules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when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drive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car. 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What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did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听见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just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now? </a:t>
            </a:r>
            <a:endParaRPr lang="en-US" alt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Exercise</a:t>
            </a:r>
            <a:endParaRPr lang="en-US" alt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2305" y="1057910"/>
            <a:ext cx="7819390" cy="4741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80000"/>
              </a:lnSpc>
            </a:pP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用所给词的适当形式填空。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8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Ming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(go)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Xi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’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an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tomorrow.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8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will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(visit)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Ming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Tombs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next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month.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8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Would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like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(see)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film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with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me?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8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There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(be)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pen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and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two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pencils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on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desk.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8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West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Lake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one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of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most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beautiful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(place)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China. </a:t>
            </a:r>
            <a:endParaRPr lang="en-US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Exercise</a:t>
            </a:r>
            <a:endParaRPr lang="en-US" alt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2305" y="838200"/>
            <a:ext cx="7937500" cy="5408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单项选择。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)1.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—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listen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music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tomorrow?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—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Yes,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Are;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are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Are;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am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Is;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am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)2.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want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Xi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’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an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next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month.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)3.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my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friend.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Britain.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comes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from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come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from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from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)4.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—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leaving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Beijing?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—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Next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Week.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Where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When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What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)5.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My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father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takes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ea typeface="宋体" panose="02010600030101010101" pitchFamily="2" charset="-122"/>
              </a:rPr>
              <a:t>　　　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school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every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day.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	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from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	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</a:t>
            </a:r>
            <a:endParaRPr lang="en-US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Exercise</a:t>
            </a:r>
            <a:endParaRPr lang="en-US" alt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4675" y="775970"/>
            <a:ext cx="7592060" cy="4887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连词成句。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When,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are,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Great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Wall,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visit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(?)</a:t>
            </a:r>
            <a:endParaRPr lang="en-US" sz="2400" b="0" u="sng">
              <a:solidFill>
                <a:srgbClr val="000000"/>
              </a:solidFill>
              <a:uFill>
                <a:solidFill>
                  <a:srgbClr val="00FFFF"/>
                </a:solidFill>
              </a:u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like,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me,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Would,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listen,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carefully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(?)</a:t>
            </a:r>
            <a:endParaRPr lang="en-US" sz="2400" b="0" u="sng">
              <a:solidFill>
                <a:srgbClr val="000000"/>
              </a:solidFill>
              <a:uFill>
                <a:solidFill>
                  <a:srgbClr val="00FFFF"/>
                </a:solidFill>
              </a:u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Kate,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is,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most,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class,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our,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beautiful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(.)</a:t>
            </a:r>
            <a:endParaRPr lang="en-US" sz="2400" b="0" u="sng">
              <a:solidFill>
                <a:srgbClr val="000000"/>
              </a:solidFill>
              <a:uFill>
                <a:solidFill>
                  <a:srgbClr val="00FFFF"/>
                </a:solidFill>
              </a:u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stay,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for,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We,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are,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China,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weeks,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two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(.)</a:t>
            </a:r>
            <a:endParaRPr lang="en-US" sz="2400" b="0" u="sng">
              <a:solidFill>
                <a:srgbClr val="000000"/>
              </a:solidFill>
              <a:uFill>
                <a:solidFill>
                  <a:srgbClr val="00FFFF"/>
                </a:solidFill>
              </a:u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by,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We,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Xi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’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an,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are,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to,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train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(.)</a:t>
            </a:r>
            <a:endParaRPr lang="en-US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Exercise</a:t>
            </a:r>
            <a:endParaRPr lang="en-US" alt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2935" y="775970"/>
            <a:ext cx="6282055" cy="5367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选择合适的句子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补全对话。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Carol: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What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are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you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going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afternoon?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Angel: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1.___________</a:t>
            </a:r>
            <a:r>
              <a:rPr lang="zh-CN" sz="2400" b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　　　</a:t>
            </a:r>
            <a:r>
              <a:rPr lang="en-US" sz="2400" b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Carol: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How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you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get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there?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Angel: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</a:t>
            </a:r>
            <a:endParaRPr lang="en-US" sz="24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Carol: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Where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they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live?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Angel: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　　　</a:t>
            </a:r>
            <a:r>
              <a:rPr lang="en-US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Carol: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am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going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Science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Bookshop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this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afternoon.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　　　</a:t>
            </a:r>
            <a:r>
              <a:rPr lang="en-US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Angel: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Let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’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together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after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lunch.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Carol: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___________</a:t>
            </a:r>
            <a:r>
              <a:rPr lang="zh-CN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　　　</a:t>
            </a:r>
            <a:r>
              <a:rPr lang="en-US" sz="2400" b="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sz="2400" b="0" u="sng">
              <a:solidFill>
                <a:srgbClr val="000000"/>
              </a:solidFill>
              <a:uFill>
                <a:solidFill>
                  <a:srgbClr val="00FFFF"/>
                </a:solidFill>
              </a:u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5880" y="1884045"/>
            <a:ext cx="3917950" cy="344868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indent="0" algn="l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get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there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by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subway.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 algn="l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want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buy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new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book.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 algn="l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Good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idea.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 algn="l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’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visit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my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grandparents.</a:t>
            </a:r>
            <a:endParaRPr 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 algn="l">
              <a:lnSpc>
                <a:spcPct val="13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E.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Their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home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is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next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Science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Bookshop.</a:t>
            </a:r>
            <a:endParaRPr lang="en-US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Exercise</a:t>
            </a:r>
            <a:endParaRPr lang="en-US" alt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3725" y="775970"/>
            <a:ext cx="79571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阅读对话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判断正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(T)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误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(F)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	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Going-to-do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Mike: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you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know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“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Going-to-do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”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Grandpa?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Grandpa: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Yes,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do.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Mike: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Why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some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people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call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him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“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Going-to-do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”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Grandpa: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Because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always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says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’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something,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but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never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does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it.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Mike: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cleans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his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house?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Grandpa: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His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wife.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Mike: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What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kind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woman!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)1.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Mike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’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grandpa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doesn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’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know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“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Going-to-do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”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)2.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“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Going-to-do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”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only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says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and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never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does.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)3.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Mike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and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his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grandpa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like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“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Going-to-do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”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)4.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Some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people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call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Mike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’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grandpa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“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Going-to-do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”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)5.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“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Mr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Going-to-do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”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and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his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wife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same.</a:t>
            </a:r>
            <a:endParaRPr lang="en-US" alt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Exercise</a:t>
            </a:r>
            <a:endParaRPr lang="en-US" alt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2305" y="929005"/>
            <a:ext cx="7444105" cy="11703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b="1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写作。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b="0" dirty="0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  <a:p>
            <a:pPr indent="0">
              <a:lnSpc>
                <a:spcPct val="130000"/>
              </a:lnSpc>
            </a:pP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以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“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My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 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Holiday</a:t>
            </a: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”为题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写一篇小短文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讲述一下你的假期计划。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提示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:</a:t>
            </a: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要去哪里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和谁去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怎么去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参观什么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b="0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做什么</a:t>
            </a:r>
            <a:r>
              <a:rPr lang="en-US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b="0" dirty="0">
                <a:solidFill>
                  <a:srgbClr val="000000"/>
                </a:solidFill>
                <a:latin typeface="NEU-FZ-S92" charset="0"/>
                <a:cs typeface="方正书宋_GBK" charset="0"/>
              </a:rPr>
              <a:t> </a:t>
            </a:r>
            <a:endParaRPr lang="en-US" altLang="en-US" b="0" dirty="0">
              <a:solidFill>
                <a:srgbClr val="000000"/>
              </a:solidFill>
              <a:latin typeface="NEU-FZ-S92" charset="0"/>
              <a:cs typeface="方正书宋_GBK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78981" y="2767965"/>
            <a:ext cx="2585561" cy="59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300">
                <a:latin typeface="Times New Roman" panose="02020603050405020304" charset="0"/>
                <a:ea typeface="华文新魏" panose="02010800040101010101" charset="-122"/>
                <a:cs typeface="Times New Roman" panose="02020603050405020304" charset="0"/>
              </a:rPr>
              <a:t>THANKS</a:t>
            </a:r>
            <a:endParaRPr lang="en-US" altLang="zh-CN" sz="3300">
              <a:latin typeface="Times New Roman" panose="02020603050405020304" charset="0"/>
              <a:ea typeface="华文新魏" panose="02010800040101010101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宇宙素材 (51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34791" y="698659"/>
            <a:ext cx="1539240" cy="1539240"/>
          </a:xfrm>
          <a:prstGeom prst="rect">
            <a:avLst/>
          </a:prstGeom>
        </p:spPr>
      </p:pic>
      <p:pic>
        <p:nvPicPr>
          <p:cNvPr id="16" name="图片 15" descr="宇宙素材 (51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790021" y="773430"/>
            <a:ext cx="1539240" cy="1539240"/>
          </a:xfrm>
          <a:prstGeom prst="rect">
            <a:avLst/>
          </a:prstGeom>
        </p:spPr>
      </p:pic>
      <p:pic>
        <p:nvPicPr>
          <p:cNvPr id="18" name="图片 17" descr="宇宙素材 (23)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034371" y="4993005"/>
            <a:ext cx="1581150" cy="13668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77265" y="315595"/>
            <a:ext cx="468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核心词汇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42365" y="883285"/>
            <a:ext cx="7679690" cy="4225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travel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旅行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	know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知道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hear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听见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	visit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参观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want		想　		see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看见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lake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湖;湖泊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	place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位置;地点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them		they		tomorrow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明天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favourite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最喜欢的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	by plane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乘飞机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Great Wall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长城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宇宙素材 (51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234791" y="698659"/>
            <a:ext cx="1539240" cy="1539240"/>
          </a:xfrm>
          <a:prstGeom prst="rect">
            <a:avLst/>
          </a:prstGeom>
        </p:spPr>
      </p:pic>
      <p:pic>
        <p:nvPicPr>
          <p:cNvPr id="16" name="图片 15" descr="宇宙素材 (51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790021" y="773430"/>
            <a:ext cx="1539240" cy="1539240"/>
          </a:xfrm>
          <a:prstGeom prst="rect">
            <a:avLst/>
          </a:prstGeom>
        </p:spPr>
      </p:pic>
      <p:pic>
        <p:nvPicPr>
          <p:cNvPr id="18" name="图片 17" descr="宇宙素材 (23)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034371" y="4993005"/>
            <a:ext cx="1581150" cy="13668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77265" y="315595"/>
            <a:ext cx="468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核心词汇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42365" y="883285"/>
            <a:ext cx="7679690" cy="4225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旅行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	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知道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听见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	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参观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想　		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看见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湖;湖泊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	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位置;地点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they		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明天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最喜欢的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	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乘飞机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_________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长城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了解词汇</a:t>
            </a:r>
            <a:endParaRPr 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77265" y="975360"/>
            <a:ext cx="77254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America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</a:rPr>
              <a:t>美国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　	Australia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</a:rPr>
              <a:t>澳大利亚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Britain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</a:rPr>
              <a:t>英国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　	Canada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</a:rPr>
              <a:t>加拿大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Shanghai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</a:rPr>
              <a:t>上海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　	Xi’an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</a:rPr>
              <a:t>西安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　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Dalian	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</a:rPr>
              <a:t>大连</a:t>
            </a:r>
            <a:r>
              <a:rPr lang="en-US" sz="2400" b="0" dirty="0">
                <a:solidFill>
                  <a:srgbClr val="000000"/>
                </a:solidFill>
                <a:latin typeface="Times New Roman" panose="02020603050405020304" charset="0"/>
              </a:rPr>
              <a:t>　	Disneyland 	</a:t>
            </a:r>
            <a:r>
              <a:rPr lang="en-US" sz="2400" b="0" dirty="0" err="1">
                <a:solidFill>
                  <a:srgbClr val="000000"/>
                </a:solidFill>
                <a:latin typeface="Times New Roman" panose="02020603050405020304" charset="0"/>
              </a:rPr>
              <a:t>迪士尼乐园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by train	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乘火车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　	by ship		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乘轮船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endParaRPr lang="en-US" sz="24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the Ming Tombs	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明十三陵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	the Temple of Heaven	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天坛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　</a:t>
            </a:r>
            <a:endParaRPr lang="en-US" sz="20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the Forbidden 	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City紫禁城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　	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Beihai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 Park	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北海公园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　</a:t>
            </a:r>
            <a:endParaRPr lang="en-US" sz="20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Tower Bridge	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伦敦塔桥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　	Big Ben		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大本钟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　</a:t>
            </a:r>
            <a:endParaRPr lang="en-US" sz="20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Niagara Falls	 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尼亚加拉瀑布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	CN Tower	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加拿大国家电视塔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　</a:t>
            </a:r>
            <a:endParaRPr lang="en-US" sz="20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Sydney Opera House	</a:t>
            </a:r>
            <a:r>
              <a:rPr lang="en-US" sz="2000" b="0" dirty="0" err="1">
                <a:solidFill>
                  <a:srgbClr val="000000"/>
                </a:solidFill>
                <a:latin typeface="Times New Roman" panose="02020603050405020304" charset="0"/>
              </a:rPr>
              <a:t>悉尼歌剧院</a:t>
            </a:r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</a:rPr>
              <a:t>　</a:t>
            </a:r>
            <a:endParaRPr lang="en-US" sz="2000" b="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endParaRPr lang="en-US" sz="2000" b="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了解词汇</a:t>
            </a:r>
            <a:endParaRPr 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77265" y="975360"/>
            <a:ext cx="77254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America	_________	Australia	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endParaRPr lang="en-US" sz="24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Britain		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Canada		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endParaRPr lang="en-US" sz="24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Shanghai	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Xi’an		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endParaRPr lang="en-US" sz="24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Dalian		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Disneyland 	</a:t>
            </a: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endParaRPr lang="en-US" sz="24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by train	_________	by ship		_________	</a:t>
            </a:r>
            <a:endParaRPr lang="en-US" sz="24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</a:rPr>
              <a:t>the Ming Tombs	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</a:rPr>
              <a:t>the Temple of Heaven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endParaRPr lang="en-US" sz="20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</a:rPr>
              <a:t>the Forbidden 	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</a:rPr>
              <a:t>Beihai Park	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endParaRPr lang="en-US" sz="20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</a:rPr>
              <a:t>Tower Bridge	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</a:rPr>
              <a:t>Big Ben		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endParaRPr lang="en-US" sz="20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</a:rPr>
              <a:t>Niagara Falls	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</a:rPr>
              <a:t>CN Tower	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endParaRPr lang="en-US" sz="20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</a:rPr>
              <a:t>Sydney Opera House	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_________	</a:t>
            </a:r>
            <a:endParaRPr lang="en-US" sz="200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en-US" sz="2000" b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85850" y="768350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核心句型</a:t>
            </a:r>
            <a:endParaRPr lang="zh-CN" sz="2400" b="1" dirty="0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687955" y="849630"/>
            <a:ext cx="1070610" cy="297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6120" y="1768475"/>
            <a:ext cx="8204200" cy="1130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1. We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 are going to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visit Beijing, Harbin and Xi’an. </a:t>
            </a:r>
            <a:endParaRPr 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</a:rPr>
              <a:t>我们将要参观北京、哈尔滨和西安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。</a:t>
            </a:r>
            <a:endParaRPr lang="en-US" sz="240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575" y="4271010"/>
            <a:ext cx="67640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0">
                <a:solidFill>
                  <a:srgbClr val="000000"/>
                </a:solidFill>
                <a:latin typeface="Times New Roman" panose="02020603050405020304" charset="0"/>
              </a:rPr>
              <a:t>She</a:t>
            </a:r>
            <a:r>
              <a:rPr lang="en-US" sz="2800" b="0">
                <a:solidFill>
                  <a:srgbClr val="000000"/>
                </a:solidFill>
                <a:latin typeface="Times New Roman" panose="02020603050405020304" charset="0"/>
              </a:rPr>
              <a:t>____________</a:t>
            </a:r>
            <a:r>
              <a:rPr sz="2800" b="0">
                <a:solidFill>
                  <a:srgbClr val="000000"/>
                </a:solidFill>
                <a:latin typeface="Times New Roman" panose="02020603050405020304" charset="0"/>
              </a:rPr>
              <a:t>listen to music tomorrow. </a:t>
            </a:r>
            <a:endParaRPr sz="2800" b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ox_contrabass_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931535" y="3380105"/>
            <a:ext cx="2810510" cy="28276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核心句型</a:t>
            </a:r>
            <a:endParaRPr 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41400" y="921385"/>
            <a:ext cx="7464425" cy="2729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2. —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When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are we going to visit the Summer Palace? </a:t>
            </a:r>
            <a:endParaRPr 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</a:rPr>
              <a:t>我们什么时候去参观颐和园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?</a:t>
            </a:r>
            <a:endParaRPr lang="en-US" sz="240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— Tomorrow morning. </a:t>
            </a:r>
            <a:endParaRPr 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</a:rPr>
              <a:t>明天上午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。</a:t>
            </a:r>
            <a:endParaRPr lang="en-US" sz="240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6190" y="3798253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Times New Roman" panose="02020603050405020304" charset="0"/>
              </a:rPr>
              <a:t>— 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_________</a:t>
            </a:r>
            <a:r>
              <a:rPr sz="2400" b="0">
                <a:solidFill>
                  <a:srgbClr val="000000"/>
                </a:solidFill>
                <a:latin typeface="Times New Roman" panose="02020603050405020304" charset="0"/>
              </a:rPr>
              <a:t>are you going to do?  </a:t>
            </a:r>
            <a:endParaRPr sz="2400" b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Times New Roman" panose="02020603050405020304" charset="0"/>
              </a:rPr>
              <a:t>— I am going to watch TV.  </a:t>
            </a:r>
            <a:endParaRPr sz="2400" b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核心句型</a:t>
            </a:r>
            <a:endParaRPr 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4075" y="852805"/>
            <a:ext cx="7602220" cy="2169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Times New Roman" panose="02020603050405020304" charset="0"/>
              </a:rPr>
              <a:t>3.—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Would you like to 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go to Disneyland?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endParaRPr lang="en-US" sz="2800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charset="0"/>
              </a:rPr>
              <a:t>你想要去迪士尼乐园吗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?</a:t>
            </a:r>
            <a:endParaRPr lang="en-US" sz="280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— Yes, of course. </a:t>
            </a:r>
            <a:endParaRPr lang="en-US" sz="280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</a:rPr>
              <a:t>是的,当然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。</a:t>
            </a:r>
            <a:endParaRPr lang="en-US" sz="240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9825" y="3453765"/>
            <a:ext cx="54349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解读: would like意思是想要,语气非常委婉。句型结构为Would + 主语 + like + to + 动词原形 + 其他?</a:t>
            </a:r>
            <a:r>
              <a:rPr sz="2400" b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endParaRPr sz="2400" b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pic>
        <p:nvPicPr>
          <p:cNvPr id="7" name="图片 6" descr="(6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960" y="4544695"/>
            <a:ext cx="2393950" cy="23939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265" y="315595"/>
            <a:ext cx="160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cs typeface="方正书宋_GBK" charset="0"/>
              </a:rPr>
              <a:t>核心句型</a:t>
            </a:r>
            <a:endParaRPr lang="zh-CN" sz="2400" b="1">
              <a:solidFill>
                <a:srgbClr val="000000"/>
              </a:solidFill>
              <a:latin typeface="Times New Roman" panose="02020603050405020304" charset="0"/>
              <a:cs typeface="方正书宋_GBK" charset="0"/>
            </a:endParaRPr>
          </a:p>
        </p:txBody>
      </p:sp>
      <p:pic>
        <p:nvPicPr>
          <p:cNvPr id="212" name="3星.eps" descr="id:2147497875;FounderCES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9370" y="396875"/>
            <a:ext cx="1070610" cy="297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3130" y="970915"/>
            <a:ext cx="7602220" cy="1130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4. I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want to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see all my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charset="0"/>
              </a:rPr>
              <a:t>favourite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 places.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endParaRPr lang="en-US" sz="280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charset="0"/>
              </a:rPr>
              <a:t>我想要去看所有我最喜欢的地方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charset="0"/>
              </a:rPr>
              <a:t>。</a:t>
            </a:r>
            <a:endParaRPr lang="en-US" sz="240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3130" y="2370455"/>
            <a:ext cx="73171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charset="0"/>
                <a:sym typeface="+mn-ea"/>
              </a:rPr>
              <a:t>解读: want是想要的意思, want to do sth.想要做某事,句型结构为主语 + want(s) + to + 动词原形 + 其他.</a:t>
            </a:r>
            <a:endParaRPr sz="2400">
              <a:latin typeface="Times New Roman" panose="02020603050405020304" charset="0"/>
              <a:sym typeface="+mn-ea"/>
            </a:endParaRPr>
          </a:p>
        </p:txBody>
      </p:sp>
      <p:pic>
        <p:nvPicPr>
          <p:cNvPr id="22" name="图片 21" descr="sheep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533005" y="5511165"/>
            <a:ext cx="982345" cy="1094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40460" y="4199255"/>
            <a:ext cx="783717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60000"/>
              </a:lnSpc>
            </a:pPr>
            <a:r>
              <a:rPr sz="2400" b="0">
                <a:solidFill>
                  <a:srgbClr val="000000"/>
                </a:solidFill>
                <a:latin typeface="Times New Roman" panose="02020603050405020304" charset="0"/>
              </a:rPr>
              <a:t> I want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__________(</a:t>
            </a:r>
            <a:r>
              <a:rPr sz="2400" b="0">
                <a:solidFill>
                  <a:srgbClr val="000000"/>
                </a:solidFill>
                <a:latin typeface="Times New Roman" panose="02020603050405020304" charset="0"/>
              </a:rPr>
              <a:t>go</a:t>
            </a: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</a:rPr>
              <a:t>)</a:t>
            </a:r>
            <a:r>
              <a:rPr sz="2400" b="0">
                <a:solidFill>
                  <a:srgbClr val="000000"/>
                </a:solidFill>
                <a:latin typeface="Times New Roman" panose="02020603050405020304" charset="0"/>
              </a:rPr>
              <a:t> shopping.  </a:t>
            </a:r>
            <a:endParaRPr sz="2400" b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ITEM_CNT" val="4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ITEM_CNT" val="4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PP_MARK_KEY" val="6c73173e-72c0-4797-a53b-f85eb7fa0ff4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4270</Words>
  <Application>WPS 演示</Application>
  <PresentationFormat>全屏显示(4:3)</PresentationFormat>
  <Paragraphs>184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Times New Roman</vt:lpstr>
      <vt:lpstr>送你一根棒棒糖</vt:lpstr>
      <vt:lpstr>方正书宋_GBK</vt:lpstr>
      <vt:lpstr>NEU-FZ-S92</vt:lpstr>
      <vt:lpstr>华文新魏</vt:lpstr>
      <vt:lpstr>Arial</vt:lpstr>
      <vt:lpstr>Arial Unicode MS</vt:lpstr>
      <vt:lpstr>Calibri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15</cp:revision>
  <dcterms:created xsi:type="dcterms:W3CDTF">2020-01-07T09:04:00Z</dcterms:created>
  <dcterms:modified xsi:type="dcterms:W3CDTF">2023-02-27T06:57:35Z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EFB0A0486BCE4C8AA858DDEAB79178A8</vt:lpwstr>
  </property>
</Properties>
</file>