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74" r:id="rId3"/>
    <p:sldId id="382" r:id="rId5"/>
    <p:sldId id="388" r:id="rId6"/>
    <p:sldId id="389" r:id="rId7"/>
    <p:sldId id="390" r:id="rId8"/>
    <p:sldId id="391" r:id="rId9"/>
    <p:sldId id="387" r:id="rId10"/>
    <p:sldId id="396" r:id="rId11"/>
    <p:sldId id="397" r:id="rId12"/>
    <p:sldId id="398" r:id="rId13"/>
    <p:sldId id="399" r:id="rId14"/>
    <p:sldId id="400" r:id="rId15"/>
    <p:sldId id="395" r:id="rId16"/>
    <p:sldId id="385" r:id="rId17"/>
  </p:sldIdLst>
  <p:sldSz cx="12601575" cy="7092950"/>
  <p:notesSz cx="6858000" cy="9144000"/>
  <p:custDataLst>
    <p:tags r:id="rId21"/>
  </p:custDataLst>
  <p:defaultTextStyle>
    <a:defPPr>
      <a:defRPr lang="zh-CN"/>
    </a:defPPr>
    <a:lvl1pPr marL="0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1pPr>
    <a:lvl2pPr marL="562610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2pPr>
    <a:lvl3pPr marL="1125220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3pPr>
    <a:lvl4pPr marL="1687830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4pPr>
    <a:lvl5pPr marL="2250440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5pPr>
    <a:lvl6pPr marL="2813685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6pPr>
    <a:lvl7pPr marL="3376295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7pPr>
    <a:lvl8pPr marL="3938905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8pPr>
    <a:lvl9pPr marL="4501515" algn="l" defTabSz="112522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3" userDrawn="1">
          <p15:clr>
            <a:srgbClr val="A4A3A4"/>
          </p15:clr>
        </p15:guide>
        <p15:guide id="2" pos="39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0070C0"/>
    <a:srgbClr val="648534"/>
    <a:srgbClr val="A3C544"/>
    <a:srgbClr val="75AB4D"/>
    <a:srgbClr val="6D932D"/>
    <a:srgbClr val="FFFFFF"/>
    <a:srgbClr val="05678C"/>
    <a:srgbClr val="648CFF"/>
    <a:srgbClr val="858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19" autoAdjust="0"/>
    <p:restoredTop sz="93302" autoAdjust="0"/>
  </p:normalViewPr>
  <p:slideViewPr>
    <p:cSldViewPr>
      <p:cViewPr>
        <p:scale>
          <a:sx n="90" d="100"/>
          <a:sy n="90" d="100"/>
        </p:scale>
        <p:origin x="-1146" y="-594"/>
      </p:cViewPr>
      <p:guideLst>
        <p:guide orient="horz" pos="2233"/>
        <p:guide pos="39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2CAC08-A7CF-4783-9AB4-54FE0E23CF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4175" y="685800"/>
            <a:ext cx="60896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7F4AA6-9769-4135-8B21-E88C6B195F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dirty="0" smtClean="0">
                <a:sym typeface="+mn-ea"/>
              </a:rPr>
              <a:t>1、</a:t>
            </a:r>
            <a:r>
              <a:rPr lang="zh-CN" dirty="0" smtClean="0">
                <a:sym typeface="+mn-ea"/>
              </a:rPr>
              <a:t>可编辑可编辑</a:t>
            </a:r>
            <a:r>
              <a:rPr dirty="0" smtClean="0">
                <a:sym typeface="+mn-ea"/>
              </a:rPr>
              <a:t>，请根据具体情况，改</a:t>
            </a:r>
            <a:r>
              <a:rPr lang="zh-CN" dirty="0" smtClean="0">
                <a:sym typeface="+mn-ea"/>
              </a:rPr>
              <a:t>内容</a:t>
            </a:r>
            <a:r>
              <a:rPr dirty="0" smtClean="0">
                <a:sym typeface="+mn-ea"/>
              </a:rPr>
              <a:t>。（字体</a:t>
            </a:r>
            <a:r>
              <a:rPr lang="zh-CN" dirty="0" smtClean="0">
                <a:sym typeface="+mn-ea"/>
              </a:rPr>
              <a:t>中文方正汉真广标简体</a:t>
            </a:r>
            <a:r>
              <a:rPr lang="en-US" altLang="zh-CN" dirty="0" smtClean="0">
                <a:sym typeface="+mn-ea"/>
              </a:rPr>
              <a:t>48</a:t>
            </a:r>
            <a:r>
              <a:rPr lang="zh-CN" altLang="en-US" dirty="0" smtClean="0">
                <a:sym typeface="+mn-ea"/>
              </a:rPr>
              <a:t>号</a:t>
            </a:r>
            <a:r>
              <a:rPr dirty="0" smtClean="0">
                <a:sym typeface="+mn-ea"/>
              </a:rPr>
              <a:t>）        </a:t>
            </a:r>
            <a:endParaRPr lang="zh-CN" dirty="0" smtClean="0">
              <a:sym typeface="+mn-ea"/>
            </a:endParaRPr>
          </a:p>
          <a:p>
            <a:r>
              <a:rPr lang="en-US" altLang="zh-CN" dirty="0">
                <a:sym typeface="+mn-ea"/>
              </a:rPr>
              <a:t>3</a:t>
            </a:r>
            <a:r>
              <a:rPr lang="zh-CN" altLang="en-US" dirty="0">
                <a:sym typeface="+mn-ea"/>
              </a:rPr>
              <a:t>、主讲人：可编辑，请根据具体情况，改名字。（字体中文</a:t>
            </a:r>
            <a:r>
              <a:rPr dirty="0">
                <a:sym typeface="+mn-ea"/>
              </a:rPr>
              <a:t>方正汉真广标简体</a:t>
            </a:r>
            <a:r>
              <a:rPr lang="en-US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号）</a:t>
            </a:r>
            <a:r>
              <a:rPr lang="zh-CN" altLang="en-US" dirty="0"/>
              <a:t> 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7F4AA6-9769-4135-8B21-E88C6B195F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dirty="0" smtClean="0">
                <a:sym typeface="+mn-ea"/>
              </a:rPr>
              <a:t>1、</a:t>
            </a:r>
            <a:r>
              <a:rPr lang="en-US" altLang="zh-CN">
                <a:sym typeface="+mn-ea"/>
              </a:rPr>
              <a:t>See You</a:t>
            </a:r>
            <a:r>
              <a:rPr lang="zh-CN" altLang="en-US">
                <a:sym typeface="+mn-ea"/>
              </a:rPr>
              <a:t>！，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54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、文字内容，请根据具体情况，改内容。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（非重点文字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163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197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68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（重点文字 字体中文微软雅黑</a:t>
            </a:r>
            <a:r>
              <a:rPr lang="en-US" altLang="zh-CN" dirty="0">
                <a:sym typeface="+mn-ea"/>
              </a:rPr>
              <a:t>28</a:t>
            </a:r>
            <a:r>
              <a:rPr lang="zh-CN" altLang="en-US" dirty="0">
                <a:sym typeface="+mn-ea"/>
              </a:rPr>
              <a:t>号  </a:t>
            </a:r>
            <a:r>
              <a:rPr lang="en-US" altLang="zh-CN" dirty="0">
                <a:sym typeface="+mn-ea"/>
              </a:rPr>
              <a:t>RGB</a:t>
            </a:r>
            <a:r>
              <a:rPr lang="zh-CN" altLang="zh-CN" dirty="0">
                <a:sym typeface="+mn-ea"/>
              </a:rPr>
              <a:t>：</a:t>
            </a:r>
            <a:r>
              <a:rPr lang="en-US" altLang="zh-CN" dirty="0">
                <a:sym typeface="+mn-ea"/>
              </a:rPr>
              <a:t>255</a:t>
            </a:r>
            <a:r>
              <a:rPr lang="zh-CN" altLang="zh-CN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，</a:t>
            </a:r>
            <a:r>
              <a:rPr lang="en-US" altLang="zh-CN" dirty="0">
                <a:sym typeface="+mn-ea"/>
              </a:rPr>
              <a:t>0</a:t>
            </a:r>
            <a:r>
              <a:rPr lang="zh-CN" altLang="en-US" dirty="0">
                <a:sym typeface="+mn-ea"/>
              </a:rPr>
              <a:t>）</a:t>
            </a:r>
            <a:endParaRPr lang="zh-CN" altLang="en-US"/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、标题，</a:t>
            </a:r>
            <a:r>
              <a:rPr lang="zh-CN" altLang="en-US" dirty="0">
                <a:sym typeface="+mn-ea"/>
              </a:rPr>
              <a:t>请根据具体情况，改内容。</a:t>
            </a:r>
            <a:r>
              <a:rPr dirty="0" smtClean="0">
                <a:sym typeface="+mn-ea"/>
              </a:rPr>
              <a:t>（</a:t>
            </a:r>
            <a:r>
              <a:rPr lang="zh-CN" dirty="0" smtClean="0">
                <a:sym typeface="+mn-ea"/>
              </a:rPr>
              <a:t>中文迷你简汉真广标</a:t>
            </a:r>
            <a:r>
              <a:rPr lang="en-US" altLang="zh-CN" dirty="0" smtClean="0">
                <a:sym typeface="+mn-ea"/>
              </a:rPr>
              <a:t>32</a:t>
            </a:r>
            <a:r>
              <a:rPr dirty="0" smtClean="0">
                <a:sym typeface="+mn-ea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45118" y="2203412"/>
            <a:ext cx="10711339" cy="152038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90236" y="4019338"/>
            <a:ext cx="8821103" cy="181264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62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25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8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50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136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76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389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01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2590638" y="293898"/>
            <a:ext cx="3907363" cy="625887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68547" y="293898"/>
            <a:ext cx="11512064" cy="625887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95437" y="4557877"/>
            <a:ext cx="10711339" cy="1408739"/>
          </a:xfrm>
        </p:spPr>
        <p:txBody>
          <a:bodyPr anchor="t"/>
          <a:lstStyle>
            <a:lvl1pPr algn="l">
              <a:defRPr sz="49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95437" y="3006295"/>
            <a:ext cx="10711339" cy="1551582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6261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1252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68783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25044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81368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3762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9389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50151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68547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788286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79" y="284047"/>
            <a:ext cx="11341418" cy="1182158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079" y="1587705"/>
            <a:ext cx="5567884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079" y="2249385"/>
            <a:ext cx="5567884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401426" y="1587705"/>
            <a:ext cx="5570071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401426" y="2249385"/>
            <a:ext cx="5570071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80" y="282404"/>
            <a:ext cx="4145831" cy="1201861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26866" y="282405"/>
            <a:ext cx="7044630" cy="6053636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080" y="1484266"/>
            <a:ext cx="4145831" cy="4851775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9997" y="4965065"/>
            <a:ext cx="7560945" cy="586154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469997" y="633768"/>
            <a:ext cx="7560945" cy="4255770"/>
          </a:xfrm>
        </p:spPr>
        <p:txBody>
          <a:bodyPr/>
          <a:lstStyle>
            <a:lvl1pPr marL="0" indent="0">
              <a:buNone/>
              <a:defRPr sz="3900"/>
            </a:lvl1pPr>
            <a:lvl2pPr marL="562610" indent="0">
              <a:buNone/>
              <a:defRPr sz="3400"/>
            </a:lvl2pPr>
            <a:lvl3pPr marL="1125220" indent="0">
              <a:buNone/>
              <a:defRPr sz="3000"/>
            </a:lvl3pPr>
            <a:lvl4pPr marL="1687830" indent="0">
              <a:buNone/>
              <a:defRPr sz="2500"/>
            </a:lvl4pPr>
            <a:lvl5pPr marL="2250440" indent="0">
              <a:buNone/>
              <a:defRPr sz="2500"/>
            </a:lvl5pPr>
            <a:lvl6pPr marL="2813685" indent="0">
              <a:buNone/>
              <a:defRPr sz="2500"/>
            </a:lvl6pPr>
            <a:lvl7pPr marL="3376295" indent="0">
              <a:buNone/>
              <a:defRPr sz="2500"/>
            </a:lvl7pPr>
            <a:lvl8pPr marL="3938905" indent="0">
              <a:buNone/>
              <a:defRPr sz="2500"/>
            </a:lvl8pPr>
            <a:lvl9pPr marL="4501515" indent="0">
              <a:buNone/>
              <a:defRPr sz="2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469997" y="5551219"/>
            <a:ext cx="7560945" cy="832436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30079" y="284047"/>
            <a:ext cx="11341418" cy="1182158"/>
          </a:xfrm>
          <a:prstGeom prst="rect">
            <a:avLst/>
          </a:prstGeom>
        </p:spPr>
        <p:txBody>
          <a:bodyPr vert="horz" lIns="112535" tIns="56268" rIns="112535" bIns="56268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079" y="1655022"/>
            <a:ext cx="11341418" cy="4681019"/>
          </a:xfrm>
          <a:prstGeom prst="rect">
            <a:avLst/>
          </a:prstGeom>
        </p:spPr>
        <p:txBody>
          <a:bodyPr vert="horz" lIns="112535" tIns="56268" rIns="112535" bIns="56268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30079" y="6574114"/>
            <a:ext cx="2940368" cy="377634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0C8927-0265-43F3-B345-FF4EB63F67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305538" y="6574114"/>
            <a:ext cx="3990499" cy="377634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31129" y="6574114"/>
            <a:ext cx="2940368" cy="377634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736757-F456-4243-BCCE-6047D5DC264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125220" rtl="0" eaLnBrk="1" latinLnBrk="0" hangingPunct="1">
        <a:spcBef>
          <a:spcPct val="0"/>
        </a:spcBef>
        <a:buNone/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2275" indent="-42227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51790" algn="l" defTabSz="1125220" rtl="0" eaLnBrk="1" latinLnBrk="0" hangingPunct="1">
        <a:spcBef>
          <a:spcPct val="20000"/>
        </a:spcBef>
        <a:buFont typeface="Arial" panose="020B0604020202020204" pitchFamily="34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6525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69135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31745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09499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2021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78282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261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522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783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5044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1368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7629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3890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0151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35935" y="2034307"/>
            <a:ext cx="103594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rgbClr val="648534"/>
                </a:solidFill>
                <a:latin typeface="思源黑体 CN Bold" pitchFamily="34" charset="-122"/>
                <a:ea typeface="思源黑体 CN Bold" pitchFamily="34" charset="-122"/>
              </a:rPr>
              <a:t>Unit 2 </a:t>
            </a:r>
            <a:r>
              <a:rPr lang="en-US" altLang="zh-CN" sz="5400" dirty="0" smtClean="0">
                <a:solidFill>
                  <a:srgbClr val="648534"/>
                </a:solidFill>
                <a:latin typeface="思源黑体 CN Bold" pitchFamily="34" charset="-122"/>
                <a:ea typeface="思源黑体 CN Bold" pitchFamily="34" charset="-122"/>
              </a:rPr>
              <a:t>  </a:t>
            </a:r>
            <a:r>
              <a:rPr lang="en-US" altLang="zh-CN" sz="5400" dirty="0" err="1" smtClean="0">
                <a:solidFill>
                  <a:srgbClr val="648534"/>
                </a:solidFill>
                <a:latin typeface="思源黑体 CN Bold" pitchFamily="34" charset="-122"/>
                <a:ea typeface="思源黑体 CN Bold" pitchFamily="34" charset="-122"/>
              </a:rPr>
              <a:t>Colours</a:t>
            </a:r>
            <a:endParaRPr lang="en-US" altLang="zh-CN" sz="5400" dirty="0" smtClean="0">
              <a:solidFill>
                <a:srgbClr val="648534"/>
              </a:solidFill>
              <a:latin typeface="思源黑体 CN Bold" pitchFamily="34" charset="-122"/>
              <a:ea typeface="思源黑体 CN Bold" pitchFamily="34" charset="-122"/>
            </a:endParaRPr>
          </a:p>
          <a:p>
            <a:pPr algn="ctr"/>
            <a:r>
              <a:rPr lang="zh-CN" altLang="en-US" sz="5400" dirty="0" smtClean="0">
                <a:solidFill>
                  <a:srgbClr val="648534"/>
                </a:solidFill>
                <a:latin typeface="思源黑体 CN Bold" pitchFamily="34" charset="-122"/>
                <a:ea typeface="思源黑体 CN Bold" pitchFamily="34" charset="-122"/>
              </a:rPr>
              <a:t>第</a:t>
            </a:r>
            <a:r>
              <a:rPr lang="en-US" altLang="zh-CN" sz="5400" dirty="0" smtClean="0">
                <a:solidFill>
                  <a:srgbClr val="648534"/>
                </a:solidFill>
                <a:latin typeface="思源黑体 CN Bold" pitchFamily="34" charset="-122"/>
                <a:ea typeface="思源黑体 CN Bold" pitchFamily="34" charset="-122"/>
              </a:rPr>
              <a:t>1</a:t>
            </a:r>
            <a:r>
              <a:rPr lang="zh-CN" altLang="en-US" sz="5400" dirty="0" smtClean="0">
                <a:solidFill>
                  <a:srgbClr val="648534"/>
                </a:solidFill>
                <a:latin typeface="思源黑体 CN Bold" pitchFamily="34" charset="-122"/>
                <a:ea typeface="思源黑体 CN Bold" pitchFamily="34" charset="-122"/>
              </a:rPr>
              <a:t>课时</a:t>
            </a:r>
            <a:endParaRPr lang="zh-CN" altLang="en-US" sz="5400" dirty="0">
              <a:solidFill>
                <a:srgbClr val="648534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304988" y="903269"/>
            <a:ext cx="8186339" cy="4907595"/>
            <a:chOff x="1304988" y="903269"/>
            <a:chExt cx="8186339" cy="4907595"/>
          </a:xfrm>
        </p:grpSpPr>
        <p:pic>
          <p:nvPicPr>
            <p:cNvPr id="4" name="Image" descr="Image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586407" y="903269"/>
              <a:ext cx="3378144" cy="2365921"/>
            </a:xfrm>
            <a:prstGeom prst="roundRect">
              <a:avLst/>
            </a:prstGeom>
            <a:ln w="12700">
              <a:miter lim="400000"/>
              <a:headEnd/>
              <a:tailEnd/>
            </a:ln>
          </p:spPr>
        </p:pic>
        <p:sp>
          <p:nvSpPr>
            <p:cNvPr id="5" name="Good morning"/>
            <p:cNvSpPr txBox="1"/>
            <p:nvPr/>
          </p:nvSpPr>
          <p:spPr>
            <a:xfrm>
              <a:off x="1371565" y="1546211"/>
              <a:ext cx="3917739" cy="1318438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3300"/>
              </a:lvl1pPr>
            </a:lstStyle>
            <a:p>
              <a:pPr>
                <a:lnSpc>
                  <a:spcPct val="150000"/>
                </a:lnSpc>
              </a:pPr>
              <a:r>
                <a:rPr lang="en-US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Good morning</a:t>
              </a:r>
              <a:endPara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  <a:p>
              <a:pPr>
                <a:lnSpc>
                  <a:spcPct val="150000"/>
                </a:lnSpc>
              </a:pPr>
              <a:r>
                <a:rPr lang="en-US" altLang="en-US" sz="2800" dirty="0" err="1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morning</a:t>
              </a:r>
              <a:r>
                <a:rPr lang="en-US" altLang="en-US" sz="2800" dirty="0" err="1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表示早晨，上午</a:t>
              </a:r>
              <a:endParaRPr lang="en-US" altLang="en-US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pic>
          <p:nvPicPr>
            <p:cNvPr id="7" name="Image" descr="Image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5586407" y="3617913"/>
              <a:ext cx="3904920" cy="2192951"/>
            </a:xfrm>
            <a:prstGeom prst="roundRect">
              <a:avLst/>
            </a:prstGeom>
            <a:ln w="12700">
              <a:miter lim="400000"/>
              <a:headEnd/>
              <a:tailEnd/>
            </a:ln>
          </p:spPr>
        </p:pic>
        <p:sp>
          <p:nvSpPr>
            <p:cNvPr id="8" name="Good afternoon"/>
            <p:cNvSpPr txBox="1"/>
            <p:nvPr/>
          </p:nvSpPr>
          <p:spPr>
            <a:xfrm>
              <a:off x="1304988" y="3689351"/>
              <a:ext cx="4236737" cy="1318438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3000"/>
              </a:lvl1pPr>
            </a:lstStyle>
            <a:p>
              <a:pPr>
                <a:lnSpc>
                  <a:spcPct val="150000"/>
                </a:lnSpc>
              </a:pPr>
              <a:r>
                <a:rPr lang="en-US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Good afternoon</a:t>
              </a:r>
              <a:endPara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  <a:p>
              <a:pPr>
                <a:lnSpc>
                  <a:spcPct val="150000"/>
                </a:lnSpc>
              </a:pPr>
              <a:r>
                <a:rPr lang="en-US" altLang="en-US" sz="2800" dirty="0" err="1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afternoon</a:t>
              </a:r>
              <a:r>
                <a:rPr lang="en-US" altLang="en-US" sz="2800" dirty="0" err="1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表示午后，下午</a:t>
              </a:r>
              <a:r>
                <a:rPr lang="en-US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 </a:t>
              </a:r>
              <a:endPara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371565" y="1135812"/>
            <a:ext cx="7592986" cy="1900835"/>
            <a:chOff x="1371565" y="1135812"/>
            <a:chExt cx="7592986" cy="1900835"/>
          </a:xfrm>
        </p:grpSpPr>
        <p:pic>
          <p:nvPicPr>
            <p:cNvPr id="4" name="Image" descr="Image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586407" y="1135812"/>
              <a:ext cx="3378144" cy="1900835"/>
            </a:xfrm>
            <a:prstGeom prst="roundRect">
              <a:avLst/>
            </a:prstGeom>
            <a:ln w="12700">
              <a:miter lim="400000"/>
              <a:headEnd/>
              <a:tailEnd/>
            </a:ln>
          </p:spPr>
        </p:pic>
        <p:sp>
          <p:nvSpPr>
            <p:cNvPr id="5" name="Good morning"/>
            <p:cNvSpPr txBox="1"/>
            <p:nvPr/>
          </p:nvSpPr>
          <p:spPr>
            <a:xfrm>
              <a:off x="1371565" y="1546211"/>
              <a:ext cx="3877665" cy="1318438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3300"/>
              </a:lvl1pPr>
            </a:lstStyle>
            <a:p>
              <a:pPr>
                <a:lnSpc>
                  <a:spcPct val="150000"/>
                </a:lnSpc>
              </a:pPr>
              <a:r>
                <a:rPr lang="en-US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Good evening</a:t>
              </a:r>
              <a:endPara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  <a:p>
              <a:pPr>
                <a:lnSpc>
                  <a:spcPct val="150000"/>
                </a:lnSpc>
              </a:pPr>
              <a:r>
                <a:rPr lang="en-US" altLang="en-US" sz="2800" dirty="0" err="1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evening</a:t>
              </a:r>
              <a:r>
                <a:rPr lang="en-US" altLang="en-US" sz="2800" dirty="0" err="1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表示晚上，傍晚</a:t>
              </a:r>
              <a:endParaRPr lang="en-US" altLang="en-US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657317" y="1046145"/>
            <a:ext cx="7051610" cy="5286412"/>
            <a:chOff x="1657317" y="1046145"/>
            <a:chExt cx="7051610" cy="5286412"/>
          </a:xfrm>
        </p:grpSpPr>
        <p:pic>
          <p:nvPicPr>
            <p:cNvPr id="4" name="Image" descr="Image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657449" y="3546475"/>
              <a:ext cx="3003684" cy="2786082"/>
            </a:xfrm>
            <a:prstGeom prst="roundRect">
              <a:avLst/>
            </a:prstGeom>
            <a:ln w="12700">
              <a:miter lim="400000"/>
              <a:headEnd/>
              <a:tailEnd/>
            </a:ln>
          </p:spPr>
        </p:pic>
        <p:sp>
          <p:nvSpPr>
            <p:cNvPr id="7" name="别人说Good morning时，你该怎么回答呢？"/>
            <p:cNvSpPr txBox="1"/>
            <p:nvPr/>
          </p:nvSpPr>
          <p:spPr>
            <a:xfrm>
              <a:off x="1657317" y="1046145"/>
              <a:ext cx="7051610" cy="533479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/>
            <a:p>
              <a:r>
                <a:rPr lang="en-US" altLang="en-US" sz="2800" dirty="0" err="1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别人说</a:t>
              </a:r>
              <a:r>
                <a:rPr lang="en-US" altLang="en-US" sz="2800" dirty="0" err="1" smtClean="0">
                  <a:solidFill>
                    <a:srgbClr val="FF66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Good</a:t>
              </a:r>
              <a:r>
                <a:rPr lang="en-US" altLang="en-US" sz="2800" dirty="0" smtClean="0">
                  <a:solidFill>
                    <a:srgbClr val="FF66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 </a:t>
              </a:r>
              <a:r>
                <a:rPr lang="en-US" altLang="en-US" sz="2800" dirty="0" err="1" smtClean="0">
                  <a:solidFill>
                    <a:srgbClr val="FF66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morning</a:t>
              </a:r>
              <a:r>
                <a:rPr lang="en-US" altLang="en-US" sz="2800" dirty="0" err="1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时，你该怎么回答呢</a:t>
              </a:r>
              <a:r>
                <a:rPr lang="en-US" altLang="en-US" sz="28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？</a:t>
              </a:r>
              <a:endParaRPr lang="en-US" altLang="en-US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8" name="一样，你也可以用Good morning…"/>
            <p:cNvSpPr txBox="1"/>
            <p:nvPr/>
          </p:nvSpPr>
          <p:spPr>
            <a:xfrm>
              <a:off x="1728755" y="1617649"/>
              <a:ext cx="5355633" cy="1395254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en-US" sz="2800" dirty="0" err="1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一样，你也可以用</a:t>
              </a:r>
              <a:r>
                <a:rPr lang="en-US" altLang="en-US" sz="2800" dirty="0" err="1" smtClean="0">
                  <a:solidFill>
                    <a:srgbClr val="FF66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Good</a:t>
              </a:r>
              <a:r>
                <a:rPr lang="en-US" altLang="en-US" sz="2800" dirty="0" smtClean="0">
                  <a:solidFill>
                    <a:srgbClr val="FF66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 morning </a:t>
              </a:r>
              <a:endParaRPr lang="en-US" altLang="en-US" sz="2800" dirty="0" smtClean="0">
                <a:solidFill>
                  <a:srgbClr val="FF66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  <a:p>
              <a:pPr>
                <a:lnSpc>
                  <a:spcPct val="150000"/>
                </a:lnSpc>
              </a:pPr>
              <a:r>
                <a:rPr lang="en-US" altLang="en-US" sz="2800" dirty="0" err="1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或者</a:t>
              </a:r>
              <a:r>
                <a:rPr lang="en-US" altLang="en-US" sz="2800" dirty="0" err="1" smtClean="0">
                  <a:solidFill>
                    <a:srgbClr val="FF66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morning</a:t>
              </a:r>
              <a:r>
                <a:rPr lang="en-US" altLang="en-US" sz="2800" dirty="0" err="1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来回答</a:t>
              </a:r>
              <a:r>
                <a:rPr lang="en-US" altLang="en-US" sz="28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。</a:t>
              </a:r>
              <a:endParaRPr lang="en-US" altLang="en-US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9" name="Good morning ,too也是可以的噢"/>
            <p:cNvSpPr txBox="1"/>
            <p:nvPr/>
          </p:nvSpPr>
          <p:spPr>
            <a:xfrm>
              <a:off x="1728755" y="2974971"/>
              <a:ext cx="5237011" cy="533479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/>
            <a:p>
              <a:r>
                <a:rPr lang="en-US" altLang="en-US" sz="2800" dirty="0" smtClean="0">
                  <a:solidFill>
                    <a:srgbClr val="FF66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Good morning, </a:t>
              </a:r>
              <a:r>
                <a:rPr lang="en-US" altLang="en-US" sz="2800" dirty="0" err="1" smtClean="0">
                  <a:solidFill>
                    <a:srgbClr val="FF66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too</a:t>
              </a:r>
              <a:r>
                <a:rPr lang="en-US" altLang="en-US" sz="2800" dirty="0" err="1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也是可以的噢</a:t>
              </a:r>
              <a:endParaRPr lang="en-US" altLang="en-US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1657317" y="846579"/>
            <a:ext cx="6072230" cy="4033878"/>
            <a:chOff x="1657317" y="846579"/>
            <a:chExt cx="6072230" cy="4033878"/>
          </a:xfrm>
        </p:grpSpPr>
        <p:sp>
          <p:nvSpPr>
            <p:cNvPr id="2" name="知识小拓展  你只会说nice to meet you吗？"/>
            <p:cNvSpPr txBox="1"/>
            <p:nvPr/>
          </p:nvSpPr>
          <p:spPr>
            <a:xfrm>
              <a:off x="1657317" y="846579"/>
              <a:ext cx="5429288" cy="57586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50800" tIns="50800" rIns="50800" bIns="5080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dirty="0" smtClean="0">
                  <a:solidFill>
                    <a:srgbClr val="FF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课堂小结</a:t>
              </a:r>
              <a:endParaRPr sz="2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This is ….."/>
            <p:cNvSpPr txBox="1"/>
            <p:nvPr/>
          </p:nvSpPr>
          <p:spPr>
            <a:xfrm>
              <a:off x="1657317" y="1546211"/>
              <a:ext cx="3000396" cy="333424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50800" tIns="50800" rIns="50800" bIns="50800" anchor="ctr">
              <a:spAutoFit/>
            </a:bodyPr>
            <a:lstStyle>
              <a:lvl1pPr>
                <a:defRPr sz="3000"/>
              </a:lvl1pPr>
            </a:lstStyle>
            <a:p>
              <a:pPr>
                <a:lnSpc>
                  <a:spcPct val="150000"/>
                </a:lnSpc>
              </a:pPr>
              <a:r>
                <a:rPr lang="en-US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This is …</a:t>
              </a:r>
              <a:endPara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  <a:p>
              <a:pPr>
                <a:lnSpc>
                  <a:spcPct val="150000"/>
                </a:lnSpc>
              </a:pPr>
              <a:r>
                <a:rPr lang="en-US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Good morning</a:t>
              </a:r>
              <a:endPara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  <a:p>
              <a:pPr>
                <a:lnSpc>
                  <a:spcPct val="150000"/>
                </a:lnSpc>
              </a:pPr>
              <a:r>
                <a:rPr lang="en-US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Good afternoon </a:t>
              </a:r>
              <a:endPara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  <a:p>
              <a:pPr>
                <a:lnSpc>
                  <a:spcPct val="150000"/>
                </a:lnSpc>
              </a:pPr>
              <a:r>
                <a:rPr lang="en-US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Good evening </a:t>
              </a:r>
              <a:endPara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  <a:p>
              <a:pPr>
                <a:lnSpc>
                  <a:spcPct val="150000"/>
                </a:lnSpc>
              </a:pPr>
              <a:r>
                <a:rPr lang="en-US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Good night</a:t>
              </a:r>
              <a:endPara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18" name="This is ….."/>
            <p:cNvSpPr txBox="1"/>
            <p:nvPr/>
          </p:nvSpPr>
          <p:spPr>
            <a:xfrm>
              <a:off x="4729151" y="1546211"/>
              <a:ext cx="3000396" cy="333424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50800" tIns="50800" rIns="50800" bIns="50800" anchor="ctr">
              <a:spAutoFit/>
            </a:bodyPr>
            <a:lstStyle>
              <a:lvl1pPr>
                <a:defRPr sz="3000"/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这是</a:t>
              </a:r>
              <a:r>
                <a:rPr lang="en-US" altLang="zh-CN" sz="2800" dirty="0" smtClean="0">
                  <a:solidFill>
                    <a:srgbClr val="0070C0"/>
                  </a:solidFill>
                  <a:latin typeface="+mn-ea"/>
                </a:rPr>
                <a:t>……</a:t>
              </a:r>
              <a:endParaRPr lang="en-US" altLang="zh-CN" sz="2800" dirty="0" smtClean="0">
                <a:solidFill>
                  <a:srgbClr val="0070C0"/>
                </a:solidFill>
                <a:latin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早上好</a:t>
              </a:r>
              <a:endParaRPr lang="zh-CN" altLang="en-US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中午好，下午好</a:t>
              </a:r>
              <a:endParaRPr lang="zh-CN" altLang="en-US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晚上好</a:t>
              </a:r>
              <a:endParaRPr lang="zh-CN" altLang="en-US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晚安</a:t>
              </a:r>
              <a:endParaRPr lang="zh-CN" altLang="en-US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086209" y="2046277"/>
            <a:ext cx="46069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rgbClr val="75AB4D"/>
                </a:solidFill>
                <a:latin typeface="思源黑体 CN Bold" pitchFamily="34" charset="-122"/>
                <a:ea typeface="思源黑体 CN Bold" pitchFamily="34" charset="-122"/>
              </a:rPr>
              <a:t>See You</a:t>
            </a:r>
            <a:r>
              <a:rPr lang="zh-CN" altLang="en-US" sz="5400" dirty="0">
                <a:solidFill>
                  <a:srgbClr val="75AB4D"/>
                </a:solidFill>
                <a:latin typeface="思源黑体 CN Bold" pitchFamily="34" charset="-122"/>
                <a:ea typeface="思源黑体 CN Bold" pitchFamily="34" charset="-122"/>
              </a:rPr>
              <a:t>！</a:t>
            </a:r>
            <a:endParaRPr lang="zh-CN" altLang="en-US" sz="5400" dirty="0">
              <a:solidFill>
                <a:srgbClr val="75AB4D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" descr="Image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492475" y="1652883"/>
            <a:ext cx="5478704" cy="3643338"/>
          </a:xfrm>
          <a:prstGeom prst="round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43003" y="760393"/>
            <a:ext cx="7786742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1495" indent="-531495">
              <a:lnSpc>
                <a:spcPct val="120000"/>
              </a:lnSpc>
            </a:pPr>
            <a:r>
              <a: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Warming up</a:t>
            </a:r>
            <a:endParaRPr lang="en-US" altLang="en-US" sz="2800" dirty="0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3" name="Image" descr="Image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708499" y="2826395"/>
            <a:ext cx="4246493" cy="3643338"/>
          </a:xfrm>
          <a:prstGeom prst="roundRect">
            <a:avLst/>
          </a:prstGeom>
          <a:ln w="12700">
            <a:miter lim="400000"/>
            <a:headEnd/>
            <a:tailEnd/>
          </a:ln>
        </p:spPr>
      </p:pic>
      <p:sp>
        <p:nvSpPr>
          <p:cNvPr id="4" name="文本框 7"/>
          <p:cNvSpPr txBox="1"/>
          <p:nvPr/>
        </p:nvSpPr>
        <p:spPr>
          <a:xfrm>
            <a:off x="1443003" y="1331897"/>
            <a:ext cx="6715172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How do you introduce your new friends to others?</a:t>
            </a:r>
            <a:endParaRPr lang="en-US" altLang="en-US" sz="2800" dirty="0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1560987" y="760393"/>
            <a:ext cx="3234860" cy="2193603"/>
            <a:chOff x="1560987" y="760393"/>
            <a:chExt cx="3234860" cy="2193603"/>
          </a:xfrm>
        </p:grpSpPr>
        <p:sp>
          <p:nvSpPr>
            <p:cNvPr id="9" name="花花，这位是毛毛"/>
            <p:cNvSpPr txBox="1"/>
            <p:nvPr/>
          </p:nvSpPr>
          <p:spPr>
            <a:xfrm>
              <a:off x="1585879" y="760393"/>
              <a:ext cx="2975173" cy="533479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/>
            <a:p>
              <a:r>
                <a:rPr sz="28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花花，这位是毛毛</a:t>
              </a:r>
              <a:endParaRPr sz="2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早上好"/>
            <p:cNvSpPr txBox="1"/>
            <p:nvPr/>
          </p:nvSpPr>
          <p:spPr>
            <a:xfrm>
              <a:off x="1590483" y="1903401"/>
              <a:ext cx="1179810" cy="533479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/>
            <a:p>
              <a:r>
                <a:rPr sz="28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早上好</a:t>
              </a:r>
              <a:endParaRPr sz="2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早上好，毛毛"/>
            <p:cNvSpPr txBox="1"/>
            <p:nvPr/>
          </p:nvSpPr>
          <p:spPr>
            <a:xfrm>
              <a:off x="1602929" y="1344343"/>
              <a:ext cx="2257028" cy="533479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/>
            <a:p>
              <a:r>
                <a:rPr sz="28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早上好，毛毛</a:t>
              </a:r>
              <a:endParaRPr sz="2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his is …..这是......."/>
            <p:cNvSpPr txBox="1"/>
            <p:nvPr/>
          </p:nvSpPr>
          <p:spPr>
            <a:xfrm>
              <a:off x="1560987" y="2420517"/>
              <a:ext cx="3234860" cy="533479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/>
            <a:p>
              <a:r>
                <a:rPr lang="en-US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This is … </a:t>
              </a:r>
              <a:r>
                <a:rPr sz="28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这是</a:t>
              </a:r>
              <a:r>
                <a:rPr lang="en-US" altLang="zh-CN" sz="2800" dirty="0" smtClean="0">
                  <a:solidFill>
                    <a:srgbClr val="0070C0"/>
                  </a:solidFill>
                  <a:latin typeface="+mn-ea"/>
                </a:rPr>
                <a:t>……</a:t>
              </a:r>
              <a:endParaRPr sz="2800" dirty="0">
                <a:solidFill>
                  <a:srgbClr val="0070C0"/>
                </a:solidFill>
                <a:latin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443003" y="3475037"/>
            <a:ext cx="6000792" cy="3079348"/>
            <a:chOff x="1443003" y="3475037"/>
            <a:chExt cx="6000792" cy="3079348"/>
          </a:xfrm>
        </p:grpSpPr>
        <p:pic>
          <p:nvPicPr>
            <p:cNvPr id="4" name="Image" descr="Image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657581" y="3832227"/>
              <a:ext cx="3786214" cy="2722158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grpSp>
          <p:nvGrpSpPr>
            <p:cNvPr id="20" name="组合 19"/>
            <p:cNvGrpSpPr/>
            <p:nvPr/>
          </p:nvGrpSpPr>
          <p:grpSpPr>
            <a:xfrm>
              <a:off x="1443003" y="3475037"/>
              <a:ext cx="2512776" cy="1004007"/>
              <a:chOff x="1443003" y="3475037"/>
              <a:chExt cx="2512776" cy="1004007"/>
            </a:xfrm>
          </p:grpSpPr>
          <p:sp>
            <p:nvSpPr>
              <p:cNvPr id="5" name="What time is it ?…"/>
              <p:cNvSpPr txBox="1"/>
              <p:nvPr/>
            </p:nvSpPr>
            <p:spPr>
              <a:xfrm>
                <a:off x="1455449" y="3514677"/>
                <a:ext cx="2500330" cy="964367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50800" tIns="50800" rIns="50800" bIns="50800" anchor="ctr">
                <a:spAutoFit/>
              </a:bodyPr>
              <a:lstStyle/>
              <a:p>
                <a:pPr>
                  <a:defRPr sz="3400"/>
                </a:pPr>
                <a:r>
                  <a:rPr lang="en-US" altLang="en-US" sz="2800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+mn-ea"/>
                  </a:rPr>
                  <a:t>HuaHua</a:t>
                </a:r>
                <a:r>
                  <a:rPr lang="en-US" altLang="en-US" sz="2800" dirty="0" smtClean="0">
                    <a:solidFill>
                      <a:srgbClr val="0070C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+mn-ea"/>
                  </a:rPr>
                  <a:t>, this is </a:t>
                </a:r>
                <a:r>
                  <a:rPr lang="en-US" altLang="en-US" sz="2800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+mn-ea"/>
                  </a:rPr>
                  <a:t>MaoMao</a:t>
                </a:r>
                <a:r>
                  <a:rPr lang="en-US" altLang="en-US" sz="2800" dirty="0" smtClean="0">
                    <a:solidFill>
                      <a:srgbClr val="0070C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+mn-ea"/>
                  </a:rPr>
                  <a:t>.</a:t>
                </a:r>
                <a:endParaRPr lang="en-US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endParaRPr>
              </a:p>
            </p:txBody>
          </p:sp>
          <p:sp>
            <p:nvSpPr>
              <p:cNvPr id="13" name="圆角矩形标注 12"/>
              <p:cNvSpPr/>
              <p:nvPr/>
            </p:nvSpPr>
            <p:spPr>
              <a:xfrm>
                <a:off x="1443003" y="3475037"/>
                <a:ext cx="2357454" cy="1000132"/>
              </a:xfrm>
              <a:prstGeom prst="wedgeRoundRectCallout">
                <a:avLst>
                  <a:gd name="adj1" fmla="val 59244"/>
                  <a:gd name="adj2" fmla="val 81670"/>
                  <a:gd name="adj3" fmla="val 16667"/>
                </a:avLst>
              </a:prstGeom>
              <a:noFill/>
              <a:ln w="28575">
                <a:solidFill>
                  <a:srgbClr val="0070C0"/>
                </a:solidFill>
              </a:ln>
            </p:spPr>
            <p:txBody>
              <a:bodyPr wrap="square" rtlCol="0" anchor="t">
                <a:prstTxWarp prst="textPlain">
                  <a:avLst/>
                </a:prstTxWarp>
                <a:spAutoFit/>
              </a:bodyPr>
              <a:lstStyle/>
              <a:p>
                <a:pPr algn="ctr"/>
                <a:endParaRPr lang="zh-CN" altLang="en-US" sz="6000" b="1">
                  <a:solidFill>
                    <a:schemeClr val="accent6">
                      <a:lumMod val="75000"/>
                    </a:schemeClr>
                  </a:solidFill>
                  <a:effectLst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4810733" y="2309439"/>
            <a:ext cx="2685148" cy="1000132"/>
            <a:chOff x="4943465" y="2117715"/>
            <a:chExt cx="2685148" cy="1000132"/>
          </a:xfrm>
        </p:grpSpPr>
        <p:sp>
          <p:nvSpPr>
            <p:cNvPr id="7" name="Good morning , MaoMao"/>
            <p:cNvSpPr txBox="1"/>
            <p:nvPr/>
          </p:nvSpPr>
          <p:spPr>
            <a:xfrm>
              <a:off x="4985407" y="2132463"/>
              <a:ext cx="2643206" cy="96436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50800" tIns="50800" rIns="50800" bIns="50800" anchor="ctr">
              <a:spAutoFit/>
            </a:bodyPr>
            <a:lstStyle/>
            <a:p>
              <a:r>
                <a:rPr lang="en-US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Good morning, </a:t>
              </a:r>
              <a:r>
                <a:rPr lang="en-US" altLang="en-US" sz="2800" dirty="0" err="1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MaoMao</a:t>
              </a:r>
              <a:endPara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14" name="圆角矩形标注 13"/>
            <p:cNvSpPr/>
            <p:nvPr/>
          </p:nvSpPr>
          <p:spPr>
            <a:xfrm>
              <a:off x="4943465" y="2117715"/>
              <a:ext cx="2428892" cy="1000132"/>
            </a:xfrm>
            <a:prstGeom prst="wedgeRoundRectCallout">
              <a:avLst>
                <a:gd name="adj1" fmla="val -26961"/>
                <a:gd name="adj2" fmla="val 103790"/>
                <a:gd name="adj3" fmla="val 16667"/>
              </a:avLst>
            </a:prstGeom>
            <a:noFill/>
            <a:ln w="28575">
              <a:solidFill>
                <a:srgbClr val="0070C0"/>
              </a:solidFill>
            </a:ln>
          </p:spPr>
          <p:txBody>
            <a:bodyPr wrap="square" rtlCol="0" anchor="t">
              <a:prstTxWarp prst="textPlain">
                <a:avLst/>
              </a:prstTxWarp>
              <a:spAutoFit/>
            </a:bodyPr>
            <a:lstStyle/>
            <a:p>
              <a:pPr algn="ctr"/>
              <a:endParaRPr lang="zh-CN" altLang="en-US" sz="6000" b="1">
                <a:solidFill>
                  <a:schemeClr val="accent6">
                    <a:lumMod val="75000"/>
                  </a:schemeClr>
                </a:solidFill>
                <a:effectLst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086605" y="3475037"/>
            <a:ext cx="2685148" cy="571504"/>
            <a:chOff x="7229481" y="3332161"/>
            <a:chExt cx="2685148" cy="571504"/>
          </a:xfrm>
        </p:grpSpPr>
        <p:sp>
          <p:nvSpPr>
            <p:cNvPr id="15" name="Good morning , MaoMao"/>
            <p:cNvSpPr txBox="1"/>
            <p:nvPr/>
          </p:nvSpPr>
          <p:spPr>
            <a:xfrm>
              <a:off x="7271423" y="3346909"/>
              <a:ext cx="2643206" cy="53347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50800" tIns="50800" rIns="50800" bIns="50800" anchor="ctr">
              <a:spAutoFit/>
            </a:bodyPr>
            <a:lstStyle/>
            <a:p>
              <a:r>
                <a:rPr lang="en-US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Good morning.</a:t>
              </a:r>
              <a:endPara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16" name="圆角矩形标注 15"/>
            <p:cNvSpPr/>
            <p:nvPr/>
          </p:nvSpPr>
          <p:spPr>
            <a:xfrm>
              <a:off x="7229481" y="3332161"/>
              <a:ext cx="2428892" cy="571504"/>
            </a:xfrm>
            <a:prstGeom prst="wedgeRoundRectCallout">
              <a:avLst>
                <a:gd name="adj1" fmla="val -53071"/>
                <a:gd name="adj2" fmla="val 112269"/>
                <a:gd name="adj3" fmla="val 16667"/>
              </a:avLst>
            </a:prstGeom>
            <a:noFill/>
            <a:ln w="28575">
              <a:solidFill>
                <a:srgbClr val="0070C0"/>
              </a:solidFill>
            </a:ln>
          </p:spPr>
          <p:txBody>
            <a:bodyPr wrap="square" rtlCol="0" anchor="t">
              <a:prstTxWarp prst="textPlain">
                <a:avLst/>
              </a:prstTxWarp>
              <a:spAutoFit/>
            </a:bodyPr>
            <a:lstStyle/>
            <a:p>
              <a:pPr algn="ctr"/>
              <a:endParaRPr lang="zh-CN" altLang="en-US" sz="6000" b="1">
                <a:solidFill>
                  <a:schemeClr val="accent6">
                    <a:lumMod val="75000"/>
                  </a:schemeClr>
                </a:solidFill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 descr="Image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300787" y="1474773"/>
            <a:ext cx="2606478" cy="3451099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7" name="This is Zip"/>
          <p:cNvSpPr txBox="1"/>
          <p:nvPr/>
        </p:nvSpPr>
        <p:spPr>
          <a:xfrm>
            <a:off x="5086341" y="1474773"/>
            <a:ext cx="1740861" cy="53347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4400"/>
            </a:lvl1pPr>
          </a:lstStyle>
          <a:p>
            <a:r>
              <a: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This is Zip</a:t>
            </a:r>
            <a:endParaRPr lang="en-US" altLang="en-US" sz="2800" dirty="0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8" name="Image" descr="Image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300259" y="1331897"/>
            <a:ext cx="1790325" cy="378795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9" name="This is an eraser"/>
          <p:cNvSpPr txBox="1"/>
          <p:nvPr/>
        </p:nvSpPr>
        <p:spPr>
          <a:xfrm>
            <a:off x="3657581" y="3403599"/>
            <a:ext cx="1714512" cy="964367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>
              <a:defRPr sz="3900"/>
            </a:lvl1pPr>
          </a:lstStyle>
          <a:p>
            <a:r>
              <a: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This is an eraser</a:t>
            </a:r>
            <a:endParaRPr lang="en-US" altLang="en-US" sz="2800" dirty="0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his is ….."/>
          <p:cNvSpPr txBox="1"/>
          <p:nvPr/>
        </p:nvSpPr>
        <p:spPr>
          <a:xfrm>
            <a:off x="3800457" y="974707"/>
            <a:ext cx="1599797" cy="53347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5200">
                <a:solidFill>
                  <a:srgbClr val="FF2600"/>
                </a:solidFill>
              </a:defRPr>
            </a:lvl1pPr>
          </a:lstStyle>
          <a:p>
            <a:pPr>
              <a:defRPr sz="3400"/>
            </a:pPr>
            <a:r>
              <a:rPr lang="en-US" altLang="en-US" sz="2800" dirty="0" smtClean="0">
                <a:solidFill>
                  <a:srgbClr val="FF66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This is …</a:t>
            </a:r>
            <a:endParaRPr lang="en-US" altLang="en-US" sz="2800" dirty="0" smtClean="0">
              <a:solidFill>
                <a:srgbClr val="FF66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586011" y="1689087"/>
            <a:ext cx="4626737" cy="3763429"/>
            <a:chOff x="2586011" y="1689087"/>
            <a:chExt cx="4626737" cy="3763429"/>
          </a:xfrm>
        </p:grpSpPr>
        <p:pic>
          <p:nvPicPr>
            <p:cNvPr id="15" name="Image" descr="Image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86011" y="1689087"/>
              <a:ext cx="4626737" cy="3326464"/>
            </a:xfrm>
            <a:prstGeom prst="roundRect">
              <a:avLst/>
            </a:prstGeom>
            <a:ln w="12700">
              <a:miter lim="400000"/>
              <a:headEnd/>
              <a:tailEnd/>
            </a:ln>
          </p:spPr>
        </p:pic>
        <p:sp>
          <p:nvSpPr>
            <p:cNvPr id="16" name="PaoPao"/>
            <p:cNvSpPr txBox="1"/>
            <p:nvPr/>
          </p:nvSpPr>
          <p:spPr>
            <a:xfrm>
              <a:off x="2657449" y="4903797"/>
              <a:ext cx="1381789" cy="533479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/>
            <a:p>
              <a:pPr>
                <a:defRPr sz="3400"/>
              </a:pPr>
              <a:r>
                <a:rPr lang="en-US" altLang="en-US" sz="2800" dirty="0" err="1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PaoPao</a:t>
              </a:r>
              <a:endPara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17" name="HuaHua"/>
            <p:cNvSpPr txBox="1"/>
            <p:nvPr/>
          </p:nvSpPr>
          <p:spPr>
            <a:xfrm>
              <a:off x="4127167" y="4914275"/>
              <a:ext cx="1423467" cy="533479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/>
            <a:p>
              <a:pPr>
                <a:defRPr sz="3400"/>
              </a:pPr>
              <a:r>
                <a:rPr lang="en-US" altLang="en-US" sz="2800" dirty="0" err="1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HuaHua</a:t>
              </a:r>
              <a:endPara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18" name="MaoMao"/>
            <p:cNvSpPr txBox="1"/>
            <p:nvPr/>
          </p:nvSpPr>
          <p:spPr>
            <a:xfrm>
              <a:off x="5657845" y="4919037"/>
              <a:ext cx="1503617" cy="533479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/>
            <a:p>
              <a:pPr>
                <a:defRPr sz="3400"/>
              </a:pPr>
              <a:r>
                <a:rPr lang="en-US" altLang="en-US" sz="2800" dirty="0" err="1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MaoMao</a:t>
              </a:r>
              <a:endPara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知识小拓展  你只会说nice to meet you吗？"/>
          <p:cNvSpPr txBox="1"/>
          <p:nvPr/>
        </p:nvSpPr>
        <p:spPr>
          <a:xfrm>
            <a:off x="1657317" y="846579"/>
            <a:ext cx="5429288" cy="575863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/>
          <a:p>
            <a:pPr>
              <a:lnSpc>
                <a:spcPct val="120000"/>
              </a:lnSpc>
            </a:pPr>
            <a:r>
              <a:rPr sz="28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知识小拓展</a:t>
            </a:r>
            <a:endParaRPr sz="28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1 正式用语…"/>
          <p:cNvSpPr txBox="1"/>
          <p:nvPr/>
        </p:nvSpPr>
        <p:spPr>
          <a:xfrm>
            <a:off x="1659619" y="1304703"/>
            <a:ext cx="8358246" cy="1136721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This is …</a:t>
            </a: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意为“这是</a:t>
            </a:r>
            <a:r>
              <a:rPr lang="en-US" altLang="zh-CN" sz="2800" dirty="0" smtClean="0">
                <a:solidFill>
                  <a:srgbClr val="0070C0"/>
                </a:solidFill>
                <a:latin typeface="+mn-ea"/>
              </a:rPr>
              <a:t>……</a:t>
            </a:r>
            <a:r>
              <a:rPr lang="en-US" altLang="zh-CN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指较近的人或事物。</a:t>
            </a:r>
            <a:endParaRPr lang="en-US" altLang="zh-CN" sz="28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That is …</a:t>
            </a: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意为“那是</a:t>
            </a:r>
            <a:r>
              <a:rPr lang="en-US" altLang="zh-CN" sz="2800" dirty="0" smtClean="0">
                <a:solidFill>
                  <a:srgbClr val="0070C0"/>
                </a:solidFill>
                <a:latin typeface="+mn-ea"/>
              </a:rPr>
              <a:t>……</a:t>
            </a:r>
            <a:r>
              <a:rPr lang="en-US" altLang="zh-CN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指较远的人或事物。</a:t>
            </a:r>
            <a:endParaRPr lang="zh-CN" altLang="en-US" sz="28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657317" y="2403467"/>
            <a:ext cx="5133983" cy="1590301"/>
            <a:chOff x="1657317" y="2403467"/>
            <a:chExt cx="5133983" cy="1590301"/>
          </a:xfrm>
        </p:grpSpPr>
        <p:sp>
          <p:nvSpPr>
            <p:cNvPr id="7" name="This is a book. 这是一本书"/>
            <p:cNvSpPr txBox="1"/>
            <p:nvPr/>
          </p:nvSpPr>
          <p:spPr>
            <a:xfrm>
              <a:off x="1686813" y="2962525"/>
              <a:ext cx="4681102" cy="533479"/>
            </a:xfrm>
            <a:prstGeom prst="rect">
              <a:avLst/>
            </a:prstGeom>
            <a:ln w="12700">
              <a:miter lim="400000"/>
            </a:ln>
          </p:spPr>
          <p:txBody>
            <a:bodyPr lIns="50800" tIns="50800" rIns="50800" bIns="50800" anchor="ctr">
              <a:spAutoFit/>
            </a:bodyPr>
            <a:lstStyle/>
            <a:p>
              <a:pPr>
                <a:defRPr sz="2700"/>
              </a:pPr>
              <a:r>
                <a:rPr lang="en-US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This is a book. </a:t>
              </a:r>
              <a:r>
                <a:rPr lang="zh-CN" altLang="en-US" sz="28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这是一本书</a:t>
              </a:r>
              <a:endParaRPr lang="zh-CN" altLang="en-US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例如："/>
            <p:cNvSpPr txBox="1"/>
            <p:nvPr/>
          </p:nvSpPr>
          <p:spPr>
            <a:xfrm>
              <a:off x="1657317" y="2403467"/>
              <a:ext cx="1179810" cy="533479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2800"/>
              </a:lvl1pPr>
            </a:lstStyle>
            <a:p>
              <a:r>
                <a:rPr lang="zh-CN" altLang="en-US" dirty="0" smtClean="0">
                  <a:solidFill>
                    <a:srgbClr val="FF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例如：</a:t>
              </a:r>
              <a:endParaRPr lang="zh-CN" altLang="en-US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That is a football .那是一个足球"/>
            <p:cNvSpPr txBox="1"/>
            <p:nvPr/>
          </p:nvSpPr>
          <p:spPr>
            <a:xfrm>
              <a:off x="1696957" y="3460289"/>
              <a:ext cx="5094343" cy="533479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2500"/>
              </a:lvl1pPr>
            </a:lstStyle>
            <a:p>
              <a:r>
                <a:rPr lang="en-US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That is a football. </a:t>
              </a:r>
              <a:r>
                <a:rPr lang="zh-CN" altLang="en-US" sz="28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那是一个足球</a:t>
              </a:r>
              <a:endParaRPr lang="zh-CN" altLang="en-US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714007" y="4002297"/>
            <a:ext cx="5372598" cy="1636532"/>
            <a:chOff x="1714007" y="4002297"/>
            <a:chExt cx="5372598" cy="1636532"/>
          </a:xfrm>
        </p:grpSpPr>
        <p:sp>
          <p:nvSpPr>
            <p:cNvPr id="10" name="注意："/>
            <p:cNvSpPr txBox="1"/>
            <p:nvPr/>
          </p:nvSpPr>
          <p:spPr>
            <a:xfrm>
              <a:off x="1714007" y="4002297"/>
              <a:ext cx="1179810" cy="533479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2600"/>
              </a:lvl1pPr>
            </a:lstStyle>
            <a:p>
              <a:r>
                <a:rPr lang="zh-CN" altLang="en-US" sz="2800" dirty="0" smtClean="0">
                  <a:solidFill>
                    <a:srgbClr val="FF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注意：</a:t>
              </a:r>
              <a:endParaRPr lang="zh-CN" altLang="en-US" sz="28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that is 有时可缩写为that’s ,但this is 没有缩写形式"/>
            <p:cNvSpPr txBox="1"/>
            <p:nvPr/>
          </p:nvSpPr>
          <p:spPr>
            <a:xfrm>
              <a:off x="1728756" y="4546607"/>
              <a:ext cx="5357849" cy="1092222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50800" tIns="50800" rIns="50800" bIns="5080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that is</a:t>
              </a:r>
              <a:r>
                <a:rPr lang="zh-CN" altLang="en-US" sz="28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有时可缩写为</a:t>
              </a:r>
              <a:r>
                <a:rPr lang="en-US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that’s</a:t>
              </a:r>
              <a:r>
                <a:rPr lang="zh-CN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，</a:t>
              </a:r>
              <a:r>
                <a:rPr lang="zh-CN" altLang="en-US" sz="28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但</a:t>
              </a:r>
              <a:r>
                <a:rPr lang="en-US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this is</a:t>
              </a:r>
              <a:r>
                <a:rPr lang="zh-CN" altLang="en-US" sz="28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没有缩写形式。</a:t>
              </a:r>
              <a:endParaRPr lang="zh-CN" altLang="en-US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知识小拓展  你只会说nice to meet you吗？"/>
          <p:cNvSpPr txBox="1"/>
          <p:nvPr/>
        </p:nvSpPr>
        <p:spPr>
          <a:xfrm>
            <a:off x="1657317" y="846579"/>
            <a:ext cx="5429288" cy="578172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小练习</a:t>
            </a:r>
            <a:endParaRPr lang="zh-CN" altLang="en-US" sz="2800" dirty="0" smtClean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1 正式用语…"/>
          <p:cNvSpPr txBox="1"/>
          <p:nvPr/>
        </p:nvSpPr>
        <p:spPr>
          <a:xfrm>
            <a:off x="1659619" y="1334199"/>
            <a:ext cx="8358246" cy="533479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/>
          <a:p>
            <a:r>
              <a: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How to introduce these two little girls?</a:t>
            </a:r>
            <a:endParaRPr lang="en-US" altLang="en-US" sz="2800" dirty="0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371697" y="2260591"/>
            <a:ext cx="5045211" cy="3740119"/>
            <a:chOff x="2371697" y="2260591"/>
            <a:chExt cx="5045211" cy="3740119"/>
          </a:xfrm>
        </p:grpSpPr>
        <p:pic>
          <p:nvPicPr>
            <p:cNvPr id="12" name="Image" descr="Image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371697" y="2871966"/>
              <a:ext cx="2187691" cy="3128744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sp>
          <p:nvSpPr>
            <p:cNvPr id="13" name="Lily"/>
            <p:cNvSpPr txBox="1"/>
            <p:nvPr/>
          </p:nvSpPr>
          <p:spPr>
            <a:xfrm>
              <a:off x="3228953" y="2260591"/>
              <a:ext cx="642805" cy="533479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3100"/>
              </a:lvl1pPr>
            </a:lstStyle>
            <a:p>
              <a:r>
                <a:rPr lang="en-US" altLang="en-US" sz="2800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Lily</a:t>
              </a:r>
              <a:endPara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15" name="Amy"/>
            <p:cNvSpPr txBox="1"/>
            <p:nvPr/>
          </p:nvSpPr>
          <p:spPr>
            <a:xfrm>
              <a:off x="5943597" y="2260591"/>
              <a:ext cx="820738" cy="533479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2800"/>
              </a:lvl1pPr>
            </a:lstStyle>
            <a:p>
              <a:r>
                <a:rPr lang="en-US" altLang="en-US" dirty="0" smtClean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Amy</a:t>
              </a:r>
              <a:endParaRPr lang="en-US" altLang="en-US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  <p:pic>
          <p:nvPicPr>
            <p:cNvPr id="16" name="Image" descr="Image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29217" y="2832095"/>
              <a:ext cx="2187691" cy="3071834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" descr="Image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871763" y="2117715"/>
            <a:ext cx="2921658" cy="321471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9" name="This is Miss Li"/>
          <p:cNvSpPr txBox="1"/>
          <p:nvPr/>
        </p:nvSpPr>
        <p:spPr>
          <a:xfrm>
            <a:off x="2871763" y="1260459"/>
            <a:ext cx="2359620" cy="53347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3400"/>
            </a:lvl1pPr>
          </a:lstStyle>
          <a:p>
            <a:r>
              <a:rPr lang="en-US" altLang="en-US" sz="2800" dirty="0" smtClean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This is Miss Li</a:t>
            </a:r>
            <a:endParaRPr lang="en-US" altLang="en-US" sz="2800" dirty="0" smtClean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ags/tag1.xml><?xml version="1.0" encoding="utf-8"?>
<p:tagLst xmlns:p="http://schemas.openxmlformats.org/presentationml/2006/main">
  <p:tag name="KSO_WPP_MARK_KEY" val="793e7e1b-840b-4e95-86a4-3185125092b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noFill/>
        </a:ln>
      </a:spPr>
      <a:bodyPr wrap="square" rtlCol="0" anchor="t">
        <a:prstTxWarp prst="textPlain">
          <a:avLst/>
        </a:prstTxWarp>
        <a:spAutoFit/>
      </a:bodyPr>
      <a:lstStyle>
        <a:defPPr algn="ctr">
          <a:defRPr lang="zh-CN" altLang="en-US" sz="6000" b="1">
            <a:solidFill>
              <a:schemeClr val="accent6">
                <a:lumMod val="75000"/>
              </a:schemeClr>
            </a:solidFill>
            <a:effectLst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685</Words>
  <Application>WPS 演示</Application>
  <PresentationFormat>自定义</PresentationFormat>
  <Paragraphs>90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思源黑体 CN Bold</vt:lpstr>
      <vt:lpstr>黑体</vt:lpstr>
      <vt:lpstr>微软雅黑</vt:lpstr>
      <vt:lpstr>Arial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392</cp:revision>
  <dcterms:created xsi:type="dcterms:W3CDTF">2016-05-16T11:51:00Z</dcterms:created>
  <dcterms:modified xsi:type="dcterms:W3CDTF">2023-02-28T05:18:35Z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058B49E12BC048E7A34A7D232E3098AE</vt:lpwstr>
  </property>
</Properties>
</file>