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70" r:id="rId3"/>
    <p:sldId id="257" r:id="rId5"/>
    <p:sldId id="273" r:id="rId6"/>
    <p:sldId id="305" r:id="rId7"/>
    <p:sldId id="274" r:id="rId8"/>
    <p:sldId id="275" r:id="rId9"/>
    <p:sldId id="276" r:id="rId10"/>
    <p:sldId id="278" r:id="rId11"/>
    <p:sldId id="279" r:id="rId12"/>
    <p:sldId id="306" r:id="rId13"/>
    <p:sldId id="280" r:id="rId14"/>
    <p:sldId id="325" r:id="rId15"/>
    <p:sldId id="311" r:id="rId16"/>
    <p:sldId id="282" r:id="rId17"/>
    <p:sldId id="283" r:id="rId18"/>
    <p:sldId id="309" r:id="rId19"/>
    <p:sldId id="310" r:id="rId20"/>
    <p:sldId id="284" r:id="rId21"/>
    <p:sldId id="285" r:id="rId22"/>
    <p:sldId id="315" r:id="rId23"/>
    <p:sldId id="316" r:id="rId24"/>
    <p:sldId id="319" r:id="rId25"/>
    <p:sldId id="318" r:id="rId26"/>
    <p:sldId id="317" r:id="rId27"/>
    <p:sldId id="313" r:id="rId28"/>
    <p:sldId id="314" r:id="rId29"/>
    <p:sldId id="320" r:id="rId30"/>
    <p:sldId id="287" r:id="rId31"/>
    <p:sldId id="288" r:id="rId32"/>
    <p:sldId id="289" r:id="rId33"/>
    <p:sldId id="290" r:id="rId34"/>
    <p:sldId id="291" r:id="rId35"/>
    <p:sldId id="321" r:id="rId36"/>
    <p:sldId id="323" r:id="rId37"/>
    <p:sldId id="324" r:id="rId38"/>
    <p:sldId id="351" r:id="rId39"/>
    <p:sldId id="264" r:id="rId40"/>
  </p:sldIdLst>
  <p:sldSz cx="9144000" cy="6858000" type="screen4x3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04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4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431925"/>
            <a:ext cx="5154613" cy="3865563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en-US" altLang="zh-CN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854199"/>
            <a:ext cx="6858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1稻壳模板\ppt\2016.4\小清新水彩花卉毕业答辩模板\小清新水彩花卉毕业答辩模板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 rot="3322040">
            <a:off x="4398705" y="-2646484"/>
            <a:ext cx="6202265" cy="1540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eveal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D:\1稻壳模板\ppt\2016.4\小清新水彩花卉毕业答辩模板\未标题-3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 rot="19561520">
            <a:off x="185356" y="4428144"/>
            <a:ext cx="1163480" cy="529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1稻壳模板\ppt\2016.4\小清新水彩花卉毕业答辩模板\未标题-4.png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 rot="19601251">
            <a:off x="8020069" y="-1921524"/>
            <a:ext cx="1341214" cy="5506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>
        <p14:reveal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2187443"/>
            <a:ext cx="78867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2159000"/>
            <a:ext cx="428625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3733201"/>
            <a:ext cx="428625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713673"/>
            <a:ext cx="3511241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713673"/>
            <a:ext cx="428391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2313873"/>
            <a:ext cx="3511241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365125"/>
            <a:ext cx="68167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365125"/>
            <a:ext cx="7084832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4.GIF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8.GIF"/><Relationship Id="rId5" Type="http://schemas.openxmlformats.org/officeDocument/2006/relationships/image" Target="../media/image27.jpeg"/><Relationship Id="rId4" Type="http://schemas.openxmlformats.org/officeDocument/2006/relationships/image" Target="../media/image26.png"/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7.jpe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1.GIF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33.jpeg"/><Relationship Id="rId1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5.GIF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6.png"/><Relationship Id="rId8" Type="http://schemas.openxmlformats.org/officeDocument/2006/relationships/image" Target="../media/image45.png"/><Relationship Id="rId7" Type="http://schemas.openxmlformats.org/officeDocument/2006/relationships/image" Target="../media/image36.png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3.png"/><Relationship Id="rId8" Type="http://schemas.openxmlformats.org/officeDocument/2006/relationships/image" Target="../media/image52.png"/><Relationship Id="rId7" Type="http://schemas.openxmlformats.org/officeDocument/2006/relationships/image" Target="../media/image45.png"/><Relationship Id="rId6" Type="http://schemas.openxmlformats.org/officeDocument/2006/relationships/image" Target="../media/image36.png"/><Relationship Id="rId5" Type="http://schemas.openxmlformats.org/officeDocument/2006/relationships/image" Target="../media/image51.jpeg"/><Relationship Id="rId4" Type="http://schemas.openxmlformats.org/officeDocument/2006/relationships/image" Target="../media/image50.jpe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5.jpeg"/><Relationship Id="rId6" Type="http://schemas.openxmlformats.org/officeDocument/2006/relationships/image" Target="../media/image54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56.png"/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57.png"/><Relationship Id="rId1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56.png"/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56.png"/><Relationship Id="rId3" Type="http://schemas.openxmlformats.org/officeDocument/2006/relationships/image" Target="../media/image7.png"/><Relationship Id="rId2" Type="http://schemas.openxmlformats.org/officeDocument/2006/relationships/image" Target="../media/image25.png"/><Relationship Id="rId1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1.GIF"/><Relationship Id="rId6" Type="http://schemas.openxmlformats.org/officeDocument/2006/relationships/image" Target="../media/image60.png"/><Relationship Id="rId5" Type="http://schemas.openxmlformats.org/officeDocument/2006/relationships/image" Target="../media/image7.png"/><Relationship Id="rId4" Type="http://schemas.openxmlformats.org/officeDocument/2006/relationships/image" Target="../media/image9.png"/><Relationship Id="rId3" Type="http://schemas.openxmlformats.org/officeDocument/2006/relationships/image" Target="../media/image59.png"/><Relationship Id="rId2" Type="http://schemas.openxmlformats.org/officeDocument/2006/relationships/image" Target="../media/image8.png"/><Relationship Id="rId1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image" Target="../media/image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18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7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4142423" y="6207919"/>
            <a:ext cx="5162550" cy="802005"/>
          </a:xfrm>
          <a:prstGeom prst="rect">
            <a:avLst/>
          </a:prstGeom>
        </p:spPr>
      </p:pic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-66040" y="6331109"/>
            <a:ext cx="4441508" cy="555308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034891" y="4612323"/>
            <a:ext cx="7543800" cy="2039303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480000">
            <a:off x="7267575" y="2578100"/>
            <a:ext cx="1648778" cy="1701641"/>
          </a:xfrm>
          <a:prstGeom prst="rect">
            <a:avLst/>
          </a:prstGeom>
        </p:spPr>
      </p:pic>
      <p:pic>
        <p:nvPicPr>
          <p:cNvPr id="9" name="图片 8" descr="935240504b93d3b21badb4bcbf0ea7fb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7001" y="1361123"/>
            <a:ext cx="1648778" cy="170164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0" y="1361123"/>
            <a:ext cx="9144000" cy="1122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algn="ctr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5400" b="1" i="1" dirty="0">
                <a:solidFill>
                  <a:srgbClr val="FF0000"/>
                </a:solidFill>
                <a:sym typeface="+mn-ea"/>
              </a:rPr>
              <a:t>Unit 2   </a:t>
            </a:r>
            <a:r>
              <a:rPr lang="en-US" altLang="zh-CN" sz="5400" b="1" i="1" dirty="0" smtClean="0">
                <a:solidFill>
                  <a:srgbClr val="FF0000"/>
                </a:solidFill>
                <a:sym typeface="+mn-ea"/>
              </a:rPr>
              <a:t>Tastes</a:t>
            </a:r>
            <a:endParaRPr lang="en-US" altLang="zh-CN" sz="5400" b="1" i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4781" y="623899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604929" y="34052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578527" y="1176735"/>
            <a:ext cx="1383387" cy="1427678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28307" y="5054957"/>
            <a:ext cx="2621399" cy="12551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23315" y="1336675"/>
            <a:ext cx="56540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Let's   Play</a:t>
            </a:r>
            <a:r>
              <a:rPr lang="en-US" altLang="zh-CN" sz="320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 </a:t>
            </a:r>
            <a:endParaRPr lang="en-US" altLang="zh-CN" sz="3200">
              <a:ln w="10160">
                <a:solidFill>
                  <a:schemeClr val="accent5"/>
                </a:solidFill>
                <a:prstDash val="solid"/>
              </a:ln>
              <a:solidFill>
                <a:schemeClr val="tx2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7" name="图片 6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51696" y="6310749"/>
            <a:ext cx="3331131" cy="41648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51025" y="3195955"/>
            <a:ext cx="35356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accent1"/>
                  </a:outerShdw>
                </a:effectLst>
              </a:rPr>
              <a:t>火眼金睛</a:t>
            </a:r>
            <a:endParaRPr lang="zh-CN" altLang="en-US" sz="6600">
              <a:ln w="12700">
                <a:solidFill>
                  <a:schemeClr val="accent1"/>
                </a:solidFill>
                <a:prstDash val="solid"/>
              </a:ln>
              <a:solidFill>
                <a:srgbClr val="FFC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69131" y="6353929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943259" y="89932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170617" y="597615"/>
            <a:ext cx="1383387" cy="1427678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024572" y="5227042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7161689" y="5586770"/>
            <a:ext cx="1750219" cy="11837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rot="20460000">
            <a:off x="2052320" y="1244600"/>
            <a:ext cx="260477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>
                <a:solidFill>
                  <a:srgbClr val="FF0000"/>
                </a:solidFill>
              </a:rPr>
              <a:t>candy</a:t>
            </a:r>
            <a:endParaRPr lang="en-US" altLang="zh-CN" sz="66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 rot="1620000">
            <a:off x="5370830" y="1771650"/>
            <a:ext cx="2512695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>
                <a:solidFill>
                  <a:srgbClr val="0070C0"/>
                </a:solidFill>
              </a:rPr>
              <a:t>sweet</a:t>
            </a:r>
            <a:endParaRPr lang="en-US" altLang="zh-CN" sz="6600" b="1">
              <a:solidFill>
                <a:srgbClr val="0070C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rot="20760000">
            <a:off x="737235" y="2861310"/>
            <a:ext cx="44424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>
                <a:solidFill>
                  <a:srgbClr val="00B050"/>
                </a:solidFill>
              </a:rPr>
              <a:t>ice cream </a:t>
            </a:r>
            <a:endParaRPr lang="en-US" altLang="zh-CN" sz="6600" b="1">
              <a:solidFill>
                <a:srgbClr val="00B05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51475" y="3294380"/>
            <a:ext cx="370459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>
                <a:solidFill>
                  <a:srgbClr val="FFC000"/>
                </a:solidFill>
              </a:rPr>
              <a:t>lemon</a:t>
            </a:r>
            <a:endParaRPr lang="en-US" altLang="zh-CN" sz="6600" b="1" dirty="0">
              <a:solidFill>
                <a:srgbClr val="FFC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 rot="1500000">
            <a:off x="3117215" y="4318000"/>
            <a:ext cx="19989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>
                <a:solidFill>
                  <a:srgbClr val="00B0F0"/>
                </a:solidFill>
              </a:rPr>
              <a:t>sour</a:t>
            </a:r>
            <a:endParaRPr lang="en-US" altLang="zh-CN" sz="6600" b="1">
              <a:solidFill>
                <a:srgbClr val="00B0F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 rot="20460000">
            <a:off x="5914390" y="4807585"/>
            <a:ext cx="213995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6600" b="1">
                <a:solidFill>
                  <a:srgbClr val="60045B"/>
                </a:solidFill>
                <a:sym typeface="+mn-ea"/>
              </a:rPr>
              <a:t>taste</a:t>
            </a:r>
            <a:endParaRPr lang="en-US" altLang="zh-CN" sz="6600" b="1">
              <a:solidFill>
                <a:srgbClr val="60045B"/>
              </a:solidFill>
              <a:sym typeface="+mn-ea"/>
            </a:endParaRPr>
          </a:p>
        </p:txBody>
      </p:sp>
      <p:pic>
        <p:nvPicPr>
          <p:cNvPr id="15" name="图片 14" descr="db471103c0a517511c6dd6e6667f2a6c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051040" y="325755"/>
            <a:ext cx="1971040" cy="197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0" grpId="0"/>
      <p:bldP spid="11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29176" y="623899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762284" y="13097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351395" y="434975"/>
            <a:ext cx="1466215" cy="1513205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152207" y="4983202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916579" y="5299115"/>
            <a:ext cx="1750219" cy="1183720"/>
          </a:xfrm>
          <a:prstGeom prst="rect">
            <a:avLst/>
          </a:prstGeom>
        </p:spPr>
      </p:pic>
      <p:sp>
        <p:nvSpPr>
          <p:cNvPr id="22531" name="WordArt 6"/>
          <p:cNvSpPr>
            <a:spLocks noTextEdit="1"/>
          </p:cNvSpPr>
          <p:nvPr/>
        </p:nvSpPr>
        <p:spPr>
          <a:xfrm>
            <a:off x="2497455" y="2593975"/>
            <a:ext cx="4755515" cy="557530"/>
          </a:xfrm>
          <a:prstGeom prst="rect">
            <a:avLst/>
          </a:prstGeom>
        </p:spPr>
        <p:txBody>
          <a:bodyPr wrap="none" fromWordArt="1">
            <a:prstTxWarp prst="textArchUp">
              <a:avLst/>
            </a:prstTxWarp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00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accent1"/>
                  </a:outerShdw>
                </a:effectLst>
                <a:latin typeface="Arial Black" panose="020B0A04020102020204" charset="0"/>
                <a:ea typeface="宋体" panose="02010600030101010101" pitchFamily="2" charset="-122"/>
              </a:rPr>
              <a:t>走进课文</a:t>
            </a:r>
            <a:endParaRPr lang="zh-CN" altLang="en-US" sz="200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dist="38100" dir="2640000" algn="bl" rotWithShape="0">
                  <a:schemeClr val="accent1"/>
                </a:outerShdw>
              </a:effectLst>
              <a:latin typeface="Arial Black" panose="020B0A0402010202020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37740" y="3736975"/>
            <a:ext cx="549783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accent1"/>
                  </a:outerShdw>
                </a:effectLst>
              </a:rPr>
              <a:t>listen and say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3665" y="6166009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41960" y="-317"/>
            <a:ext cx="8599170" cy="140398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296309" y="2476818"/>
            <a:ext cx="1844516" cy="1903571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707505" y="5484971"/>
            <a:ext cx="2333625" cy="1578293"/>
          </a:xfrm>
          <a:prstGeom prst="rect">
            <a:avLst/>
          </a:prstGeom>
        </p:spPr>
      </p:pic>
      <p:pic>
        <p:nvPicPr>
          <p:cNvPr id="8195" name="Picture 9" descr="listen and say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960" y="1111885"/>
            <a:ext cx="3853180" cy="1009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Box 2"/>
          <p:cNvSpPr txBox="1"/>
          <p:nvPr/>
        </p:nvSpPr>
        <p:spPr>
          <a:xfrm>
            <a:off x="1036955" y="2505710"/>
            <a:ext cx="646620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Look and answer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endParaRPr lang="en-US" altLang="zh-CN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is it  ?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尝起来怎么样</a:t>
            </a:r>
            <a:r>
              <a:rPr lang="en-US" altLang="zh-CN" sz="28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?</a:t>
            </a:r>
            <a:endParaRPr lang="en-US" altLang="zh-CN" sz="2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is it ?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2800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endParaRPr lang="zh-CN" altLang="en-US" sz="2800" dirty="0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</a:t>
            </a:r>
            <a:r>
              <a:rPr lang="zh-CN" altLang="en-US" sz="28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是什么？</a:t>
            </a:r>
            <a:endParaRPr lang="zh-CN" altLang="en-US" sz="2800" b="1" dirty="0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</a:t>
            </a:r>
            <a:endParaRPr lang="zh-CN" altLang="en-US" sz="2800" b="1" dirty="0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3" name="图片 2" descr="20101011_a2cd73ec5ba0c06a11c5pbVBXn2axzj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69280" y="187960"/>
            <a:ext cx="2856865" cy="2856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1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2096" y="645489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078004" y="29607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014647" y="1072595"/>
            <a:ext cx="1383387" cy="1427678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17537" y="5227042"/>
            <a:ext cx="2621399" cy="12551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-87630" y="1082675"/>
            <a:ext cx="5739130" cy="34721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9915" y="3110865"/>
            <a:ext cx="5127625" cy="3760470"/>
          </a:xfrm>
          <a:prstGeom prst="rect">
            <a:avLst/>
          </a:prstGeom>
        </p:spPr>
      </p:pic>
      <p:pic>
        <p:nvPicPr>
          <p:cNvPr id="9" name="Picture 9" descr="listen and say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45" y="203835"/>
            <a:ext cx="3853180" cy="1009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0796" y="632535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482884" y="-14843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106045" y="387350"/>
            <a:ext cx="1478280" cy="1525270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89902" y="5227042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7032149" y="5421035"/>
            <a:ext cx="1750219" cy="11837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10615" y="2005965"/>
            <a:ext cx="748347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How is it  ?          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sweet 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sour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lv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尝起来怎么样</a:t>
            </a:r>
            <a:r>
              <a:rPr lang="en-US" altLang="zh-CN" sz="32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?        </a:t>
            </a:r>
            <a:r>
              <a:rPr lang="en-US" altLang="zh-CN" sz="4800" b="1" dirty="0">
                <a:solidFill>
                  <a:srgbClr val="0000FF"/>
                </a:solidFill>
                <a:latin typeface="Arial" panose="020B0604020202020204" pitchFamily="34" charset="0"/>
                <a:ea typeface="仿宋" panose="02010609060101010101" charset="-122"/>
                <a:cs typeface="Arial" panose="020B0604020202020204" pitchFamily="34" charset="0"/>
                <a:sym typeface="+mn-ea"/>
              </a:rPr>
              <a:t>↓        ↓</a:t>
            </a:r>
            <a:endParaRPr lang="en-US" altLang="zh-CN" sz="32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What is it ?          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candy   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lemon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</a:t>
            </a:r>
            <a:endParaRPr lang="zh-CN" altLang="en-US" sz="3200" b="1" dirty="0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是什么？</a:t>
            </a:r>
            <a:endParaRPr lang="zh-CN" altLang="en-US" sz="3200" b="1" dirty="0">
              <a:solidFill>
                <a:srgbClr val="0000FF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pic>
        <p:nvPicPr>
          <p:cNvPr id="11" name="图片 10" descr="14RE5531L5P-314W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031990" y="-14605"/>
            <a:ext cx="2131695" cy="2218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1"/>
          <p:cNvGrpSpPr/>
          <p:nvPr/>
        </p:nvGrpSpPr>
        <p:grpSpPr>
          <a:xfrm>
            <a:off x="274638" y="1549400"/>
            <a:ext cx="8233410" cy="4878388"/>
            <a:chOff x="275009" y="1549723"/>
            <a:chExt cx="8232666" cy="4877737"/>
          </a:xfrm>
        </p:grpSpPr>
        <p:pic>
          <p:nvPicPr>
            <p:cNvPr id="30732" name="Picture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75009" y="1772816"/>
              <a:ext cx="8232031" cy="42485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圆角矩形标注 10"/>
            <p:cNvSpPr/>
            <p:nvPr/>
          </p:nvSpPr>
          <p:spPr>
            <a:xfrm>
              <a:off x="335329" y="1549723"/>
              <a:ext cx="2765175" cy="1106657"/>
            </a:xfrm>
            <a:prstGeom prst="wedgeRoundRectCallout">
              <a:avLst>
                <a:gd name="adj1" fmla="val -1926"/>
                <a:gd name="adj2" fmla="val 88315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圆角矩形标注 11"/>
            <p:cNvSpPr/>
            <p:nvPr/>
          </p:nvSpPr>
          <p:spPr>
            <a:xfrm>
              <a:off x="6371728" y="1811943"/>
              <a:ext cx="2135947" cy="680629"/>
            </a:xfrm>
            <a:prstGeom prst="wedgeRoundRectCallout">
              <a:avLst>
                <a:gd name="adj1" fmla="val 13410"/>
                <a:gd name="adj2" fmla="val 114607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圆角矩形标注 12"/>
            <p:cNvSpPr/>
            <p:nvPr/>
          </p:nvSpPr>
          <p:spPr>
            <a:xfrm>
              <a:off x="1386794" y="5274771"/>
              <a:ext cx="2782319" cy="720629"/>
            </a:xfrm>
            <a:prstGeom prst="wedgeRoundRectCallout">
              <a:avLst>
                <a:gd name="adj1" fmla="val 9939"/>
                <a:gd name="adj2" fmla="val -112720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圆角矩形标注 13"/>
            <p:cNvSpPr/>
            <p:nvPr/>
          </p:nvSpPr>
          <p:spPr>
            <a:xfrm>
              <a:off x="4267210" y="5706831"/>
              <a:ext cx="2033404" cy="720629"/>
            </a:xfrm>
            <a:prstGeom prst="wedgeRoundRectCallout">
              <a:avLst>
                <a:gd name="adj1" fmla="val 44285"/>
                <a:gd name="adj2" fmla="val -116247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30724" name="Picture 9" descr="listen and say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" y="452438"/>
            <a:ext cx="4356100" cy="88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449263" y="1625600"/>
            <a:ext cx="265112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+mj-ea"/>
                <a:ea typeface="+mj-ea"/>
              </a:rPr>
              <a:t>Taste it, Joe.</a:t>
            </a:r>
            <a:endParaRPr lang="en-US" altLang="zh-CN" sz="2800">
              <a:latin typeface="+mj-ea"/>
              <a:ea typeface="+mj-ea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+mj-ea"/>
                <a:ea typeface="+mj-ea"/>
              </a:rPr>
              <a:t>  How is it?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86525" y="1897380"/>
            <a:ext cx="22180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+mj-ea"/>
                <a:ea typeface="+mj-ea"/>
              </a:rPr>
              <a:t>It's sweet.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48130" y="5374005"/>
            <a:ext cx="22167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+mj-ea"/>
                <a:ea typeface="+mj-ea"/>
              </a:rPr>
              <a:t>What is it?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75150" y="5805805"/>
            <a:ext cx="21113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+mj-ea"/>
                <a:ea typeface="+mj-ea"/>
              </a:rPr>
              <a:t>It's candy.</a:t>
            </a:r>
            <a:endParaRPr lang="en-US" altLang="zh-CN" sz="2800" dirty="0">
              <a:latin typeface="+mj-ea"/>
              <a:ea typeface="+mj-ea"/>
            </a:endParaRPr>
          </a:p>
        </p:txBody>
      </p:sp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948464" y="-49133"/>
            <a:ext cx="6449378" cy="10529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1188" y="1698625"/>
            <a:ext cx="8208962" cy="4502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2" name="Picture 9" descr="listen and say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" y="452438"/>
            <a:ext cx="4356100" cy="88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圆角矩形标注 10"/>
          <p:cNvSpPr/>
          <p:nvPr/>
        </p:nvSpPr>
        <p:spPr>
          <a:xfrm>
            <a:off x="457200" y="1633855"/>
            <a:ext cx="3164840" cy="1024255"/>
          </a:xfrm>
          <a:prstGeom prst="wedgeRoundRectCallout">
            <a:avLst>
              <a:gd name="adj1" fmla="val -6805"/>
              <a:gd name="adj2" fmla="val 8668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05" y="1689100"/>
            <a:ext cx="32848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+mj-lt"/>
                <a:cs typeface="+mj-lt"/>
              </a:rPr>
              <a:t>Taste it, Kitty.</a:t>
            </a:r>
            <a:endParaRPr lang="en-US" altLang="zh-CN" sz="2800">
              <a:latin typeface="+mj-lt"/>
              <a:cs typeface="+mj-lt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+mj-lt"/>
                <a:cs typeface="+mj-lt"/>
              </a:rPr>
              <a:t> How is it?</a:t>
            </a:r>
            <a:endParaRPr lang="zh-CN" altLang="en-US" sz="2800" dirty="0">
              <a:latin typeface="+mj-lt"/>
              <a:cs typeface="+mj-lt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4067175" y="2133600"/>
            <a:ext cx="1728788" cy="647700"/>
          </a:xfrm>
          <a:prstGeom prst="wedgeRoundRectCallout">
            <a:avLst>
              <a:gd name="adj1" fmla="val -11553"/>
              <a:gd name="adj2" fmla="val 10434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67175" y="2133600"/>
            <a:ext cx="21037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+mj-lt"/>
                <a:cs typeface="+mj-lt"/>
              </a:rPr>
              <a:t>It’s sour.</a:t>
            </a:r>
            <a:endParaRPr lang="zh-CN" altLang="en-US" sz="2800" dirty="0">
              <a:latin typeface="+mj-lt"/>
              <a:cs typeface="+mj-lt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1003300" y="5229225"/>
            <a:ext cx="2893695" cy="647700"/>
          </a:xfrm>
          <a:prstGeom prst="wedgeRoundRectCallout">
            <a:avLst>
              <a:gd name="adj1" fmla="val 18448"/>
              <a:gd name="adj2" fmla="val -10558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16330" y="5316855"/>
            <a:ext cx="2781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+mj-ea"/>
                <a:ea typeface="+mj-ea"/>
              </a:rPr>
              <a:t>What is it?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4872355" y="5840730"/>
            <a:ext cx="2581910" cy="647700"/>
          </a:xfrm>
          <a:prstGeom prst="wedgeRoundRectCallout">
            <a:avLst>
              <a:gd name="adj1" fmla="val -26660"/>
              <a:gd name="adj2" fmla="val -14678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32363" y="5918200"/>
            <a:ext cx="2520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+mj-ea"/>
                <a:ea typeface="+mj-ea"/>
              </a:rPr>
              <a:t>It's a lemon.</a:t>
            </a:r>
            <a:endParaRPr lang="zh-CN" altLang="en-US" sz="2800" dirty="0">
              <a:latin typeface="+mj-ea"/>
              <a:ea typeface="+mj-ea"/>
            </a:endParaRPr>
          </a:p>
        </p:txBody>
      </p:sp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938304" y="-136128"/>
            <a:ext cx="6449378" cy="10529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3516" y="648283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87784" y="51197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638852" y="712550"/>
            <a:ext cx="1383387" cy="1427678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93992" y="5386427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7286943" y="5570964"/>
            <a:ext cx="1750219" cy="11837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137160" y="397510"/>
            <a:ext cx="263779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/>
              <a:t>   </a:t>
            </a:r>
            <a:r>
              <a:rPr lang="zh-CN" altLang="en-US" sz="4000" b="1" dirty="0"/>
              <a:t>知识要点</a:t>
            </a:r>
            <a:endParaRPr lang="zh-CN" altLang="en-US" sz="40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1697990" y="1191895"/>
            <a:ext cx="5848350" cy="5290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taste it</a:t>
            </a:r>
            <a:r>
              <a:rPr lang="en-US" altLang="zh-CN" sz="3200" dirty="0">
                <a:latin typeface="+mj-ea"/>
                <a:ea typeface="+mj-ea"/>
                <a:sym typeface="+mn-ea"/>
              </a:rPr>
              <a:t>  </a:t>
            </a:r>
            <a:r>
              <a:rPr lang="zh-CN" altLang="en-US" sz="3200" dirty="0">
                <a:latin typeface="+mj-ea"/>
                <a:ea typeface="+mj-ea"/>
                <a:sym typeface="+mn-ea"/>
              </a:rPr>
              <a:t>意思是：尝尝它</a:t>
            </a:r>
            <a:endParaRPr lang="zh-CN" altLang="en-US" sz="3200" dirty="0">
              <a:latin typeface="+mj-ea"/>
              <a:ea typeface="+mj-ea"/>
              <a:sym typeface="+mn-ea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taste </a:t>
            </a:r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品尝</a:t>
            </a:r>
            <a:endParaRPr lang="zh-CN" altLang="en-US" sz="3200" dirty="0">
              <a:solidFill>
                <a:srgbClr val="FF0000"/>
              </a:solidFill>
              <a:latin typeface="+mj-ea"/>
              <a:ea typeface="+mj-ea"/>
              <a:sym typeface="+mn-ea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200" dirty="0"/>
              <a:t>例： I </a:t>
            </a:r>
            <a:r>
              <a:rPr lang="zh-CN" altLang="en-US" sz="3200" dirty="0">
                <a:solidFill>
                  <a:srgbClr val="FF0000"/>
                </a:solidFill>
              </a:rPr>
              <a:t>taste </a:t>
            </a:r>
            <a:r>
              <a:rPr lang="zh-CN" altLang="en-US" sz="3200" dirty="0"/>
              <a:t>with my mouth. </a:t>
            </a:r>
            <a:endParaRPr lang="zh-CN" altLang="en-US" sz="3200" dirty="0"/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200" dirty="0"/>
              <a:t>         </a:t>
            </a:r>
            <a:r>
              <a:rPr lang="zh-CN" altLang="en-US" sz="2800" dirty="0"/>
              <a:t>我用我的嘴去品尝</a:t>
            </a:r>
            <a:endParaRPr lang="zh-CN" altLang="en-US" sz="3200" dirty="0"/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200" dirty="0"/>
              <a:t>        Can you </a:t>
            </a:r>
            <a:r>
              <a:rPr lang="zh-CN" altLang="en-US" sz="3200" dirty="0">
                <a:solidFill>
                  <a:srgbClr val="FF0000"/>
                </a:solidFill>
              </a:rPr>
              <a:t>taste</a:t>
            </a:r>
            <a:r>
              <a:rPr lang="zh-CN" altLang="en-US" sz="3200" dirty="0"/>
              <a:t> it? </a:t>
            </a:r>
            <a:endParaRPr lang="zh-CN" altLang="en-US" sz="3200" dirty="0"/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200" dirty="0"/>
              <a:t>         </a:t>
            </a:r>
            <a:r>
              <a:rPr lang="zh-CN" altLang="en-US" sz="2800" dirty="0"/>
              <a:t>你可不可以尝一尝？</a:t>
            </a:r>
            <a:endParaRPr lang="zh-CN" altLang="en-US" sz="3200" dirty="0"/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200" dirty="0"/>
              <a:t>       </a:t>
            </a:r>
            <a:r>
              <a:rPr lang="zh-CN" altLang="en-US" sz="3200" dirty="0">
                <a:solidFill>
                  <a:srgbClr val="FF0000"/>
                </a:solidFill>
              </a:rPr>
              <a:t>Taste</a:t>
            </a:r>
            <a:r>
              <a:rPr lang="zh-CN" altLang="en-US" sz="3200" dirty="0"/>
              <a:t> the cake. It's sweet. </a:t>
            </a:r>
            <a:endParaRPr lang="zh-CN" altLang="en-US" sz="3200" dirty="0"/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200" dirty="0"/>
              <a:t>       </a:t>
            </a:r>
            <a:r>
              <a:rPr lang="zh-CN" altLang="en-US" sz="2800" dirty="0"/>
              <a:t>   尝一尝 蛋糕，它是甜的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7156" y="632535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90679" y="137557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403267" y="640795"/>
            <a:ext cx="1383387" cy="1427678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07632" y="5170527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988334" y="5428655"/>
            <a:ext cx="1750219" cy="11837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30170" y="1223010"/>
            <a:ext cx="5235575" cy="4411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——How is it?</a:t>
            </a:r>
            <a:endParaRPr lang="en-US" altLang="zh-CN" sz="3600">
              <a:latin typeface="+mj-ea"/>
              <a:ea typeface="+mj-ea"/>
              <a:sym typeface="+mn-ea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>
                <a:sym typeface="+mn-ea"/>
              </a:rPr>
              <a:t> 意思是：它味道怎么样？</a:t>
            </a:r>
            <a:endParaRPr lang="zh-CN" altLang="en-US" sz="3600"/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——It's sweet.</a:t>
            </a:r>
            <a:endParaRPr lang="zh-CN" altLang="en-US" sz="3600" dirty="0">
              <a:latin typeface="+mj-ea"/>
              <a:ea typeface="+mj-ea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600">
                <a:sym typeface="+mn-ea"/>
              </a:rPr>
              <a:t> 意思是：它是甜的</a:t>
            </a:r>
            <a:endParaRPr lang="zh-CN" altLang="en-US" sz="3600">
              <a:sym typeface="+mn-ea"/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>
                <a:solidFill>
                  <a:srgbClr val="FF0000"/>
                </a:solidFill>
              </a:rPr>
              <a:t> how </a:t>
            </a:r>
            <a:r>
              <a:rPr lang="zh-CN" altLang="en-US" sz="3600">
                <a:solidFill>
                  <a:srgbClr val="FF0000"/>
                </a:solidFill>
              </a:rPr>
              <a:t>表示询问事物怎样，</a:t>
            </a:r>
            <a:endParaRPr lang="zh-CN" altLang="en-US" sz="3600">
              <a:solidFill>
                <a:srgbClr val="FF0000"/>
              </a:solidFill>
            </a:endParaRPr>
          </a:p>
          <a:p>
            <a:pPr marL="0" lv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600">
                <a:solidFill>
                  <a:srgbClr val="FF0000"/>
                </a:solidFill>
              </a:rPr>
              <a:t> it's=it is </a:t>
            </a:r>
            <a:r>
              <a:rPr lang="zh-CN" altLang="en-US" sz="3600">
                <a:solidFill>
                  <a:srgbClr val="FF0000"/>
                </a:solidFill>
              </a:rPr>
              <a:t>它是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7620" y="311150"/>
            <a:ext cx="263779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/>
              <a:t>   </a:t>
            </a:r>
            <a:r>
              <a:rPr lang="zh-CN" altLang="en-US" sz="4000" b="1"/>
              <a:t>知识要点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9546" y="6483469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316764" y="4842"/>
            <a:ext cx="6449378" cy="1052989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34670" y="5173980"/>
            <a:ext cx="2621280" cy="1445260"/>
          </a:xfrm>
          <a:prstGeom prst="rect">
            <a:avLst/>
          </a:prstGeom>
        </p:spPr>
      </p:pic>
      <p:sp>
        <p:nvSpPr>
          <p:cNvPr id="5126" name="Text Box 6"/>
          <p:cNvSpPr txBox="1"/>
          <p:nvPr/>
        </p:nvSpPr>
        <p:spPr>
          <a:xfrm>
            <a:off x="852805" y="1213485"/>
            <a:ext cx="5814060" cy="4923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3200" b="1">
                <a:solidFill>
                  <a:srgbClr val="0070C0"/>
                </a:solidFill>
                <a:latin typeface="Bookman Old Style" pitchFamily="18" charset="0"/>
                <a:ea typeface="宋体" panose="02010600030101010101" pitchFamily="2" charset="-122"/>
              </a:rPr>
              <a:t>Apple red,</a:t>
            </a:r>
            <a:endParaRPr lang="en-US" altLang="zh-CN" sz="3200" b="1">
              <a:solidFill>
                <a:srgbClr val="0070C0"/>
              </a:solidFill>
              <a:latin typeface="Bookman Old Style" pitchFamily="18" charset="0"/>
              <a:ea typeface="宋体" panose="02010600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3200" b="1">
                <a:solidFill>
                  <a:srgbClr val="0070C0"/>
                </a:solidFill>
                <a:latin typeface="Bookman Old Style" pitchFamily="18" charset="0"/>
                <a:ea typeface="宋体" panose="02010600030101010101" pitchFamily="2" charset="-122"/>
              </a:rPr>
              <a:t>Apple round,</a:t>
            </a:r>
            <a:endParaRPr lang="en-US" altLang="zh-CN" sz="3200" b="1">
              <a:solidFill>
                <a:srgbClr val="0070C0"/>
              </a:solidFill>
              <a:latin typeface="Bookman Old Style" pitchFamily="18" charset="0"/>
              <a:ea typeface="宋体" panose="02010600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3200" b="1">
                <a:solidFill>
                  <a:srgbClr val="0070C0"/>
                </a:solidFill>
                <a:latin typeface="Bookman Old Style" pitchFamily="18" charset="0"/>
                <a:ea typeface="宋体" panose="02010600030101010101" pitchFamily="2" charset="-122"/>
              </a:rPr>
              <a:t>Apple juicy,</a:t>
            </a:r>
            <a:endParaRPr lang="en-US" altLang="zh-CN" sz="3200" b="1">
              <a:solidFill>
                <a:srgbClr val="0070C0"/>
              </a:solidFill>
              <a:latin typeface="Bookman Old Style" pitchFamily="18" charset="0"/>
              <a:ea typeface="宋体" panose="02010600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3200" b="1">
                <a:solidFill>
                  <a:srgbClr val="0070C0"/>
                </a:solidFill>
                <a:latin typeface="Bookman Old Style" pitchFamily="18" charset="0"/>
                <a:ea typeface="宋体" panose="02010600030101010101" pitchFamily="2" charset="-122"/>
              </a:rPr>
              <a:t>Apple sweet,</a:t>
            </a:r>
            <a:endParaRPr lang="en-US" altLang="zh-CN" sz="3200" b="1">
              <a:solidFill>
                <a:srgbClr val="0070C0"/>
              </a:solidFill>
              <a:latin typeface="Bookman Old Style" pitchFamily="18" charset="0"/>
              <a:ea typeface="宋体" panose="02010600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3200" b="1" err="1">
                <a:solidFill>
                  <a:srgbClr val="0070C0"/>
                </a:solidFill>
                <a:latin typeface="Bookman Old Style" pitchFamily="18" charset="0"/>
                <a:ea typeface="宋体" panose="02010600030101010101" pitchFamily="2" charset="-122"/>
              </a:rPr>
              <a:t>Apple,apple</a:t>
            </a:r>
            <a:r>
              <a:rPr lang="en-US" altLang="zh-CN" sz="3200" b="1">
                <a:solidFill>
                  <a:srgbClr val="0070C0"/>
                </a:solidFill>
                <a:latin typeface="Bookman Old Style" pitchFamily="18" charset="0"/>
                <a:ea typeface="宋体" panose="02010600030101010101" pitchFamily="2" charset="-122"/>
              </a:rPr>
              <a:t> ,I love you.</a:t>
            </a:r>
            <a:endParaRPr lang="en-US" altLang="zh-CN" sz="3200" b="1">
              <a:solidFill>
                <a:srgbClr val="0070C0"/>
              </a:solidFill>
              <a:latin typeface="Bookman Old Style" pitchFamily="18" charset="0"/>
              <a:ea typeface="宋体" panose="02010600030101010101" pitchFamily="2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3200" b="1">
                <a:solidFill>
                  <a:srgbClr val="0070C0"/>
                </a:solidFill>
                <a:latin typeface="Bookman Old Style" pitchFamily="18" charset="0"/>
                <a:ea typeface="宋体" panose="02010600030101010101" pitchFamily="2" charset="-122"/>
              </a:rPr>
              <a:t>Apple sweet, I love to eat.</a:t>
            </a:r>
            <a:endParaRPr lang="en-US" altLang="zh-CN" sz="3200" b="1">
              <a:solidFill>
                <a:srgbClr val="0070C0"/>
              </a:solidFill>
              <a:latin typeface="Bookman Old Style" pitchFamily="18" charset="0"/>
              <a:ea typeface="宋体" panose="02010600030101010101" pitchFamily="2" charset="-122"/>
            </a:endParaRPr>
          </a:p>
          <a:p>
            <a:endParaRPr lang="en-US" altLang="zh-CN" sz="3200" b="1">
              <a:solidFill>
                <a:srgbClr val="00B0F0"/>
              </a:solidFill>
              <a:latin typeface="Bookman Old Style" pitchFamily="18" charset="0"/>
              <a:ea typeface="宋体" panose="02010600030101010101" pitchFamily="2" charset="-122"/>
            </a:endParaRPr>
          </a:p>
          <a:p>
            <a:endParaRPr lang="en-US" altLang="zh-CN" sz="3200" b="1" dirty="0">
              <a:solidFill>
                <a:srgbClr val="00B0F0"/>
              </a:solidFill>
              <a:latin typeface="Bookman Old Style" pitchFamily="18" charset="0"/>
              <a:ea typeface="宋体" panose="02010600030101010101" pitchFamily="2" charset="-122"/>
            </a:endParaRPr>
          </a:p>
        </p:txBody>
      </p:sp>
      <p:pic>
        <p:nvPicPr>
          <p:cNvPr id="3074" name="Picture 11" descr="D:\课件制作\Unit1-3\u2\u2\素材\basket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082672" y="4283676"/>
            <a:ext cx="3009052" cy="257432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14645" y="1370330"/>
            <a:ext cx="3310255" cy="92202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en-US" altLang="zh-CN" sz="6000">
                <a:solidFill>
                  <a:schemeClr val="accent4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Apple tree</a:t>
            </a:r>
            <a:endParaRPr lang="en-US" altLang="zh-CN" sz="6000">
              <a:solidFill>
                <a:schemeClr val="accent4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3078" name="Picture 5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388" y="290513"/>
            <a:ext cx="3240087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646" y="635456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688114" y="-5953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462957" y="727155"/>
            <a:ext cx="1383387" cy="1427678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46087" y="5098772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7188994" y="5471835"/>
            <a:ext cx="1750219" cy="11837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26920" y="1165225"/>
            <a:ext cx="5227955" cy="5850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360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——What is it?</a:t>
            </a:r>
            <a:endParaRPr lang="en-US" altLang="zh-CN" sz="3600">
              <a:latin typeface="+mj-ea"/>
              <a:ea typeface="+mj-ea"/>
              <a:sym typeface="+mn-ea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3600"/>
              <a:t>意思是：它是什么？</a:t>
            </a:r>
            <a:endParaRPr lang="zh-CN" altLang="en-US" sz="3600"/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3600">
                <a:solidFill>
                  <a:srgbClr val="FF0000"/>
                </a:solidFill>
              </a:rPr>
              <a:t>——</a:t>
            </a:r>
            <a:r>
              <a:rPr lang="en-US" altLang="zh-CN" sz="360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It's a lemon.</a:t>
            </a:r>
            <a:endParaRPr lang="zh-CN" altLang="en-US" sz="3600" dirty="0">
              <a:latin typeface="+mj-ea"/>
              <a:ea typeface="+mj-ea"/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zh-CN" altLang="en-US" sz="3600"/>
              <a:t>意思是：它是柠檬</a:t>
            </a:r>
            <a:endParaRPr lang="zh-CN" altLang="en-US" sz="3600"/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       </a:t>
            </a:r>
            <a:r>
              <a:rPr lang="en-US" altLang="zh-CN" sz="3600">
                <a:solidFill>
                  <a:srgbClr val="FF0000"/>
                </a:solidFill>
              </a:rPr>
              <a:t>what </a:t>
            </a:r>
            <a:r>
              <a:rPr lang="zh-CN" altLang="en-US" sz="3600">
                <a:solidFill>
                  <a:srgbClr val="FF0000"/>
                </a:solidFill>
              </a:rPr>
              <a:t>表示什么</a:t>
            </a:r>
            <a:endParaRPr lang="zh-CN" altLang="en-US" sz="3600">
              <a:solidFill>
                <a:srgbClr val="FF0000"/>
              </a:solidFill>
            </a:endParaRPr>
          </a:p>
          <a:p>
            <a:pPr marL="0" lvl="0" indent="0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altLang="zh-CN" sz="3600">
                <a:solidFill>
                  <a:srgbClr val="FF0000"/>
                </a:solidFill>
                <a:sym typeface="+mn-ea"/>
              </a:rPr>
              <a:t>         it's=it is 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它是</a:t>
            </a:r>
            <a:endParaRPr lang="zh-CN" altLang="en-US" sz="3600" b="1">
              <a:solidFill>
                <a:srgbClr val="FF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3600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/>
              <a:t> </a:t>
            </a:r>
            <a:endParaRPr lang="zh-CN" altLang="en-US" sz="3600"/>
          </a:p>
        </p:txBody>
      </p:sp>
      <p:sp>
        <p:nvSpPr>
          <p:cNvPr id="9" name="文本框 8"/>
          <p:cNvSpPr txBox="1"/>
          <p:nvPr/>
        </p:nvSpPr>
        <p:spPr>
          <a:xfrm>
            <a:off x="-136525" y="340360"/>
            <a:ext cx="263779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/>
              <a:t>   </a:t>
            </a:r>
            <a:r>
              <a:rPr lang="zh-CN" altLang="en-US" sz="4000" b="1"/>
              <a:t>知识要点</a:t>
            </a:r>
            <a:endParaRPr lang="zh-CN" altLang="en-US" sz="4000" b="1"/>
          </a:p>
        </p:txBody>
      </p:sp>
      <p:pic>
        <p:nvPicPr>
          <p:cNvPr id="10" name="图片 9" descr="2025962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087870" y="2917825"/>
            <a:ext cx="1851025" cy="185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29176" y="623899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762284" y="13097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382510" y="381000"/>
            <a:ext cx="1466215" cy="1513205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152207" y="4983202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916579" y="5299115"/>
            <a:ext cx="1750219" cy="1183720"/>
          </a:xfrm>
          <a:prstGeom prst="rect">
            <a:avLst/>
          </a:prstGeom>
        </p:spPr>
      </p:pic>
      <p:sp>
        <p:nvSpPr>
          <p:cNvPr id="22531" name="WordArt 6"/>
          <p:cNvSpPr>
            <a:spLocks noTextEdit="1"/>
          </p:cNvSpPr>
          <p:nvPr/>
        </p:nvSpPr>
        <p:spPr>
          <a:xfrm>
            <a:off x="1666875" y="2152015"/>
            <a:ext cx="6640195" cy="60134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57500" lnSpcReduction="10000"/>
          </a:bodyPr>
          <a:lstStyle/>
          <a:p>
            <a:pPr algn="ctr"/>
            <a:r>
              <a:rPr lang="en-US" altLang="zh-CN" sz="6600" b="1" i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2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Read and Talk</a:t>
            </a:r>
            <a:endParaRPr lang="zh-CN" altLang="en-US" sz="66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 charset="0"/>
              <a:ea typeface="Arial Black" panose="020B0A04020102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74340" y="3585845"/>
            <a:ext cx="50152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720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C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accent1"/>
                  </a:outerShdw>
                </a:effectLst>
                <a:sym typeface="+mn-ea"/>
              </a:rPr>
              <a:t>读 一 读</a:t>
            </a:r>
            <a:endParaRPr lang="zh-CN" altLang="en-US" sz="7200">
              <a:ln w="12700">
                <a:solidFill>
                  <a:schemeClr val="accent1"/>
                </a:solidFill>
                <a:prstDash val="solid"/>
              </a:ln>
              <a:solidFill>
                <a:srgbClr val="FFC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54725" y="922338"/>
            <a:ext cx="3054350" cy="2308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TextBox 4"/>
          <p:cNvSpPr txBox="1"/>
          <p:nvPr/>
        </p:nvSpPr>
        <p:spPr>
          <a:xfrm>
            <a:off x="539750" y="620713"/>
            <a:ext cx="6192838" cy="1106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6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Candy</a:t>
            </a:r>
            <a:endParaRPr lang="en-US" altLang="zh-CN" sz="66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7" name="TextBox 8"/>
          <p:cNvSpPr txBox="1"/>
          <p:nvPr/>
        </p:nvSpPr>
        <p:spPr>
          <a:xfrm>
            <a:off x="1086485" y="1844675"/>
            <a:ext cx="662495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000" b="1"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C,c,candy,</a:t>
            </a:r>
            <a:endParaRPr lang="en-US" altLang="zh-CN" sz="4000" b="1"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40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Candy,candy,candy.</a:t>
            </a:r>
            <a:endParaRPr lang="en-US" altLang="zh-CN" sz="4000" b="1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40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It’s </a:t>
            </a:r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/ </a:t>
            </a:r>
            <a:r>
              <a:rPr lang="en-US" altLang="zh-CN" sz="40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candy.</a:t>
            </a:r>
            <a:endParaRPr lang="en-US" altLang="zh-CN" sz="4000" b="1"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Sweet,sweet ,</a:t>
            </a:r>
            <a:r>
              <a:rPr lang="en-US" altLang="zh-CN" sz="4000" b="1"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candy.</a:t>
            </a:r>
            <a:endParaRPr lang="en-US" altLang="zh-CN" sz="4000" b="1"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  <a:p>
            <a:endParaRPr lang="zh-CN" altLang="en-US" sz="4000" b="1" dirty="0"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</p:txBody>
      </p:sp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017044" y="8652"/>
            <a:ext cx="6449378" cy="1052989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95922" y="5530572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161689" y="5530890"/>
            <a:ext cx="1750219" cy="118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527"/>
          <a:stretch>
            <a:fillRect/>
          </a:stretch>
        </p:blipFill>
        <p:spPr>
          <a:xfrm>
            <a:off x="6588125" y="1412875"/>
            <a:ext cx="2232025" cy="314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94970" y="620713"/>
            <a:ext cx="6192838" cy="1106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6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Ice cream</a:t>
            </a:r>
            <a:endParaRPr lang="en-US" altLang="zh-CN" sz="66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6155" y="1975485"/>
            <a:ext cx="720153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0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I, i,</a:t>
            </a:r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 </a:t>
            </a:r>
            <a:r>
              <a:rPr lang="en-US" altLang="zh-CN" sz="4000" b="1"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ice cream,</a:t>
            </a:r>
            <a:endParaRPr lang="en-US" altLang="zh-CN" sz="4000" b="1"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4000" b="1"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Ice, ice, ice,</a:t>
            </a:r>
            <a:endParaRPr lang="en-US" altLang="zh-CN" sz="4000" b="1"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4000" b="1"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It’s  </a:t>
            </a:r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an</a:t>
            </a:r>
            <a:r>
              <a:rPr lang="en-US" altLang="zh-CN" sz="4000" b="1"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  ice cream.</a:t>
            </a:r>
            <a:endParaRPr lang="en-US" altLang="zh-CN" sz="4000" b="1"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Cold,</a:t>
            </a:r>
            <a:r>
              <a:rPr lang="zh-CN" altLang="en-US" sz="40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cold, </a:t>
            </a:r>
            <a:r>
              <a:rPr lang="en-US" altLang="zh-CN" sz="4000" b="1"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ice</a:t>
            </a:r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 </a:t>
            </a:r>
            <a:r>
              <a:rPr lang="en-US" altLang="zh-CN" sz="4000" b="1"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cream.</a:t>
            </a:r>
            <a:endParaRPr lang="zh-CN" altLang="en-US" sz="4000" b="1" dirty="0"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</p:txBody>
      </p:sp>
      <p:pic>
        <p:nvPicPr>
          <p:cNvPr id="2" name="图片 1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645569" y="36592"/>
            <a:ext cx="6449378" cy="1052989"/>
          </a:xfrm>
          <a:prstGeom prst="rect">
            <a:avLst/>
          </a:prstGeom>
        </p:spPr>
      </p:pic>
      <p:pic>
        <p:nvPicPr>
          <p:cNvPr id="3" name="图片 2" descr="fc85f2a324e3c42c2067966f589847d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931184" y="5327690"/>
            <a:ext cx="1750219" cy="1183720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95287" y="5513427"/>
            <a:ext cx="2621399" cy="12551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4" descr="fuirt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620385" y="1424940"/>
            <a:ext cx="3581400" cy="3279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524193" y="447040"/>
            <a:ext cx="6192837" cy="1106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66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Lemon</a:t>
            </a:r>
            <a:endParaRPr lang="en-US" altLang="zh-CN" sz="6600" b="1" dirty="0">
              <a:solidFill>
                <a:srgbClr val="FF0000"/>
              </a:solidFill>
              <a:latin typeface="Calibri" panose="020F050202020403020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1395" y="1424940"/>
            <a:ext cx="720090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0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L,  l,  </a:t>
            </a:r>
            <a:r>
              <a:rPr lang="en-US" altLang="zh-CN" sz="4000" b="1"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lemon,</a:t>
            </a:r>
            <a:endParaRPr lang="en-US" altLang="zh-CN" sz="4000" b="1"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4000" b="1"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lemon, lemon, lemon,</a:t>
            </a:r>
            <a:endParaRPr lang="en-US" altLang="zh-CN" sz="4000" b="1"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4000" b="1"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It’s  </a:t>
            </a:r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a</a:t>
            </a:r>
            <a:r>
              <a:rPr lang="en-US" altLang="zh-CN" sz="4000" b="1"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  lemon,</a:t>
            </a:r>
            <a:endParaRPr lang="en-US" altLang="zh-CN" sz="4000" b="1"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Sour, sour, </a:t>
            </a:r>
            <a:r>
              <a:rPr lang="en-US" altLang="zh-CN" sz="4000" b="1">
                <a:latin typeface="Comic Sans MS" panose="030F0702030302020204" pitchFamily="66" charset="0"/>
                <a:ea typeface="宋体" panose="02010600030101010101" pitchFamily="2" charset="-122"/>
                <a:sym typeface="Comic Sans MS" panose="030F0702030302020204" pitchFamily="66" charset="0"/>
              </a:rPr>
              <a:t>lemon</a:t>
            </a:r>
            <a:endParaRPr lang="zh-CN" altLang="en-US" sz="4000" b="1" dirty="0">
              <a:latin typeface="Comic Sans MS" panose="030F0702030302020204" pitchFamily="66" charset="0"/>
              <a:ea typeface="宋体" panose="02010600030101010101" pitchFamily="2" charset="-122"/>
              <a:sym typeface="Comic Sans MS" panose="030F0702030302020204" pitchFamily="66" charset="0"/>
            </a:endParaRPr>
          </a:p>
        </p:txBody>
      </p:sp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017044" y="21987"/>
            <a:ext cx="6449378" cy="1052989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95922" y="5530572"/>
            <a:ext cx="2621399" cy="1255157"/>
          </a:xfrm>
          <a:prstGeom prst="rect">
            <a:avLst/>
          </a:prstGeom>
        </p:spPr>
      </p:pic>
      <p:pic>
        <p:nvPicPr>
          <p:cNvPr id="3" name="图片 2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118509" y="5566450"/>
            <a:ext cx="1750219" cy="1183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965450" y="20320"/>
            <a:ext cx="6534785" cy="1066800"/>
          </a:xfrm>
          <a:prstGeom prst="rect">
            <a:avLst/>
          </a:prstGeom>
        </p:spPr>
      </p:pic>
      <p:pic>
        <p:nvPicPr>
          <p:cNvPr id="12292" name="图片 12" descr="fruit5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9613" y="3860800"/>
            <a:ext cx="1801812" cy="1423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14" descr="fuirt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150" y="981075"/>
            <a:ext cx="2017713" cy="1709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15" descr="fruit5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8125" y="3500438"/>
            <a:ext cx="1990725" cy="155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16" descr="fuirt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2588" y="4770438"/>
            <a:ext cx="2016125" cy="2087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18" descr="fuirt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8175" y="5137150"/>
            <a:ext cx="1981200" cy="1720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Picture 10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79613" y="2420938"/>
            <a:ext cx="2093912" cy="155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8" name="Picture 11"/>
          <p:cNvPicPr>
            <a:picLocks noChangeAspect="1"/>
          </p:cNvPicPr>
          <p:nvPr/>
        </p:nvPicPr>
        <p:blipFill>
          <a:blip r:embed="rId8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</a:blip>
          <a:stretch>
            <a:fillRect/>
          </a:stretch>
        </p:blipFill>
        <p:spPr>
          <a:xfrm rot="-1707519">
            <a:off x="6848475" y="758825"/>
            <a:ext cx="1079500" cy="1968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Picture 12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9563" y="2492375"/>
            <a:ext cx="2255837" cy="1182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0" name="TextBox 11"/>
          <p:cNvSpPr txBox="1"/>
          <p:nvPr/>
        </p:nvSpPr>
        <p:spPr>
          <a:xfrm>
            <a:off x="207328" y="261620"/>
            <a:ext cx="30241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0000CC"/>
                </a:solidFill>
                <a:latin typeface="GCFrutiger" pitchFamily="2" charset="0"/>
              </a:rPr>
              <a:t>a</a:t>
            </a:r>
            <a:r>
              <a:rPr lang="en-US" altLang="zh-CN" dirty="0">
                <a:latin typeface="GCFrutiger" pitchFamily="2" charset="0"/>
              </a:rPr>
              <a:t>,</a:t>
            </a:r>
            <a:r>
              <a:rPr lang="en-US" altLang="zh-CN" dirty="0">
                <a:solidFill>
                  <a:srgbClr val="0000CC"/>
                </a:solidFill>
                <a:latin typeface="GCFrutiger" pitchFamily="2" charset="0"/>
              </a:rPr>
              <a:t> an</a:t>
            </a:r>
            <a:r>
              <a:rPr lang="en-US" altLang="zh-CN" dirty="0">
                <a:latin typeface="GCFrutiger" pitchFamily="2" charset="0"/>
              </a:rPr>
              <a:t>,</a:t>
            </a:r>
            <a:r>
              <a:rPr lang="en-US" altLang="zh-CN" dirty="0">
                <a:solidFill>
                  <a:srgbClr val="0000CC"/>
                </a:solidFill>
                <a:latin typeface="GCFrutiger" pitchFamily="2" charset="0"/>
              </a:rPr>
              <a:t> </a:t>
            </a:r>
            <a:r>
              <a:rPr lang="en-US" altLang="zh-CN" dirty="0">
                <a:latin typeface="GCFrutiger" pitchFamily="2" charset="0"/>
              </a:rPr>
              <a:t>or  </a:t>
            </a:r>
            <a:r>
              <a:rPr lang="en-US" altLang="zh-CN" dirty="0">
                <a:solidFill>
                  <a:srgbClr val="0000CC"/>
                </a:solidFill>
                <a:latin typeface="GCFrutiger" pitchFamily="2" charset="0"/>
              </a:rPr>
              <a:t>/</a:t>
            </a:r>
            <a:endParaRPr lang="zh-CN" altLang="en-US" dirty="0">
              <a:solidFill>
                <a:srgbClr val="0000CC"/>
              </a:solidFill>
              <a:latin typeface="GCFrutiger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1550" y="1557338"/>
            <a:ext cx="100806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800" dirty="0">
                <a:solidFill>
                  <a:srgbClr val="0000CC"/>
                </a:solidFill>
                <a:latin typeface="GCFrutiger" pitchFamily="2" charset="0"/>
              </a:rPr>
              <a:t>a</a:t>
            </a:r>
            <a:endParaRPr lang="zh-CN" altLang="en-US" sz="4800" dirty="0">
              <a:solidFill>
                <a:srgbClr val="0000CC"/>
              </a:solidFill>
              <a:latin typeface="GCFrutiger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08625" y="4005263"/>
            <a:ext cx="1008063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800" dirty="0">
                <a:solidFill>
                  <a:srgbClr val="FF0000"/>
                </a:solidFill>
                <a:latin typeface="GCFrutiger" pitchFamily="2" charset="0"/>
              </a:rPr>
              <a:t>an</a:t>
            </a:r>
            <a:endParaRPr lang="zh-CN" altLang="en-US" sz="4800" dirty="0">
              <a:solidFill>
                <a:srgbClr val="FF0000"/>
              </a:solidFill>
              <a:latin typeface="GCFrutiger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42988" y="4005263"/>
            <a:ext cx="1008062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800" dirty="0">
                <a:solidFill>
                  <a:srgbClr val="0000CC"/>
                </a:solidFill>
                <a:latin typeface="GCFrutiger" pitchFamily="2" charset="0"/>
              </a:rPr>
              <a:t>a</a:t>
            </a:r>
            <a:endParaRPr lang="zh-CN" altLang="en-US" sz="4800" dirty="0">
              <a:solidFill>
                <a:srgbClr val="0000CC"/>
              </a:solidFill>
              <a:latin typeface="GCFrutiger" pitchFamily="2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42988" y="5516563"/>
            <a:ext cx="1008062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800" dirty="0">
                <a:solidFill>
                  <a:srgbClr val="0000CC"/>
                </a:solidFill>
                <a:latin typeface="GCFrutiger" pitchFamily="2" charset="0"/>
              </a:rPr>
              <a:t>a</a:t>
            </a:r>
            <a:endParaRPr lang="zh-CN" altLang="en-US" sz="4800" dirty="0">
              <a:solidFill>
                <a:srgbClr val="0000CC"/>
              </a:solidFill>
              <a:latin typeface="GCFrutiger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35600" y="1268413"/>
            <a:ext cx="1008063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800" dirty="0">
                <a:solidFill>
                  <a:srgbClr val="FF0000"/>
                </a:solidFill>
                <a:latin typeface="GCFrutiger" pitchFamily="2" charset="0"/>
              </a:rPr>
              <a:t>an</a:t>
            </a:r>
            <a:endParaRPr lang="zh-CN" altLang="en-US" sz="4800" dirty="0">
              <a:solidFill>
                <a:srgbClr val="FF0000"/>
              </a:solidFill>
              <a:latin typeface="GCFrutiger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35600" y="5589588"/>
            <a:ext cx="1008063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800" dirty="0">
                <a:solidFill>
                  <a:srgbClr val="FF0000"/>
                </a:solidFill>
                <a:latin typeface="GCFrutiger" pitchFamily="2" charset="0"/>
              </a:rPr>
              <a:t>an</a:t>
            </a:r>
            <a:endParaRPr lang="zh-CN" altLang="en-US" sz="4800" dirty="0">
              <a:solidFill>
                <a:srgbClr val="FF0000"/>
              </a:solidFill>
              <a:latin typeface="GCFrutiger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42988" y="2924175"/>
            <a:ext cx="1008062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800" dirty="0">
                <a:latin typeface="Arial" panose="020B0604020202020204" pitchFamily="34" charset="0"/>
              </a:rPr>
              <a:t>/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92725" y="2636838"/>
            <a:ext cx="1008063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800" dirty="0">
                <a:latin typeface="Arial" panose="020B0604020202020204" pitchFamily="34" charset="0"/>
              </a:rPr>
              <a:t>/</a:t>
            </a:r>
            <a:endParaRPr lang="zh-CN" altLang="en-US" sz="4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1" name="图片 12" descr="fruit5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00338" y="5157788"/>
            <a:ext cx="1912937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14" descr="fuirt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463" y="620713"/>
            <a:ext cx="2035175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图片 15" descr="fruit5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5184775"/>
            <a:ext cx="1989138" cy="1557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图片 16" descr="fuirt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9700" y="4946650"/>
            <a:ext cx="1846263" cy="1911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5" name="图片 18" descr="fuirt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4225" y="4902200"/>
            <a:ext cx="2117725" cy="1839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6" name="Picture 1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7625" y="620713"/>
            <a:ext cx="1938338" cy="143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7" name="Picture 11"/>
          <p:cNvPicPr>
            <a:picLocks noChangeAspect="1"/>
          </p:cNvPicPr>
          <p:nvPr/>
        </p:nvPicPr>
        <p:blipFill>
          <a:blip r:embed="rId7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725" y="620713"/>
            <a:ext cx="923925" cy="168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8" name="Picture 12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625" y="908050"/>
            <a:ext cx="1931988" cy="101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9" name="TextBox 11"/>
          <p:cNvSpPr txBox="1"/>
          <p:nvPr/>
        </p:nvSpPr>
        <p:spPr>
          <a:xfrm>
            <a:off x="1403350" y="2133600"/>
            <a:ext cx="185738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4350" name="TextBox 12"/>
          <p:cNvSpPr txBox="1"/>
          <p:nvPr/>
        </p:nvSpPr>
        <p:spPr>
          <a:xfrm>
            <a:off x="-381635" y="2840990"/>
            <a:ext cx="96342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dirty="0">
                <a:latin typeface="+mj-ea"/>
                <a:ea typeface="+mj-ea"/>
              </a:rPr>
              <a:t> candy     a lemon     chocolate     an ice </a:t>
            </a:r>
            <a:r>
              <a:rPr lang="en-US" altLang="zh-CN" dirty="0">
                <a:latin typeface="+mj-ea"/>
                <a:ea typeface="+mj-ea"/>
                <a:sym typeface="+mn-ea"/>
              </a:rPr>
              <a:t>cream</a:t>
            </a:r>
            <a:endParaRPr lang="en-US" altLang="zh-CN" dirty="0">
              <a:latin typeface="+mj-ea"/>
              <a:ea typeface="+mj-ea"/>
              <a:sym typeface="+mn-ea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endParaRPr lang="en-US" altLang="zh-CN" dirty="0">
              <a:latin typeface="+mj-ea"/>
              <a:ea typeface="+mj-ea"/>
              <a:sym typeface="+mn-ea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dirty="0">
                <a:latin typeface="+mj-ea"/>
                <a:ea typeface="+mj-ea"/>
              </a:rPr>
              <a:t>a peach    a pear      an orange      an apple </a:t>
            </a:r>
            <a:endParaRPr lang="zh-CN" altLang="en-US" dirty="0">
              <a:latin typeface="+mj-ea"/>
              <a:ea typeface="+mj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1187450" y="1844675"/>
            <a:ext cx="2305050" cy="1008063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 flipV="1">
            <a:off x="1187450" y="2133600"/>
            <a:ext cx="1728788" cy="719138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 flipV="1">
            <a:off x="6300788" y="2060575"/>
            <a:ext cx="1150938" cy="792163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5148263" y="1844675"/>
            <a:ext cx="2447925" cy="1008063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 flipV="1">
            <a:off x="1187450" y="4365625"/>
            <a:ext cx="2592388" cy="792163"/>
          </a:xfrm>
          <a:prstGeom prst="line">
            <a:avLst/>
          </a:prstGeom>
          <a:ln w="571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3635375" y="4365625"/>
            <a:ext cx="3960813" cy="1150938"/>
          </a:xfrm>
          <a:prstGeom prst="line">
            <a:avLst/>
          </a:prstGeom>
          <a:ln w="571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5076825" y="4365625"/>
            <a:ext cx="863600" cy="863600"/>
          </a:xfrm>
          <a:prstGeom prst="line">
            <a:avLst/>
          </a:prstGeom>
          <a:ln w="571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476375" y="4437063"/>
            <a:ext cx="6264275" cy="936625"/>
          </a:xfrm>
          <a:prstGeom prst="line">
            <a:avLst/>
          </a:prstGeom>
          <a:ln w="571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>
          <a:xfrm>
            <a:off x="2179955" y="-35560"/>
            <a:ext cx="7222490" cy="107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8451" y="6339959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242344" y="-63103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358817" y="668735"/>
            <a:ext cx="1383387" cy="1427678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50177" y="5298797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7266464" y="5572800"/>
            <a:ext cx="1750219" cy="11837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57225" y="755015"/>
            <a:ext cx="7758430" cy="4657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一、单选题</a:t>
            </a:r>
            <a:endParaRPr lang="zh-CN" sz="1400" b="1">
              <a:ea typeface="宋体" panose="02010600030101010101" pitchFamily="2" charset="-122"/>
            </a:endParaRPr>
          </a:p>
          <a:p>
            <a:pPr indent="0">
              <a:lnSpc>
                <a:spcPct val="16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1.It is red , it is sweet. What is it?（     ）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6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A. apple               B. banana                   C. orange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6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2.It is yellow, it is sour. It is（    ）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          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6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A. banana            B. lemon                     C. orange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3.________ it, how is it?            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A. taste              B. OK         C. Taste          D. Tast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10250" y="1604645"/>
            <a:ext cx="5911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A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90465" y="3020060"/>
            <a:ext cx="4540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B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34795" y="4264025"/>
            <a:ext cx="370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C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1801" y="623899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216944" y="95012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431842" y="424895"/>
            <a:ext cx="1383387" cy="1427678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42277" y="5098137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916579" y="5313720"/>
            <a:ext cx="1750219" cy="11837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42975" y="1057910"/>
            <a:ext cx="7838440" cy="4741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en-US" sz="28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4.What colour is the banana?(     )</a:t>
            </a:r>
            <a:endParaRPr lang="en-US" sz="28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4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    A. It's red.                                B. It's yellow.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4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5.Is this an apple? 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(     )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           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4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  A. Yes, it is.                          B. Yes, they are.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4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6.—Give me ________ ice cream, please.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4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   —Here you are.            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4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      A. an                 B. a                         C. ／</a:t>
            </a:r>
            <a:endParaRPr lang="zh-CN" altLang="en-US" sz="2800"/>
          </a:p>
          <a:p>
            <a:pPr indent="0"/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5304155" y="1237615"/>
            <a:ext cx="4540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B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73170" y="2409825"/>
            <a:ext cx="438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A      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17875" y="3496945"/>
            <a:ext cx="4400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A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301" y="642441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115979" y="95012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778552" y="597615"/>
            <a:ext cx="1383387" cy="1427678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03872" y="5168622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7233444" y="5469930"/>
            <a:ext cx="1750219" cy="11837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17195" y="1148080"/>
            <a:ext cx="83439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8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7.</a:t>
            </a:r>
            <a:r>
              <a:rPr lang="zh-CN" sz="28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选出不同类的单词（</a:t>
            </a:r>
            <a:r>
              <a:rPr lang="en-US" sz="28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8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）</a:t>
            </a:r>
            <a:endParaRPr lang="zh-CN" sz="28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A. orange            B. apple          C. red         D. lemon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8.Taste the ice cream. How is it?  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(     )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            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A. It's sour.                                   B. It's cold and sweet.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9.选出不同类的单词（   ）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            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5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A. candy         B. ice cream     C. lemon        D. sour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84930" y="1346835"/>
            <a:ext cx="4762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C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22900" y="2640330"/>
            <a:ext cx="6851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B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03370" y="3959225"/>
            <a:ext cx="4762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D</a:t>
            </a:r>
            <a:endParaRPr lang="en-US" altLang="zh-CN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0866" y="648283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669699" y="-137398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-109855" y="179070"/>
            <a:ext cx="1724025" cy="1779270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785177" y="5298797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916579" y="5299115"/>
            <a:ext cx="1750219" cy="11837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33145" y="1304290"/>
            <a:ext cx="6987540" cy="3815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rgbClr val="0070C0"/>
                </a:solidFill>
                <a:latin typeface="Times New Roman" panose="02020603050405020304" charset="0"/>
                <a:cs typeface="Times New Roman" panose="02020603050405020304" charset="0"/>
              </a:rPr>
              <a:t>    Free talk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1.What's your </a:t>
            </a:r>
            <a:r>
              <a:rPr lang="en-US" altLang="zh-CN" sz="3200" b="1" dirty="0" err="1">
                <a:latin typeface="Times New Roman" panose="02020603050405020304" charset="0"/>
                <a:cs typeface="Times New Roman" panose="02020603050405020304" charset="0"/>
              </a:rPr>
              <a:t>favourite</a:t>
            </a:r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 fruit?</a:t>
            </a:r>
            <a:endParaRPr lang="en-US" altLang="zh-CN" sz="32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你最喜欢的水果是什么？</a:t>
            </a:r>
            <a:endParaRPr lang="en-US" altLang="zh-CN" sz="2800" dirty="0">
              <a:latin typeface="Times New Roman" panose="02020603050405020304" charset="0"/>
              <a:cs typeface="Times New Roman" panose="02020603050405020304" charset="0"/>
            </a:endParaRPr>
          </a:p>
          <a:p>
            <a:endParaRPr lang="en-US" altLang="zh-CN" sz="2800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2.Can you introduce the tastes of fruits </a:t>
            </a:r>
            <a:endParaRPr lang="en-US" altLang="zh-CN" sz="32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3200" b="1" dirty="0">
                <a:latin typeface="Times New Roman" panose="02020603050405020304" charset="0"/>
                <a:cs typeface="Times New Roman" panose="02020603050405020304" charset="0"/>
              </a:rPr>
              <a:t>   in English?</a:t>
            </a:r>
            <a:endParaRPr lang="en-US" altLang="zh-CN" sz="3200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你能用英语来介绍水果的味道吗？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pic>
        <p:nvPicPr>
          <p:cNvPr id="9" name="图片 8" descr="5965_1447340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7218680" y="401320"/>
            <a:ext cx="1900555" cy="1816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51594" y="648283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983264" y="37227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763312" y="453470"/>
            <a:ext cx="1383387" cy="1427678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03847" y="5385157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916579" y="5299115"/>
            <a:ext cx="1750219" cy="1183720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864870" y="970280"/>
            <a:ext cx="6449060" cy="474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二、填空题</a:t>
            </a:r>
            <a:endParaRPr lang="zh-CN" sz="28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20000"/>
              </a:lnSpc>
            </a:pPr>
            <a:r>
              <a:rPr lang="en-US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10.—What's this?           —What's this?</a:t>
            </a:r>
            <a:endParaRPr lang="en-US" sz="28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   —It's ________.          —It's ________.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11.说一说并排序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(________) It's sweet.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(________) It's candy.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(________) Taste it.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(________) How is it?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(________) What is it? 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18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9188" y="1970405"/>
            <a:ext cx="859155" cy="706120"/>
          </a:xfrm>
          <a:prstGeom prst="rect">
            <a:avLst/>
          </a:prstGeom>
        </p:spPr>
      </p:pic>
      <p:pic>
        <p:nvPicPr>
          <p:cNvPr id="19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3613" y="2084705"/>
            <a:ext cx="782955" cy="5918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83105" y="2032000"/>
            <a:ext cx="17418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a  lemon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03215" y="2031365"/>
            <a:ext cx="12674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</a:rPr>
              <a:t>candy</a:t>
            </a:r>
            <a:endParaRPr lang="en-US" altLang="zh-CN" sz="32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46555" y="3075305"/>
            <a:ext cx="448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3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46555" y="3597275"/>
            <a:ext cx="5556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5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25270" y="4119880"/>
            <a:ext cx="5022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 1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45920" y="4641850"/>
            <a:ext cx="3251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2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45285" y="5164455"/>
            <a:ext cx="4495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4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1346" y="623899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058704" y="195342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461052" y="400765"/>
            <a:ext cx="1383387" cy="1427678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966787" y="4983202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931184" y="5212755"/>
            <a:ext cx="1750219" cy="1183720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828675" y="1562100"/>
            <a:ext cx="7486650" cy="33642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90000"/>
              </a:lnSpc>
            </a:pPr>
            <a:r>
              <a:rPr lang="en-US" sz="28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12.________is it? It's an apple.   </a:t>
            </a:r>
            <a:endParaRPr lang="en-US" sz="28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90000"/>
              </a:lnSpc>
            </a:pPr>
            <a:r>
              <a:rPr lang="en-US" sz="2800" b="0">
                <a:solidFill>
                  <a:srgbClr val="00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13.It's small and yellow. It's sour. It's a ________.    </a:t>
            </a:r>
            <a:endParaRPr lang="en-US" sz="2800" b="0">
              <a:solidFill>
                <a:srgbClr val="000000"/>
              </a:solidFill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9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14.I like candy. It's ________. Yummy! Yummy!    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9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15.I like ________. It's cold and sweet.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4650" y="1768475"/>
            <a:ext cx="10128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What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89090" y="2625725"/>
            <a:ext cx="11499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lemon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49370" y="3388360"/>
            <a:ext cx="11112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sweet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26615" y="4231005"/>
            <a:ext cx="17227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ice cream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5726" y="648283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127409" y="8017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527727" y="539830"/>
            <a:ext cx="1383387" cy="1427678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44157" y="5298797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916579" y="5299115"/>
            <a:ext cx="1750219" cy="1183720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993775" y="864235"/>
            <a:ext cx="6715760" cy="51288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zh-CN" sz="2800" b="1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三、连词成句</a:t>
            </a:r>
            <a:endParaRPr lang="zh-CN" sz="2800" b="1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16.it,   is,   what  (?)   _______________________________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__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__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17.sweet,   it,   is,   and,   sour   (.)   _______________________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___________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_ 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18.a,   This,  is,   lemon   (.) _______________________________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_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___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  <a:p>
            <a:pPr indent="0">
              <a:lnSpc>
                <a:spcPct val="130000"/>
              </a:lnSpc>
            </a:pP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19.is,   it,   how   (?) ________________________________</a:t>
            </a:r>
            <a:r>
              <a:rPr lang="en-US" altLang="zh-CN" sz="2800">
                <a:latin typeface="Times New Roman" panose="02020603050405020304" charset="0"/>
                <a:cs typeface="Times New Roman" panose="02020603050405020304" charset="0"/>
              </a:rPr>
              <a:t>_</a:t>
            </a:r>
            <a:r>
              <a:rPr lang="zh-CN" altLang="en-US" sz="2800">
                <a:latin typeface="Times New Roman" panose="02020603050405020304" charset="0"/>
                <a:cs typeface="Times New Roman" panose="02020603050405020304" charset="0"/>
              </a:rPr>
              <a:t>__</a:t>
            </a:r>
            <a:endParaRPr lang="zh-CN" altLang="en-US" sz="28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70965" y="2056765"/>
            <a:ext cx="2261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What is it  ?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70965" y="3167380"/>
            <a:ext cx="4691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It is sweet and sour.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41780" y="4233545"/>
            <a:ext cx="47891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This is a lemon.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65120" y="5299075"/>
            <a:ext cx="2321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How is it?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32080" y="626443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77215" y="43498"/>
            <a:ext cx="8599170" cy="140398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309009" y="849313"/>
            <a:ext cx="1844516" cy="1903571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-30480" y="5012531"/>
            <a:ext cx="3495199" cy="1673543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751320" y="5107781"/>
            <a:ext cx="2333625" cy="157829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64560" y="1318260"/>
            <a:ext cx="221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>
                <a:sym typeface="+mn-ea"/>
              </a:rPr>
              <a:t>课堂总结</a:t>
            </a:r>
            <a:endParaRPr lang="zh-CN" altLang="en-US" sz="4000" b="1" dirty="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2810" y="2183130"/>
            <a:ext cx="7967980" cy="3451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70000"/>
              </a:lnSpc>
            </a:pPr>
            <a:r>
              <a:rPr lang="en-US" altLang="zh-CN" sz="2800" b="1" dirty="0" smtClean="0">
                <a:latin typeface="+mn-ea"/>
                <a:ea typeface="+mn-ea"/>
                <a:cs typeface="+mn-ea"/>
                <a:sym typeface="+mn-ea"/>
              </a:rPr>
              <a:t>1. </a:t>
            </a:r>
            <a:r>
              <a:rPr lang="zh-CN" altLang="zh-CN" sz="2800" b="1" dirty="0" smtClean="0">
                <a:latin typeface="+mn-ea"/>
                <a:ea typeface="+mn-ea"/>
                <a:cs typeface="+mn-ea"/>
                <a:sym typeface="+mn-ea"/>
              </a:rPr>
              <a:t>学会单词</a:t>
            </a:r>
            <a:r>
              <a:rPr lang="en-US" altLang="zh-CN" sz="2800" b="1" dirty="0" smtClean="0">
                <a:latin typeface="+mn-ea"/>
                <a:ea typeface="+mn-ea"/>
                <a:cs typeface="+mn-ea"/>
                <a:sym typeface="+mn-ea"/>
              </a:rPr>
              <a:t>candy</a:t>
            </a:r>
            <a:r>
              <a:rPr lang="zh-CN" altLang="zh-CN" sz="2800" b="1" dirty="0" smtClean="0">
                <a:latin typeface="+mn-ea"/>
                <a:ea typeface="+mn-ea"/>
                <a:cs typeface="+mn-ea"/>
                <a:sym typeface="+mn-ea"/>
              </a:rPr>
              <a:t>，</a:t>
            </a:r>
            <a:r>
              <a:rPr lang="en-US" altLang="zh-CN" sz="2800" b="1" dirty="0" smtClean="0">
                <a:latin typeface="+mn-ea"/>
                <a:ea typeface="+mn-ea"/>
                <a:cs typeface="+mn-ea"/>
                <a:sym typeface="+mn-ea"/>
              </a:rPr>
              <a:t>ice cream, lemon,</a:t>
            </a:r>
            <a:endParaRPr lang="en-US" altLang="zh-CN" sz="2800" b="1" dirty="0" smtClean="0">
              <a:latin typeface="+mn-ea"/>
              <a:ea typeface="+mn-ea"/>
              <a:cs typeface="+mn-ea"/>
              <a:sym typeface="+mn-ea"/>
            </a:endParaRPr>
          </a:p>
          <a:p>
            <a:pPr algn="l">
              <a:lnSpc>
                <a:spcPct val="170000"/>
              </a:lnSpc>
            </a:pPr>
            <a:r>
              <a:rPr lang="en-US" altLang="zh-CN" sz="2800" b="1" dirty="0" smtClean="0">
                <a:latin typeface="+mn-ea"/>
                <a:ea typeface="+mn-ea"/>
                <a:cs typeface="+mn-ea"/>
                <a:sym typeface="+mn-ea"/>
              </a:rPr>
              <a:t>    sweet</a:t>
            </a:r>
            <a:r>
              <a:rPr lang="zh-CN" altLang="en-US" sz="2800" b="1" dirty="0" smtClean="0">
                <a:latin typeface="+mn-ea"/>
                <a:ea typeface="+mn-ea"/>
                <a:cs typeface="+mn-ea"/>
                <a:sym typeface="+mn-ea"/>
              </a:rPr>
              <a:t>， </a:t>
            </a:r>
            <a:r>
              <a:rPr lang="en-US" altLang="zh-CN" sz="2800" b="1" dirty="0" smtClean="0">
                <a:latin typeface="+mn-ea"/>
                <a:ea typeface="+mn-ea"/>
                <a:cs typeface="+mn-ea"/>
                <a:sym typeface="+mn-ea"/>
              </a:rPr>
              <a:t>sour</a:t>
            </a:r>
            <a:r>
              <a:rPr lang="zh-CN" altLang="en-US" sz="2800" b="1" dirty="0" smtClean="0">
                <a:latin typeface="+mn-ea"/>
                <a:ea typeface="+mn-ea"/>
                <a:cs typeface="+mn-ea"/>
                <a:sym typeface="+mn-ea"/>
              </a:rPr>
              <a:t> </a:t>
            </a:r>
            <a:r>
              <a:rPr lang="zh-CN" altLang="zh-CN" sz="2800" b="1" dirty="0" smtClean="0">
                <a:latin typeface="+mn-ea"/>
                <a:ea typeface="+mn-ea"/>
                <a:cs typeface="+mn-ea"/>
                <a:sym typeface="+mn-ea"/>
              </a:rPr>
              <a:t>会认读，会书写。</a:t>
            </a:r>
            <a:endParaRPr lang="zh-CN" altLang="zh-CN" sz="2800" b="1" dirty="0" smtClean="0">
              <a:latin typeface="+mn-ea"/>
              <a:ea typeface="+mn-ea"/>
              <a:cs typeface="+mn-ea"/>
            </a:endParaRPr>
          </a:p>
          <a:p>
            <a:pPr algn="l">
              <a:lnSpc>
                <a:spcPct val="170000"/>
              </a:lnSpc>
            </a:pPr>
            <a:r>
              <a:rPr lang="en-US" altLang="zh-CN" sz="2800" b="1" dirty="0" smtClean="0">
                <a:latin typeface="+mn-ea"/>
                <a:ea typeface="+mn-ea"/>
                <a:cs typeface="+mn-ea"/>
                <a:sym typeface="+mn-ea"/>
              </a:rPr>
              <a:t>2. </a:t>
            </a:r>
            <a:r>
              <a:rPr lang="zh-CN" altLang="en-US" sz="2800" b="1" dirty="0" smtClean="0">
                <a:latin typeface="+mn-ea"/>
                <a:ea typeface="+mn-ea"/>
                <a:cs typeface="+mn-ea"/>
                <a:sym typeface="+mn-ea"/>
              </a:rPr>
              <a:t>学会使用句型</a:t>
            </a:r>
            <a:r>
              <a:rPr lang="en-US" altLang="zh-CN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How is it ? It is sweet\sour.</a:t>
            </a:r>
            <a:endParaRPr lang="en-US" altLang="zh-CN" sz="2800" b="1" dirty="0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70000"/>
              </a:lnSpc>
            </a:pPr>
            <a:r>
              <a:rPr lang="en-US" altLang="zh-CN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lang="zh-CN" altLang="en-US" sz="2800" b="1" dirty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来询问食物的味道。</a:t>
            </a:r>
            <a:endParaRPr lang="zh-CN" altLang="en-US" sz="2800" b="1" dirty="0" smtClean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endParaRPr lang="zh-CN" altLang="en-US" sz="2800" b="1" dirty="0" smtClean="0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44525" y="49213"/>
            <a:ext cx="8599170" cy="14039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90570" y="1453515"/>
            <a:ext cx="21558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 smtClean="0">
                <a:latin typeface="+mj-ea"/>
                <a:ea typeface="+mj-ea"/>
                <a:sym typeface="+mn-ea"/>
              </a:rPr>
              <a:t>记忆清单</a:t>
            </a:r>
            <a:endParaRPr lang="zh-CN" altLang="en-US" sz="3600" b="1" dirty="0" smtClean="0">
              <a:latin typeface="+mj-ea"/>
              <a:ea typeface="+mj-ea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46630"/>
            <a:ext cx="8572500" cy="436689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275354" y="427673"/>
            <a:ext cx="1844516" cy="1903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3815" y="626443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335530" y="-120967"/>
            <a:ext cx="8599170" cy="140398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208044" y="1566863"/>
            <a:ext cx="1844516" cy="1903571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70840" y="4751546"/>
            <a:ext cx="3495199" cy="1673543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692900" y="5104606"/>
            <a:ext cx="2333625" cy="157829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38275" y="1283335"/>
            <a:ext cx="7052945" cy="433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如何询问食物味道的句型：</a:t>
            </a:r>
            <a:endParaRPr lang="en-US" altLang="zh-CN" sz="3200" dirty="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——How is it ? 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  <a:p>
            <a:pPr lvl="0"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         它尝起来怎么样？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 lvl="0"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 ——It's sweet/ sour.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lvl="0"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800" b="1" dirty="0">
                <a:solidFill>
                  <a:srgbClr val="FF0000"/>
                </a:solidFill>
                <a:sym typeface="+mn-ea"/>
              </a:rPr>
              <a:t>          它是甜的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/ 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酸的</a:t>
            </a:r>
            <a:endParaRPr lang="en-US" altLang="zh-CN" sz="2800" b="1" dirty="0">
              <a:solidFill>
                <a:srgbClr val="FF0000"/>
              </a:solidFill>
              <a:sym typeface="+mn-ea"/>
            </a:endParaRPr>
          </a:p>
          <a:p>
            <a:pPr lvl="0" algn="l" eaLnBrk="1" hangingPunct="1">
              <a:lnSpc>
                <a:spcPct val="170000"/>
              </a:lnSpc>
              <a:spcBef>
                <a:spcPct val="0"/>
              </a:spcBef>
              <a:buNone/>
            </a:pPr>
            <a:endParaRPr lang="zh-CN" altLang="en-US" sz="28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0840" y="492125"/>
            <a:ext cx="29559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  <a:sym typeface="+mn-ea"/>
              </a:rPr>
              <a:t>记忆清单</a:t>
            </a:r>
            <a:endParaRPr lang="zh-CN" altLang="en-US" sz="3600" b="1" dirty="0" smtClean="0"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47320" y="6374924"/>
            <a:ext cx="4441508" cy="555308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77215" y="43498"/>
            <a:ext cx="8599170" cy="1403985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208044" y="1566863"/>
            <a:ext cx="1844516" cy="1903571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58470" y="4789011"/>
            <a:ext cx="3495199" cy="1673543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517005" y="5025231"/>
            <a:ext cx="2333625" cy="157829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73755" y="1263650"/>
            <a:ext cx="25901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/>
              <a:t>课后作业</a:t>
            </a:r>
            <a:endParaRPr lang="zh-CN" altLang="en-US" sz="36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1964690" y="2303780"/>
            <a:ext cx="4876800" cy="2590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60000"/>
              </a:lnSpc>
            </a:pPr>
            <a:r>
              <a:rPr lang="en-US" altLang="zh-CN" sz="2800" b="1" dirty="0" smtClean="0">
                <a:latin typeface="+mn-ea"/>
                <a:ea typeface="+mn-ea"/>
                <a:cs typeface="+mn-ea"/>
                <a:sym typeface="+mn-ea"/>
              </a:rPr>
              <a:t>1. </a:t>
            </a:r>
            <a:r>
              <a:rPr lang="zh-CN" altLang="en-US" sz="2800" b="1" dirty="0" smtClean="0">
                <a:latin typeface="+mn-ea"/>
                <a:ea typeface="+mn-ea"/>
                <a:cs typeface="+mn-ea"/>
                <a:sym typeface="+mn-ea"/>
              </a:rPr>
              <a:t>用所学知识询问食物的味道</a:t>
            </a:r>
            <a:endParaRPr lang="zh-CN" altLang="zh-CN" sz="2800" b="1" dirty="0" smtClean="0">
              <a:latin typeface="+mn-ea"/>
              <a:ea typeface="+mn-ea"/>
              <a:cs typeface="+mn-ea"/>
            </a:endParaRPr>
          </a:p>
          <a:p>
            <a:pPr algn="l">
              <a:lnSpc>
                <a:spcPct val="160000"/>
              </a:lnSpc>
            </a:pPr>
            <a:r>
              <a:rPr lang="en-US" altLang="zh-CN" sz="2800" b="1" dirty="0" smtClean="0">
                <a:latin typeface="+mn-ea"/>
                <a:ea typeface="+mn-ea"/>
                <a:cs typeface="+mn-ea"/>
                <a:sym typeface="+mn-ea"/>
              </a:rPr>
              <a:t>2. </a:t>
            </a:r>
            <a:r>
              <a:rPr lang="zh-CN" altLang="en-US" sz="2800" b="1" dirty="0" smtClean="0">
                <a:latin typeface="+mn-ea"/>
                <a:ea typeface="+mn-ea"/>
                <a:cs typeface="+mn-ea"/>
                <a:sym typeface="+mn-ea"/>
              </a:rPr>
              <a:t>会用英语表达物品的味道</a:t>
            </a:r>
            <a:endParaRPr lang="zh-CN" altLang="en-US" sz="2800" b="1" dirty="0" smtClean="0">
              <a:latin typeface="+mn-ea"/>
              <a:ea typeface="+mn-ea"/>
              <a:cs typeface="+mn-ea"/>
              <a:sym typeface="+mn-ea"/>
            </a:endParaRPr>
          </a:p>
          <a:p>
            <a:pPr algn="l">
              <a:lnSpc>
                <a:spcPct val="160000"/>
              </a:lnSpc>
            </a:pPr>
            <a:r>
              <a:rPr lang="en-US" altLang="zh-CN" sz="2800" b="1" dirty="0" smtClean="0">
                <a:latin typeface="+mn-ea"/>
                <a:ea typeface="+mn-ea"/>
                <a:cs typeface="+mn-ea"/>
                <a:sym typeface="+mn-ea"/>
              </a:rPr>
              <a:t>3. </a:t>
            </a:r>
            <a:r>
              <a:rPr lang="zh-CN" altLang="en-US" sz="2800" b="1" dirty="0" smtClean="0">
                <a:latin typeface="+mn-ea"/>
                <a:ea typeface="+mn-ea"/>
                <a:cs typeface="+mn-ea"/>
                <a:sym typeface="+mn-ea"/>
              </a:rPr>
              <a:t>记住四会单词以及所学句型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4506040" y="6087388"/>
            <a:ext cx="3871913" cy="601504"/>
          </a:xfrm>
          <a:prstGeom prst="rect">
            <a:avLst/>
          </a:prstGeom>
        </p:spPr>
      </p:pic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73518" y="6180098"/>
            <a:ext cx="3331131" cy="416481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031087" y="4777026"/>
            <a:ext cx="5657850" cy="1529477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346518" y="366316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480000">
            <a:off x="7626033" y="3325495"/>
            <a:ext cx="1236584" cy="1276231"/>
          </a:xfrm>
          <a:prstGeom prst="rect">
            <a:avLst/>
          </a:prstGeom>
        </p:spPr>
      </p:pic>
      <p:pic>
        <p:nvPicPr>
          <p:cNvPr id="9" name="图片 8" descr="935240504b93d3b21badb4bcbf0ea7fb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69610" y="2185909"/>
            <a:ext cx="1236584" cy="1276231"/>
          </a:xfrm>
          <a:prstGeom prst="rect">
            <a:avLst/>
          </a:prstGeom>
        </p:spPr>
      </p:pic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346200" y="2291715"/>
            <a:ext cx="6731635" cy="1063625"/>
          </a:xfrm>
          <a:prstGeom prst="rect">
            <a:avLst/>
          </a:prstGeom>
        </p:spPr>
      </p:pic>
      <p:pic>
        <p:nvPicPr>
          <p:cNvPr id="3" name="图片 2" descr="e53b987864eef6a2ce906a3d50917232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621780" y="83185"/>
            <a:ext cx="2740660" cy="27406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Box 5"/>
          <p:cNvSpPr txBox="1"/>
          <p:nvPr/>
        </p:nvSpPr>
        <p:spPr>
          <a:xfrm>
            <a:off x="900430" y="3500755"/>
            <a:ext cx="17824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>
                <a:latin typeface="+mj-ea"/>
                <a:ea typeface="+mj-ea"/>
                <a:cs typeface="Arial" panose="020B0604020202020204" pitchFamily="34" charset="0"/>
              </a:rPr>
              <a:t>candy</a:t>
            </a:r>
            <a:endParaRPr lang="en-US" altLang="zh-CN" sz="3600" b="1" dirty="0">
              <a:latin typeface="+mj-ea"/>
              <a:ea typeface="+mj-ea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latin typeface="+mj-ea"/>
                <a:ea typeface="+mj-ea"/>
                <a:cs typeface="Arial" panose="020B0604020202020204" pitchFamily="34" charset="0"/>
              </a:rPr>
              <a:t> 糖果</a:t>
            </a:r>
            <a:endParaRPr lang="en-US" altLang="zh-CN" sz="3600" b="1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5125" name="TextBox 5"/>
          <p:cNvSpPr txBox="1"/>
          <p:nvPr/>
        </p:nvSpPr>
        <p:spPr>
          <a:xfrm>
            <a:off x="3456940" y="3500755"/>
            <a:ext cx="27628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600" b="1" dirty="0">
                <a:latin typeface="+mj-ea"/>
                <a:ea typeface="+mj-ea"/>
                <a:cs typeface="Arial" panose="020B0604020202020204" pitchFamily="34" charset="0"/>
              </a:rPr>
              <a:t> ice cream</a:t>
            </a:r>
            <a:endParaRPr lang="en-US" altLang="zh-CN" sz="3600" b="1" dirty="0">
              <a:latin typeface="+mj-ea"/>
              <a:ea typeface="+mj-ea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latin typeface="+mj-ea"/>
                <a:ea typeface="+mj-ea"/>
                <a:cs typeface="Arial" panose="020B0604020202020204" pitchFamily="34" charset="0"/>
              </a:rPr>
              <a:t>   冰激凌</a:t>
            </a:r>
            <a:endParaRPr lang="zh-CN" altLang="en-US" sz="3600" b="1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5126" name="TextBox 5"/>
          <p:cNvSpPr txBox="1"/>
          <p:nvPr/>
        </p:nvSpPr>
        <p:spPr>
          <a:xfrm>
            <a:off x="6596380" y="3512185"/>
            <a:ext cx="20593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dirty="0">
                <a:latin typeface="GCFrutiger" pitchFamily="2" charset="0"/>
                <a:cs typeface="Arial" panose="020B0604020202020204" pitchFamily="34" charset="0"/>
              </a:rPr>
              <a:t>  </a:t>
            </a:r>
            <a:r>
              <a:rPr lang="en-US" altLang="zh-CN" sz="3600" b="1" dirty="0">
                <a:latin typeface="+mj-ea"/>
                <a:ea typeface="+mj-ea"/>
                <a:cs typeface="Arial" panose="020B0604020202020204" pitchFamily="34" charset="0"/>
              </a:rPr>
              <a:t>lemon</a:t>
            </a:r>
            <a:endParaRPr lang="en-US" altLang="zh-CN" sz="3600" b="1" dirty="0">
              <a:latin typeface="+mj-ea"/>
              <a:ea typeface="+mj-ea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 dirty="0">
                <a:latin typeface="+mj-ea"/>
                <a:ea typeface="+mj-ea"/>
                <a:cs typeface="Arial" panose="020B0604020202020204" pitchFamily="34" charset="0"/>
              </a:rPr>
              <a:t>    </a:t>
            </a:r>
            <a:r>
              <a:rPr lang="zh-CN" altLang="en-US" sz="3600" b="1" dirty="0">
                <a:latin typeface="+mj-ea"/>
                <a:ea typeface="+mj-ea"/>
                <a:cs typeface="Arial" panose="020B0604020202020204" pitchFamily="34" charset="0"/>
              </a:rPr>
              <a:t>柠檬</a:t>
            </a:r>
            <a:endParaRPr lang="zh-CN" altLang="en-US" sz="3600" b="1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pic>
        <p:nvPicPr>
          <p:cNvPr id="5129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5112615">
            <a:off x="1148080" y="1235075"/>
            <a:ext cx="1762125" cy="24072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0" name="Picture 9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1EBF5"/>
              </a:clrFrom>
              <a:clrTo>
                <a:srgbClr val="F1EB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7485" y="963930"/>
            <a:ext cx="1598295" cy="2590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10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916548">
            <a:off x="6762750" y="1262380"/>
            <a:ext cx="1816735" cy="1993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683034" y="80407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480000">
            <a:off x="125730" y="185420"/>
            <a:ext cx="1620520" cy="1671955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364172" y="5084167"/>
            <a:ext cx="2621399" cy="1255157"/>
          </a:xfrm>
          <a:prstGeom prst="rect">
            <a:avLst/>
          </a:prstGeom>
        </p:spPr>
      </p:pic>
      <p:pic>
        <p:nvPicPr>
          <p:cNvPr id="2" name="图片 1" descr="fc85f2a324e3c42c2067966f589847df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7018814" y="5156240"/>
            <a:ext cx="1750219" cy="1183720"/>
          </a:xfrm>
          <a:prstGeom prst="rect">
            <a:avLst/>
          </a:prstGeom>
        </p:spPr>
      </p:pic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6986" y="6339959"/>
            <a:ext cx="3331131" cy="416481"/>
          </a:xfrm>
          <a:prstGeom prst="rect">
            <a:avLst/>
          </a:prstGeom>
        </p:spPr>
      </p:pic>
      <p:pic>
        <p:nvPicPr>
          <p:cNvPr id="3" name="图片 2" descr="觅元素58b0fbac4bf92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041866" y="6339959"/>
            <a:ext cx="3331131" cy="4164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51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49131" y="6365359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276634" y="147717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319010" y="681990"/>
            <a:ext cx="1651000" cy="1703705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283007" y="5396587"/>
            <a:ext cx="2621399" cy="125515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09065" y="1426210"/>
            <a:ext cx="6964045" cy="4514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宋体" panose="02010600030101010101" pitchFamily="2" charset="-122"/>
              </a:rPr>
              <a:t>  Candy  </a:t>
            </a:r>
            <a:r>
              <a:rPr lang="zh-CN" altLang="en-US" sz="4000" dirty="0">
                <a:solidFill>
                  <a:srgbClr val="FF0000"/>
                </a:solidFill>
              </a:rPr>
              <a:t>糖果</a:t>
            </a:r>
            <a:r>
              <a:rPr lang="en-US" altLang="zh-CN" sz="4000" dirty="0">
                <a:solidFill>
                  <a:srgbClr val="FF0000"/>
                </a:solidFill>
              </a:rPr>
              <a:t>( n.)</a:t>
            </a:r>
            <a:endParaRPr lang="zh-CN" altLang="en-US" sz="4000" dirty="0"/>
          </a:p>
          <a:p>
            <a:pPr algn="l">
              <a:lnSpc>
                <a:spcPct val="130000"/>
              </a:lnSpc>
            </a:pPr>
            <a:r>
              <a:rPr lang="zh-CN" altLang="en-US" sz="3200" dirty="0"/>
              <a:t> 同义词：</a:t>
            </a:r>
            <a:r>
              <a:rPr lang="en-US" altLang="zh-CN" sz="3200" dirty="0"/>
              <a:t>sweet ( n.)</a:t>
            </a:r>
            <a:endParaRPr lang="en-US" altLang="zh-CN" sz="3200" dirty="0"/>
          </a:p>
          <a:p>
            <a:pPr algn="l">
              <a:lnSpc>
                <a:spcPct val="110000"/>
              </a:lnSpc>
            </a:pPr>
            <a:r>
              <a:rPr lang="zh-CN" altLang="en-US" sz="3200" dirty="0"/>
              <a:t> 例：</a:t>
            </a:r>
            <a:r>
              <a:rPr lang="en-US" altLang="zh-CN" sz="3200" dirty="0"/>
              <a:t>a box of </a:t>
            </a:r>
            <a:r>
              <a:rPr lang="en-US" altLang="zh-CN" sz="3200" dirty="0">
                <a:solidFill>
                  <a:srgbClr val="FF0000"/>
                </a:solidFill>
              </a:rPr>
              <a:t>candy </a:t>
            </a:r>
            <a:r>
              <a:rPr lang="en-US" altLang="zh-CN" sz="3200" dirty="0"/>
              <a:t> </a:t>
            </a:r>
            <a:r>
              <a:rPr lang="zh-CN" altLang="en-US" sz="3200" dirty="0"/>
              <a:t>一盒糖果</a:t>
            </a:r>
            <a:endParaRPr lang="zh-CN" altLang="en-US" sz="3200" dirty="0"/>
          </a:p>
          <a:p>
            <a:pPr algn="l">
              <a:lnSpc>
                <a:spcPct val="110000"/>
              </a:lnSpc>
            </a:pPr>
            <a:r>
              <a:rPr lang="zh-CN" altLang="en-US" sz="3200" dirty="0"/>
              <a:t>        </a:t>
            </a:r>
            <a:r>
              <a:rPr lang="en-US" altLang="zh-CN" sz="3200" dirty="0"/>
              <a:t>a </a:t>
            </a:r>
            <a:r>
              <a:rPr lang="en-US" altLang="zh-CN" sz="3200" dirty="0">
                <a:solidFill>
                  <a:srgbClr val="FF0000"/>
                </a:solidFill>
              </a:rPr>
              <a:t>candy</a:t>
            </a:r>
            <a:r>
              <a:rPr lang="en-US" altLang="zh-CN" sz="3200" dirty="0"/>
              <a:t> store  </a:t>
            </a:r>
            <a:r>
              <a:rPr lang="zh-CN" altLang="en-US" sz="3200" dirty="0"/>
              <a:t>糖果店</a:t>
            </a:r>
            <a:endParaRPr lang="zh-CN" altLang="en-US" sz="3200" dirty="0"/>
          </a:p>
          <a:p>
            <a:pPr algn="l">
              <a:lnSpc>
                <a:spcPct val="110000"/>
              </a:lnSpc>
            </a:pPr>
            <a:r>
              <a:rPr lang="zh-CN" altLang="en-US" sz="3200" dirty="0"/>
              <a:t>     </a:t>
            </a:r>
            <a:r>
              <a:rPr lang="en-US" altLang="zh-CN" sz="3200" dirty="0"/>
              <a:t>She eats too much </a:t>
            </a:r>
            <a:r>
              <a:rPr lang="en-US" altLang="zh-CN" sz="3200" dirty="0">
                <a:solidFill>
                  <a:srgbClr val="FF0000"/>
                </a:solidFill>
              </a:rPr>
              <a:t>candy</a:t>
            </a:r>
            <a:r>
              <a:rPr lang="zh-CN" altLang="en-US" sz="3200" dirty="0"/>
              <a:t>，</a:t>
            </a:r>
            <a:endParaRPr lang="zh-CN" altLang="en-US" sz="3200" dirty="0"/>
          </a:p>
          <a:p>
            <a:pPr algn="l">
              <a:lnSpc>
                <a:spcPct val="110000"/>
              </a:lnSpc>
            </a:pPr>
            <a:r>
              <a:rPr lang="zh-CN" altLang="en-US" sz="3200" dirty="0"/>
              <a:t>     </a:t>
            </a:r>
            <a:r>
              <a:rPr lang="en-US" altLang="zh-CN" sz="3200" dirty="0"/>
              <a:t>and she has a toothache.  </a:t>
            </a:r>
            <a:endParaRPr lang="en-US" altLang="zh-CN" sz="3200" dirty="0"/>
          </a:p>
          <a:p>
            <a:pPr algn="l">
              <a:lnSpc>
                <a:spcPct val="110000"/>
              </a:lnSpc>
            </a:pPr>
            <a:r>
              <a:rPr lang="zh-CN" altLang="en-US" sz="2800" dirty="0"/>
              <a:t>      她吃的糖果太多了</a:t>
            </a:r>
            <a:r>
              <a:rPr lang="en-US" altLang="zh-CN" sz="2800" dirty="0"/>
              <a:t>,</a:t>
            </a:r>
            <a:r>
              <a:rPr lang="zh-CN" altLang="en-US" sz="2800" dirty="0"/>
              <a:t>导致牙疼</a:t>
            </a:r>
            <a:r>
              <a:rPr lang="zh-CN" altLang="en-US" sz="3200" dirty="0"/>
              <a:t>。</a:t>
            </a:r>
            <a:endParaRPr lang="zh-CN" altLang="en-US" dirty="0"/>
          </a:p>
          <a:p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email"/>
          <a:srcRect l="-66"/>
          <a:stretch>
            <a:fillRect/>
          </a:stretch>
        </p:blipFill>
        <p:spPr>
          <a:xfrm>
            <a:off x="-19685" y="-36830"/>
            <a:ext cx="2825115" cy="1544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14866" y="6402189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88419" y="134382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262495" y="438150"/>
            <a:ext cx="1663700" cy="1716405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270307" y="5281652"/>
            <a:ext cx="2621399" cy="12551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18130" y="1187450"/>
            <a:ext cx="560832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  <a:sym typeface="+mn-ea"/>
              </a:rPr>
              <a:t>ice cream  </a:t>
            </a:r>
            <a:r>
              <a:rPr lang="zh-CN" altLang="en-US" sz="36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  <a:sym typeface="+mn-ea"/>
              </a:rPr>
              <a:t>冰激凌 </a:t>
            </a:r>
            <a:r>
              <a:rPr lang="en-US" altLang="zh-CN" sz="36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  <a:sym typeface="+mn-ea"/>
              </a:rPr>
              <a:t>(n.)</a:t>
            </a:r>
            <a:r>
              <a:rPr lang="zh-CN" altLang="en-US" sz="36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  <a:sym typeface="+mn-ea"/>
              </a:rPr>
              <a:t> </a:t>
            </a:r>
            <a:r>
              <a:rPr lang="zh-CN" altLang="en-US" sz="40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  <a:sym typeface="+mn-ea"/>
              </a:rPr>
              <a:t> </a:t>
            </a:r>
            <a:endParaRPr lang="zh-CN" altLang="en-US" sz="4000" dirty="0">
              <a:solidFill>
                <a:srgbClr val="FF0000"/>
              </a:solidFill>
              <a:latin typeface="+mj-ea"/>
              <a:ea typeface="+mj-ea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  <a:sym typeface="+mn-ea"/>
              </a:rPr>
              <a:t>例： 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  <a:sym typeface="+mn-ea"/>
              </a:rPr>
              <a:t>I like </a:t>
            </a: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  <a:sym typeface="+mn-ea"/>
              </a:rPr>
              <a:t>ice cream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  <a:sym typeface="+mn-ea"/>
              </a:rPr>
              <a:t>.</a:t>
            </a:r>
            <a:endParaRPr lang="en-US" altLang="zh-CN" sz="3200" dirty="0">
              <a:solidFill>
                <a:schemeClr val="tx1"/>
              </a:solidFill>
              <a:latin typeface="+mj-ea"/>
              <a:ea typeface="+mj-ea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  <a:sym typeface="+mn-ea"/>
              </a:rPr>
              <a:t>        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  <a:sym typeface="+mn-ea"/>
              </a:rPr>
              <a:t>我喜欢冰激凌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  <a:sym typeface="+mn-ea"/>
              </a:rPr>
              <a:t>       I want </a:t>
            </a:r>
            <a:r>
              <a:rPr lang="en-US" altLang="zh-CN" sz="3200" b="1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  <a:sym typeface="+mn-ea"/>
              </a:rPr>
              <a:t>an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  <a:sym typeface="+mn-ea"/>
              </a:rPr>
              <a:t>ice cream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  <a:sym typeface="+mn-ea"/>
              </a:rPr>
              <a:t>.</a:t>
            </a:r>
            <a:endParaRPr lang="en-US" altLang="zh-CN" sz="3200" dirty="0">
              <a:solidFill>
                <a:schemeClr val="tx1"/>
              </a:solidFill>
              <a:latin typeface="+mj-ea"/>
              <a:ea typeface="+mj-ea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  <a:sym typeface="+mn-ea"/>
              </a:rPr>
              <a:t>        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  <a:sym typeface="+mn-ea"/>
              </a:rPr>
              <a:t>我想要一个冰激凌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  <a:cs typeface="Arial" panose="020B0604020202020204" pitchFamily="34" charset="0"/>
              <a:sym typeface="+mn-ea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  <a:sym typeface="+mn-ea"/>
              </a:rPr>
              <a:t>   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-4445" y="-38100"/>
            <a:ext cx="2592705" cy="30524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66834" y="6441559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697004" y="-2143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388225" y="904240"/>
            <a:ext cx="1509395" cy="1557655"/>
          </a:xfrm>
          <a:prstGeom prst="rect">
            <a:avLst/>
          </a:prstGeom>
        </p:spPr>
      </p:pic>
      <p:pic>
        <p:nvPicPr>
          <p:cNvPr id="3082" name="Picture 10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916548">
            <a:off x="61595" y="865188"/>
            <a:ext cx="1676400" cy="1839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TextBox 5"/>
          <p:cNvSpPr txBox="1"/>
          <p:nvPr/>
        </p:nvSpPr>
        <p:spPr>
          <a:xfrm>
            <a:off x="1612900" y="1050925"/>
            <a:ext cx="6855460" cy="497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en-US" altLang="zh-CN" dirty="0">
                <a:latin typeface="GCFrutiger" pitchFamily="2" charset="0"/>
                <a:cs typeface="Arial" panose="020B0604020202020204" pitchFamily="34" charset="0"/>
              </a:rPr>
              <a:t>  </a:t>
            </a:r>
            <a:r>
              <a:rPr lang="en-US" altLang="zh-CN" sz="4000" b="1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lemon   </a:t>
            </a:r>
            <a:r>
              <a:rPr lang="zh-CN" altLang="en-US" sz="40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柠檬</a:t>
            </a:r>
            <a:r>
              <a:rPr lang="en-US" altLang="zh-CN" sz="4000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(n.)</a:t>
            </a:r>
            <a:endParaRPr lang="zh-CN" altLang="en-US" sz="4000" dirty="0">
              <a:solidFill>
                <a:srgbClr val="FF0000"/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例：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lemon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 tea 柠檬茶</a:t>
            </a:r>
            <a:endParaRPr lang="zh-CN" altLang="en-US" dirty="0">
              <a:solidFill>
                <a:schemeClr val="tx1"/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      a </a:t>
            </a:r>
            <a:r>
              <a:rPr lang="zh-CN" altLang="en-US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lemon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 tree 一棵柠檬树</a:t>
            </a:r>
            <a:endParaRPr lang="zh-CN" altLang="en-US" dirty="0">
              <a:solidFill>
                <a:schemeClr val="tx1"/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       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I like drink </a:t>
            </a:r>
            <a:r>
              <a:rPr lang="en-US" altLang="zh-CN" dirty="0">
                <a:solidFill>
                  <a:srgbClr val="FF0000"/>
                </a:solidFill>
                <a:latin typeface="+mj-ea"/>
                <a:ea typeface="+mj-ea"/>
                <a:cs typeface="Arial" panose="020B0604020202020204" pitchFamily="34" charset="0"/>
              </a:rPr>
              <a:t>lemon</a:t>
            </a: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 juice.</a:t>
            </a:r>
            <a:endParaRPr lang="en-US" altLang="zh-CN" dirty="0">
              <a:solidFill>
                <a:schemeClr val="tx1"/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 marL="0" lvl="0" indent="0" eaLnBrk="1" hangingPunct="1">
              <a:lnSpc>
                <a:spcPct val="170000"/>
              </a:lnSpc>
              <a:spcBef>
                <a:spcPct val="0"/>
              </a:spcBef>
              <a:buNone/>
            </a:pPr>
            <a:r>
              <a:rPr lang="en-US" altLang="zh-CN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       </a:t>
            </a: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我喜欢喝柠檬汁</a:t>
            </a:r>
            <a:endParaRPr lang="zh-CN" altLang="en-US" dirty="0">
              <a:solidFill>
                <a:schemeClr val="tx1"/>
              </a:solidFill>
              <a:latin typeface="+mj-ea"/>
              <a:ea typeface="+mj-ea"/>
              <a:cs typeface="Arial" panose="020B0604020202020204" pitchFamily="34" charset="0"/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    </a:t>
            </a:r>
            <a:endParaRPr lang="zh-CN" altLang="en-US" dirty="0">
              <a:solidFill>
                <a:schemeClr val="tx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782961" y="4901514"/>
            <a:ext cx="3357145" cy="19565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5111" y="6347579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705769" y="11827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480000">
            <a:off x="7697272" y="292180"/>
            <a:ext cx="1383387" cy="1427678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46087" y="5227042"/>
            <a:ext cx="2621399" cy="12551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5770" y="1183640"/>
            <a:ext cx="7910830" cy="4153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 b="1" dirty="0">
                <a:solidFill>
                  <a:srgbClr val="FF0000"/>
                </a:solidFill>
              </a:rPr>
              <a:t>sweet  </a:t>
            </a:r>
            <a:r>
              <a:rPr lang="en-US" altLang="zh-CN" sz="4000" dirty="0">
                <a:solidFill>
                  <a:srgbClr val="FF0000"/>
                </a:solidFill>
              </a:rPr>
              <a:t>n.</a:t>
            </a:r>
            <a:r>
              <a:rPr lang="zh-CN" altLang="en-US" sz="4000" dirty="0">
                <a:solidFill>
                  <a:srgbClr val="FF0000"/>
                </a:solidFill>
              </a:rPr>
              <a:t>糖果  </a:t>
            </a:r>
            <a:r>
              <a:rPr lang="en-US" altLang="zh-CN" sz="4000" dirty="0">
                <a:solidFill>
                  <a:srgbClr val="FF0000"/>
                </a:solidFill>
              </a:rPr>
              <a:t>adj.</a:t>
            </a:r>
            <a:r>
              <a:rPr lang="zh-CN" altLang="en-US" sz="4000" dirty="0">
                <a:solidFill>
                  <a:srgbClr val="FF0000"/>
                </a:solidFill>
              </a:rPr>
              <a:t>甜的</a:t>
            </a:r>
            <a:endParaRPr lang="zh-CN" altLang="en-US" dirty="0"/>
          </a:p>
          <a:p>
            <a:pPr algn="l">
              <a:lnSpc>
                <a:spcPct val="140000"/>
              </a:lnSpc>
            </a:pPr>
            <a:r>
              <a:rPr lang="zh-CN" altLang="en-US" sz="3200" dirty="0"/>
              <a:t>例：</a:t>
            </a:r>
            <a:r>
              <a:rPr lang="zh-CN" altLang="en-US" sz="3200" dirty="0">
                <a:solidFill>
                  <a:srgbClr val="FF0000"/>
                </a:solidFill>
              </a:rPr>
              <a:t>sweet</a:t>
            </a:r>
            <a:r>
              <a:rPr lang="zh-CN" altLang="en-US" sz="3200" dirty="0"/>
              <a:t> food  </a:t>
            </a:r>
            <a:r>
              <a:rPr lang="en-US" altLang="zh-CN" sz="3200" dirty="0" err="1"/>
              <a:t>甜食</a:t>
            </a:r>
            <a:endParaRPr lang="en-US" altLang="zh-CN" sz="3200" dirty="0"/>
          </a:p>
          <a:p>
            <a:pPr algn="l">
              <a:lnSpc>
                <a:spcPct val="140000"/>
              </a:lnSpc>
            </a:pPr>
            <a:r>
              <a:rPr lang="en-US" altLang="zh-CN" sz="3200" dirty="0"/>
              <a:t>       a cup of hot </a:t>
            </a:r>
            <a:r>
              <a:rPr lang="en-US" altLang="zh-CN" sz="3200" dirty="0">
                <a:solidFill>
                  <a:srgbClr val="FF0000"/>
                </a:solidFill>
              </a:rPr>
              <a:t>sweet</a:t>
            </a:r>
            <a:r>
              <a:rPr lang="en-US" altLang="zh-CN" sz="3200" dirty="0"/>
              <a:t> tea  </a:t>
            </a:r>
            <a:r>
              <a:rPr lang="en-US" altLang="zh-CN" sz="3200" dirty="0" err="1"/>
              <a:t>一杯加糖热茶</a:t>
            </a:r>
            <a:endParaRPr lang="en-US" altLang="zh-CN" sz="3200" dirty="0"/>
          </a:p>
          <a:p>
            <a:pPr algn="l">
              <a:lnSpc>
                <a:spcPct val="140000"/>
              </a:lnSpc>
            </a:pPr>
            <a:r>
              <a:rPr lang="en-US" altLang="zh-CN" sz="3200" dirty="0"/>
              <a:t>       a </a:t>
            </a:r>
            <a:r>
              <a:rPr lang="en-US" altLang="zh-CN" sz="3200" dirty="0">
                <a:solidFill>
                  <a:srgbClr val="FF0000"/>
                </a:solidFill>
              </a:rPr>
              <a:t>sweet</a:t>
            </a:r>
            <a:r>
              <a:rPr lang="en-US" altLang="zh-CN" sz="3200" dirty="0"/>
              <a:t> shop     </a:t>
            </a:r>
            <a:r>
              <a:rPr lang="en-US" altLang="zh-CN" sz="3200" dirty="0" err="1"/>
              <a:t>糖果店</a:t>
            </a:r>
            <a:endParaRPr lang="en-US" altLang="zh-CN" sz="3200" dirty="0"/>
          </a:p>
          <a:p>
            <a:pPr algn="l">
              <a:lnSpc>
                <a:spcPct val="140000"/>
              </a:lnSpc>
            </a:pPr>
            <a:r>
              <a:rPr lang="en-US" altLang="zh-CN" sz="3200" dirty="0"/>
              <a:t>     </a:t>
            </a:r>
            <a:r>
              <a:rPr lang="en-US" altLang="zh-CN" sz="3200" dirty="0">
                <a:solidFill>
                  <a:srgbClr val="FF0000"/>
                </a:solidFill>
              </a:rPr>
              <a:t>  Sweets</a:t>
            </a:r>
            <a:r>
              <a:rPr lang="en-US" altLang="zh-CN" sz="3200" dirty="0"/>
              <a:t> are bad for your teeth.     </a:t>
            </a:r>
            <a:endParaRPr lang="en-US" altLang="zh-CN" sz="3200" dirty="0"/>
          </a:p>
          <a:p>
            <a:pPr algn="l">
              <a:lnSpc>
                <a:spcPct val="140000"/>
              </a:lnSpc>
            </a:pPr>
            <a:r>
              <a:rPr lang="en-US" altLang="zh-CN" sz="3200" dirty="0"/>
              <a:t>               </a:t>
            </a:r>
            <a:r>
              <a:rPr lang="en-US" altLang="zh-CN" sz="3200" dirty="0" err="1"/>
              <a:t>糖果对牙齿有害</a:t>
            </a:r>
            <a:r>
              <a:rPr lang="en-US" altLang="zh-CN" dirty="0"/>
              <a:t> </a:t>
            </a:r>
            <a:endParaRPr lang="en-US" altLang="zh-CN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824032" y="4546599"/>
            <a:ext cx="3153277" cy="222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02555" y="4226560"/>
            <a:ext cx="3916680" cy="2624455"/>
          </a:xfrm>
          <a:prstGeom prst="rect">
            <a:avLst/>
          </a:prstGeom>
        </p:spPr>
      </p:pic>
      <p:pic>
        <p:nvPicPr>
          <p:cNvPr id="6" name="图片 5" descr="觅元素58b0fbac4bf9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7166" y="6238994"/>
            <a:ext cx="3331131" cy="416481"/>
          </a:xfrm>
          <a:prstGeom prst="rect">
            <a:avLst/>
          </a:prstGeom>
        </p:spPr>
      </p:pic>
      <p:pic>
        <p:nvPicPr>
          <p:cNvPr id="5" name="图片 4" descr="fd00c5b3e3ecdef84fdb3e5a6cd96be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452529" y="18812"/>
            <a:ext cx="6449378" cy="1052989"/>
          </a:xfrm>
          <a:prstGeom prst="rect">
            <a:avLst/>
          </a:prstGeom>
        </p:spPr>
      </p:pic>
      <p:pic>
        <p:nvPicPr>
          <p:cNvPr id="8" name="图片 7" descr="935240504b93d3b21badb4bcbf0ea7fb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rot="480000">
            <a:off x="7232650" y="561340"/>
            <a:ext cx="1436370" cy="1482090"/>
          </a:xfrm>
          <a:prstGeom prst="rect">
            <a:avLst/>
          </a:prstGeom>
        </p:spPr>
      </p:pic>
      <p:pic>
        <p:nvPicPr>
          <p:cNvPr id="4" name="图片 3" descr="fc85f2a324e3c42c2067966f589847d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42607" y="5091787"/>
            <a:ext cx="2621399" cy="12551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79955" y="1071880"/>
            <a:ext cx="4716145" cy="3938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sour   酸的</a:t>
            </a:r>
            <a:endParaRPr lang="zh-CN" altLang="en-US"/>
          </a:p>
          <a:p>
            <a:pPr>
              <a:lnSpc>
                <a:spcPct val="150000"/>
              </a:lnSpc>
            </a:pPr>
            <a:r>
              <a:rPr lang="zh-CN" altLang="en-US" sz="2800"/>
              <a:t>例：</a:t>
            </a:r>
            <a:r>
              <a:rPr lang="zh-CN" altLang="en-US" sz="2800">
                <a:solidFill>
                  <a:srgbClr val="FF0000"/>
                </a:solidFill>
              </a:rPr>
              <a:t>sour</a:t>
            </a:r>
            <a:r>
              <a:rPr lang="zh-CN" altLang="en-US" sz="2800"/>
              <a:t> apples 酸苹果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zh-CN" altLang="en-US" sz="2800"/>
              <a:t>       </a:t>
            </a:r>
            <a:r>
              <a:rPr lang="en-US" altLang="zh-CN" sz="2800"/>
              <a:t>The lemon is very</a:t>
            </a:r>
            <a:r>
              <a:rPr lang="en-US" altLang="zh-CN" sz="2800">
                <a:solidFill>
                  <a:srgbClr val="FF0000"/>
                </a:solidFill>
              </a:rPr>
              <a:t> sour</a:t>
            </a:r>
            <a:r>
              <a:rPr lang="en-US" altLang="zh-CN" sz="2800"/>
              <a:t>.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zh-CN" altLang="en-US" sz="2800"/>
              <a:t>        这个柠檬非常酸</a:t>
            </a:r>
            <a:endParaRPr lang="zh-CN" altLang="en-US" sz="2800"/>
          </a:p>
          <a:p>
            <a:pPr>
              <a:lnSpc>
                <a:spcPct val="150000"/>
              </a:lnSpc>
            </a:pPr>
            <a:r>
              <a:rPr lang="en-US" altLang="zh-CN" sz="2800"/>
              <a:t>        It tastes </a:t>
            </a:r>
            <a:r>
              <a:rPr lang="en-US" altLang="zh-CN" sz="2800">
                <a:solidFill>
                  <a:srgbClr val="FF0000"/>
                </a:solidFill>
              </a:rPr>
              <a:t>sour</a:t>
            </a:r>
            <a:r>
              <a:rPr lang="en-US" altLang="zh-CN" sz="2800"/>
              <a:t>.</a:t>
            </a:r>
            <a:endParaRPr lang="en-US" altLang="zh-CN" sz="2800"/>
          </a:p>
          <a:p>
            <a:pPr>
              <a:lnSpc>
                <a:spcPct val="150000"/>
              </a:lnSpc>
            </a:pPr>
            <a:r>
              <a:rPr lang="en-US" altLang="zh-CN" sz="2800"/>
              <a:t>        </a:t>
            </a:r>
            <a:r>
              <a:rPr lang="zh-CN" altLang="en-US" sz="2800"/>
              <a:t>它尝起来是酸的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e902e61a-b29b-4b0e-9adc-6f98a73d1d9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3957</Words>
  <Application>WPS 演示</Application>
  <PresentationFormat>全屏显示(4:3)</PresentationFormat>
  <Paragraphs>317</Paragraphs>
  <Slides>37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3" baseType="lpstr">
      <vt:lpstr>Arial</vt:lpstr>
      <vt:lpstr>宋体</vt:lpstr>
      <vt:lpstr>Wingdings</vt:lpstr>
      <vt:lpstr>黑体</vt:lpstr>
      <vt:lpstr>微软雅黑</vt:lpstr>
      <vt:lpstr>Bookman Old Style</vt:lpstr>
      <vt:lpstr>Segoe Print</vt:lpstr>
      <vt:lpstr>Times New Roman</vt:lpstr>
      <vt:lpstr>GCFrutiger</vt:lpstr>
      <vt:lpstr>Calibri</vt:lpstr>
      <vt:lpstr>Arial Unicode MS</vt:lpstr>
      <vt:lpstr>Arial Black</vt:lpstr>
      <vt:lpstr>仿宋</vt:lpstr>
      <vt:lpstr>Comic Sans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30</cp:revision>
  <dcterms:created xsi:type="dcterms:W3CDTF">2018-03-01T02:03:00Z</dcterms:created>
  <dcterms:modified xsi:type="dcterms:W3CDTF">2023-02-28T05:23:00Z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11C969C3FF4240A8AB751F04B9D9D662</vt:lpwstr>
  </property>
</Properties>
</file>