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70" r:id="rId3"/>
    <p:sldId id="257" r:id="rId5"/>
    <p:sldId id="295" r:id="rId6"/>
    <p:sldId id="273" r:id="rId7"/>
    <p:sldId id="296" r:id="rId8"/>
    <p:sldId id="274" r:id="rId9"/>
    <p:sldId id="275" r:id="rId10"/>
    <p:sldId id="276" r:id="rId11"/>
    <p:sldId id="277" r:id="rId12"/>
    <p:sldId id="278" r:id="rId13"/>
    <p:sldId id="297" r:id="rId14"/>
    <p:sldId id="298" r:id="rId15"/>
    <p:sldId id="303" r:id="rId16"/>
    <p:sldId id="299" r:id="rId17"/>
    <p:sldId id="300" r:id="rId18"/>
    <p:sldId id="301" r:id="rId19"/>
    <p:sldId id="302" r:id="rId20"/>
    <p:sldId id="281" r:id="rId21"/>
    <p:sldId id="323" r:id="rId22"/>
    <p:sldId id="279" r:id="rId23"/>
    <p:sldId id="324" r:id="rId24"/>
    <p:sldId id="325" r:id="rId25"/>
    <p:sldId id="282" r:id="rId26"/>
    <p:sldId id="283" r:id="rId27"/>
    <p:sldId id="326" r:id="rId28"/>
    <p:sldId id="327" r:id="rId29"/>
    <p:sldId id="328" r:id="rId30"/>
    <p:sldId id="284" r:id="rId31"/>
    <p:sldId id="285" r:id="rId32"/>
    <p:sldId id="286" r:id="rId33"/>
    <p:sldId id="287" r:id="rId34"/>
    <p:sldId id="288" r:id="rId35"/>
    <p:sldId id="304" r:id="rId36"/>
    <p:sldId id="305" r:id="rId37"/>
    <p:sldId id="306" r:id="rId38"/>
    <p:sldId id="264" r:id="rId39"/>
  </p:sldIdLst>
  <p:sldSz cx="9144000" cy="6858000" type="screen4x3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E5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tags" Target="tags/tag4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101725" y="1431925"/>
            <a:ext cx="5154613" cy="3865563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854199"/>
            <a:ext cx="6858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1稻壳模板\ppt\2016.4\小清新水彩花卉毕业答辩模板\小清新水彩花卉毕业答辩模板.pn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 rot="3322040">
            <a:off x="4398705" y="-2646484"/>
            <a:ext cx="6202265" cy="1540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reveal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D:\1稻壳模板\ppt\2016.4\小清新水彩花卉毕业答辩模板\未标题-3.pn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 rot="19561520">
            <a:off x="185356" y="4428144"/>
            <a:ext cx="1163480" cy="5291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D:\1稻壳模板\ppt\2016.4\小清新水彩花卉毕业答辩模板\未标题-4.png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 rot="19601251">
            <a:off x="8020069" y="-1921524"/>
            <a:ext cx="1341214" cy="5506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reveal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2" y="171611"/>
            <a:ext cx="9144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075" name="图片 21"/>
          <p:cNvPicPr>
            <a:picLocks noChangeAspect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>
          <a:xfrm>
            <a:off x="1675210" y="182563"/>
            <a:ext cx="7468790" cy="509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28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8504635" y="252413"/>
            <a:ext cx="392906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28650" y="2187443"/>
            <a:ext cx="78867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28875" y="2159000"/>
            <a:ext cx="428625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2428875" y="3733201"/>
            <a:ext cx="428625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713673"/>
            <a:ext cx="3511241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713673"/>
            <a:ext cx="428391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2313873"/>
            <a:ext cx="3511241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4" y="365125"/>
            <a:ext cx="68167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9" y="365125"/>
            <a:ext cx="7084832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tags" Target="../tags/tag3.xml"/><Relationship Id="rId15" Type="http://schemas.openxmlformats.org/officeDocument/2006/relationships/tags" Target="../tags/tag2.xml"/><Relationship Id="rId14" Type="http://schemas.openxmlformats.org/officeDocument/2006/relationships/tags" Target="../tags/tag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9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9.png"/><Relationship Id="rId3" Type="http://schemas.openxmlformats.org/officeDocument/2006/relationships/image" Target="../media/image31.png"/><Relationship Id="rId2" Type="http://schemas.openxmlformats.org/officeDocument/2006/relationships/image" Target="../media/image10.png"/><Relationship Id="rId1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2.GIF"/><Relationship Id="rId4" Type="http://schemas.openxmlformats.org/officeDocument/2006/relationships/image" Target="../media/image15.png"/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31.png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0.GIF"/><Relationship Id="rId5" Type="http://schemas.openxmlformats.org/officeDocument/2006/relationships/image" Target="../media/image39.png"/><Relationship Id="rId4" Type="http://schemas.openxmlformats.org/officeDocument/2006/relationships/image" Target="../media/image12.png"/><Relationship Id="rId3" Type="http://schemas.openxmlformats.org/officeDocument/2006/relationships/image" Target="../media/image9.png"/><Relationship Id="rId2" Type="http://schemas.openxmlformats.org/officeDocument/2006/relationships/image" Target="../media/image31.pn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4.GIF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5.png"/><Relationship Id="rId2" Type="http://schemas.openxmlformats.org/officeDocument/2006/relationships/image" Target="../media/image42.png"/><Relationship Id="rId1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3" Type="http://schemas.openxmlformats.org/officeDocument/2006/relationships/image" Target="../media/image9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12.png"/><Relationship Id="rId3" Type="http://schemas.openxmlformats.org/officeDocument/2006/relationships/image" Target="../media/image9.png"/><Relationship Id="rId2" Type="http://schemas.openxmlformats.org/officeDocument/2006/relationships/image" Target="../media/image31.png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6.GIF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3" Type="http://schemas.openxmlformats.org/officeDocument/2006/relationships/image" Target="../media/image9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12.png"/><Relationship Id="rId4" Type="http://schemas.openxmlformats.org/officeDocument/2006/relationships/image" Target="../media/image9.png"/><Relationship Id="rId3" Type="http://schemas.openxmlformats.org/officeDocument/2006/relationships/image" Target="../media/image58.png"/><Relationship Id="rId2" Type="http://schemas.openxmlformats.org/officeDocument/2006/relationships/image" Target="../media/image10.png"/><Relationship Id="rId1" Type="http://schemas.openxmlformats.org/officeDocument/2006/relationships/image" Target="../media/image57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12.png"/><Relationship Id="rId4" Type="http://schemas.openxmlformats.org/officeDocument/2006/relationships/image" Target="../media/image9.png"/><Relationship Id="rId3" Type="http://schemas.openxmlformats.org/officeDocument/2006/relationships/image" Target="../media/image31.png"/><Relationship Id="rId2" Type="http://schemas.openxmlformats.org/officeDocument/2006/relationships/image" Target="../media/image10.png"/><Relationship Id="rId1" Type="http://schemas.openxmlformats.org/officeDocument/2006/relationships/image" Target="../media/image59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1.GIF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9.png"/><Relationship Id="rId2" Type="http://schemas.openxmlformats.org/officeDocument/2006/relationships/image" Target="../media/image60.png"/><Relationship Id="rId1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9.png"/><Relationship Id="rId2" Type="http://schemas.openxmlformats.org/officeDocument/2006/relationships/image" Target="../media/image62.png"/><Relationship Id="rId1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image" Target="../media/image63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2.png"/><Relationship Id="rId2" Type="http://schemas.openxmlformats.org/officeDocument/2006/relationships/image" Target="../media/image67.jpeg"/><Relationship Id="rId1" Type="http://schemas.openxmlformats.org/officeDocument/2006/relationships/image" Target="../media/image66.jpe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2.png"/><Relationship Id="rId3" Type="http://schemas.openxmlformats.org/officeDocument/2006/relationships/image" Target="../media/image69.png"/><Relationship Id="rId2" Type="http://schemas.openxmlformats.org/officeDocument/2006/relationships/image" Target="../media/image33.jpeg"/><Relationship Id="rId1" Type="http://schemas.openxmlformats.org/officeDocument/2006/relationships/image" Target="../media/image68.jpe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9.png"/><Relationship Id="rId3" Type="http://schemas.openxmlformats.org/officeDocument/2006/relationships/image" Target="../media/image71.png"/><Relationship Id="rId2" Type="http://schemas.openxmlformats.org/officeDocument/2006/relationships/image" Target="../media/image7.png"/><Relationship Id="rId1" Type="http://schemas.openxmlformats.org/officeDocument/2006/relationships/image" Target="../media/image70.png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3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9.png"/><Relationship Id="rId2" Type="http://schemas.openxmlformats.org/officeDocument/2006/relationships/image" Target="../media/image72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79.png"/><Relationship Id="rId7" Type="http://schemas.openxmlformats.org/officeDocument/2006/relationships/image" Target="../media/image78.png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Relationship Id="rId3" Type="http://schemas.openxmlformats.org/officeDocument/2006/relationships/image" Target="../media/image9.png"/><Relationship Id="rId2" Type="http://schemas.openxmlformats.org/officeDocument/2006/relationships/image" Target="../media/image74.png"/><Relationship Id="rId1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Relationship Id="rId3" Type="http://schemas.openxmlformats.org/officeDocument/2006/relationships/image" Target="../media/image9.png"/><Relationship Id="rId2" Type="http://schemas.openxmlformats.org/officeDocument/2006/relationships/image" Target="../media/image80.png"/><Relationship Id="rId1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9.png"/><Relationship Id="rId2" Type="http://schemas.openxmlformats.org/officeDocument/2006/relationships/image" Target="../media/image83.png"/><Relationship Id="rId1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6.png"/><Relationship Id="rId3" Type="http://schemas.openxmlformats.org/officeDocument/2006/relationships/image" Target="../media/image9.png"/><Relationship Id="rId2" Type="http://schemas.openxmlformats.org/officeDocument/2006/relationships/image" Target="../media/image85.png"/><Relationship Id="rId1" Type="http://schemas.openxmlformats.org/officeDocument/2006/relationships/image" Target="../media/image84.pn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90.GIF"/><Relationship Id="rId6" Type="http://schemas.openxmlformats.org/officeDocument/2006/relationships/image" Target="../media/image89.png"/><Relationship Id="rId5" Type="http://schemas.openxmlformats.org/officeDocument/2006/relationships/image" Target="../media/image9.png"/><Relationship Id="rId4" Type="http://schemas.openxmlformats.org/officeDocument/2006/relationships/image" Target="../media/image83.png"/><Relationship Id="rId3" Type="http://schemas.openxmlformats.org/officeDocument/2006/relationships/image" Target="../media/image88.png"/><Relationship Id="rId2" Type="http://schemas.openxmlformats.org/officeDocument/2006/relationships/image" Target="../media/image10.png"/><Relationship Id="rId1" Type="http://schemas.openxmlformats.org/officeDocument/2006/relationships/image" Target="../media/image87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9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9.png"/><Relationship Id="rId3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9.png"/><Relationship Id="rId3" Type="http://schemas.openxmlformats.org/officeDocument/2006/relationships/image" Target="../media/image24.png"/><Relationship Id="rId2" Type="http://schemas.openxmlformats.org/officeDocument/2006/relationships/image" Target="../media/image7.png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4142423" y="6207919"/>
            <a:ext cx="5162550" cy="802005"/>
          </a:xfrm>
          <a:prstGeom prst="rect">
            <a:avLst/>
          </a:prstGeom>
        </p:spPr>
      </p:pic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66040" y="6331109"/>
            <a:ext cx="4441508" cy="555308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034891" y="4612323"/>
            <a:ext cx="7543800" cy="2039303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480000">
            <a:off x="7546340" y="3034030"/>
            <a:ext cx="1648778" cy="1701641"/>
          </a:xfrm>
          <a:prstGeom prst="rect">
            <a:avLst/>
          </a:prstGeom>
        </p:spPr>
      </p:pic>
      <p:pic>
        <p:nvPicPr>
          <p:cNvPr id="9" name="图片 8" descr="935240504b93d3b21badb4bcbf0ea7fb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-26194" y="1225233"/>
            <a:ext cx="1648778" cy="170164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-1" y="1218677"/>
            <a:ext cx="9144001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en-US" altLang="zh-CN" sz="5400" b="1" i="1" dirty="0">
                <a:solidFill>
                  <a:srgbClr val="FF0000"/>
                </a:solidFill>
                <a:sym typeface="+mn-ea"/>
              </a:rPr>
              <a:t>Unit 3   </a:t>
            </a:r>
            <a:r>
              <a:rPr lang="en-US" altLang="zh-CN" sz="5400" b="1" i="1" dirty="0" smtClean="0">
                <a:solidFill>
                  <a:srgbClr val="FF0000"/>
                </a:solidFill>
                <a:sym typeface="+mn-ea"/>
              </a:rPr>
              <a:t>Sounds</a:t>
            </a:r>
            <a:endParaRPr lang="zh-CN" altLang="en-US" sz="2000" b="1" dirty="0">
              <a:solidFill>
                <a:srgbClr val="7030A0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86055" y="6356350"/>
            <a:ext cx="2986405" cy="373380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612265" y="17145"/>
            <a:ext cx="7491095" cy="1223010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91599" y="136208"/>
            <a:ext cx="1844516" cy="1903571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07010" y="5229860"/>
            <a:ext cx="2965450" cy="1420495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687820" y="5261610"/>
            <a:ext cx="2170430" cy="14681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71220" y="1551305"/>
            <a:ext cx="8101965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       train </a:t>
            </a:r>
            <a:r>
              <a:rPr lang="zh-CN" altLang="en-US" sz="3200" b="1" dirty="0">
                <a:solidFill>
                  <a:srgbClr val="FF0000"/>
                </a:solidFill>
              </a:rPr>
              <a:t>火车</a:t>
            </a:r>
            <a:endParaRPr lang="zh-CN" altLang="en-US" sz="3200" dirty="0"/>
          </a:p>
          <a:p>
            <a:pPr algn="l">
              <a:lnSpc>
                <a:spcPct val="150000"/>
              </a:lnSpc>
            </a:pPr>
            <a:r>
              <a:rPr lang="zh-CN" altLang="en-US" sz="3200" dirty="0"/>
              <a:t>例：Be quick, or you'll miss the </a:t>
            </a:r>
            <a:r>
              <a:rPr lang="zh-CN" altLang="en-US" sz="3200" dirty="0">
                <a:solidFill>
                  <a:srgbClr val="FF0000"/>
                </a:solidFill>
              </a:rPr>
              <a:t>train</a:t>
            </a:r>
            <a:r>
              <a:rPr lang="zh-CN" altLang="en-US" sz="3200" dirty="0"/>
              <a:t>. </a:t>
            </a:r>
            <a:endParaRPr lang="zh-CN" altLang="en-US" sz="3200" dirty="0"/>
          </a:p>
          <a:p>
            <a:pPr algn="l">
              <a:lnSpc>
                <a:spcPct val="150000"/>
              </a:lnSpc>
            </a:pPr>
            <a:r>
              <a:rPr lang="zh-CN" altLang="en-US" sz="2800" dirty="0"/>
              <a:t>         快走，要不你赶不上火车了</a:t>
            </a:r>
            <a:endParaRPr lang="zh-CN" altLang="en-US" sz="3200" dirty="0"/>
          </a:p>
          <a:p>
            <a:pPr algn="l">
              <a:lnSpc>
                <a:spcPct val="150000"/>
              </a:lnSpc>
            </a:pPr>
            <a:r>
              <a:rPr lang="zh-CN" altLang="en-US" sz="3200" dirty="0"/>
              <a:t>       I was two minutes too late for my </a:t>
            </a:r>
            <a:r>
              <a:rPr lang="zh-CN" altLang="en-US" sz="3200" dirty="0">
                <a:solidFill>
                  <a:srgbClr val="FF0000"/>
                </a:solidFill>
              </a:rPr>
              <a:t>train</a:t>
            </a:r>
            <a:r>
              <a:rPr lang="zh-CN" altLang="en-US" sz="3200" dirty="0"/>
              <a:t>. </a:t>
            </a:r>
            <a:endParaRPr lang="zh-CN" altLang="en-US" sz="3200" dirty="0"/>
          </a:p>
          <a:p>
            <a:pPr algn="l">
              <a:lnSpc>
                <a:spcPct val="150000"/>
              </a:lnSpc>
            </a:pPr>
            <a:r>
              <a:rPr lang="zh-CN" altLang="en-US" sz="2800" dirty="0"/>
              <a:t>         我晚了两分钟，没赶上火车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rcRect b="-125"/>
          <a:stretch>
            <a:fillRect/>
          </a:stretch>
        </p:blipFill>
        <p:spPr>
          <a:xfrm>
            <a:off x="4569460" y="2444115"/>
            <a:ext cx="4705985" cy="4577080"/>
          </a:xfrm>
          <a:prstGeom prst="rect">
            <a:avLst/>
          </a:prstGeom>
        </p:spPr>
      </p:pic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54781" y="6238994"/>
            <a:ext cx="3331131" cy="416481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604929" y="34052"/>
            <a:ext cx="6449378" cy="1052989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480000">
            <a:off x="7578527" y="1176735"/>
            <a:ext cx="1383387" cy="1427678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428307" y="5054957"/>
            <a:ext cx="2621399" cy="125515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68755" y="1336675"/>
            <a:ext cx="499237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i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Let's   Play</a:t>
            </a:r>
            <a:r>
              <a:rPr lang="en-US" altLang="zh-CN" sz="320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 </a:t>
            </a:r>
            <a:endParaRPr lang="en-US" altLang="zh-CN" sz="3200">
              <a:ln w="10160">
                <a:solidFill>
                  <a:schemeClr val="accent5"/>
                </a:solidFill>
                <a:prstDash val="solid"/>
              </a:ln>
              <a:solidFill>
                <a:schemeClr val="tx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7" name="图片 6" descr="觅元素58b0fbac4bf9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951696" y="6310749"/>
            <a:ext cx="3331131" cy="41648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97100" y="3156585"/>
            <a:ext cx="35356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dist="38100" dir="2640000" algn="bl" rotWithShape="0">
                    <a:schemeClr val="accent1"/>
                  </a:outerShdw>
                </a:effectLst>
              </a:rPr>
              <a:t>火眼金睛</a:t>
            </a:r>
            <a:endParaRPr lang="zh-CN" altLang="en-US" sz="6600">
              <a:ln w="12700">
                <a:solidFill>
                  <a:schemeClr val="accent1"/>
                </a:solidFill>
                <a:prstDash val="solid"/>
              </a:ln>
              <a:solidFill>
                <a:srgbClr val="FFC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15" y="6249194"/>
            <a:ext cx="4441508" cy="555308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073400" y="-237172"/>
            <a:ext cx="8599170" cy="1403985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399574" y="4181793"/>
            <a:ext cx="1844516" cy="1903571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694805" y="5126196"/>
            <a:ext cx="2333625" cy="157829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1221136">
            <a:off x="3657600" y="1900555"/>
            <a:ext cx="239903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6000" b="1" dirty="0">
                <a:solidFill>
                  <a:srgbClr val="FF3300"/>
                </a:solidFill>
                <a:latin typeface="GCFrutiger" pitchFamily="2" charset="0"/>
                <a:ea typeface="Arial" panose="020B0604020202020204" pitchFamily="34" charset="0"/>
              </a:rPr>
              <a:t>train</a:t>
            </a:r>
            <a:endParaRPr lang="en-US" altLang="zh-CN" sz="6000" b="1" dirty="0">
              <a:solidFill>
                <a:srgbClr val="FF3300"/>
              </a:solidFill>
              <a:latin typeface="GCFrutiger" pitchFamily="2" charset="0"/>
              <a:ea typeface="Arial" panose="020B0604020202020204" pitchFamily="34" charset="0"/>
            </a:endParaRPr>
          </a:p>
        </p:txBody>
      </p:sp>
      <p:sp>
        <p:nvSpPr>
          <p:cNvPr id="9" name="TextBox 10"/>
          <p:cNvSpPr txBox="1"/>
          <p:nvPr/>
        </p:nvSpPr>
        <p:spPr>
          <a:xfrm rot="20859719">
            <a:off x="1390650" y="3324225"/>
            <a:ext cx="19621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6000" b="1" dirty="0">
                <a:solidFill>
                  <a:srgbClr val="0066FF"/>
                </a:solidFill>
                <a:latin typeface="GCFrutiger" pitchFamily="2" charset="0"/>
                <a:ea typeface="Arial" panose="020B0604020202020204" pitchFamily="34" charset="0"/>
              </a:rPr>
              <a:t>bus</a:t>
            </a:r>
            <a:endParaRPr lang="en-US" altLang="zh-CN" sz="6000" b="1" dirty="0">
              <a:solidFill>
                <a:srgbClr val="0066FF"/>
              </a:solidFill>
              <a:latin typeface="GCFrutiger" pitchFamily="2" charset="0"/>
              <a:ea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 rot="548160">
            <a:off x="6223000" y="1802765"/>
            <a:ext cx="245872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6000" b="1" dirty="0">
                <a:solidFill>
                  <a:srgbClr val="00FF00"/>
                </a:solidFill>
                <a:latin typeface="GCFrutiger" pitchFamily="2" charset="0"/>
                <a:ea typeface="Arial" panose="020B0604020202020204" pitchFamily="34" charset="0"/>
              </a:rPr>
              <a:t>plane</a:t>
            </a:r>
            <a:endParaRPr lang="en-US" altLang="zh-CN" sz="6000" b="1" dirty="0">
              <a:solidFill>
                <a:srgbClr val="00FF00"/>
              </a:solidFill>
              <a:latin typeface="GCFrutiger" pitchFamily="2" charset="0"/>
              <a:ea typeface="Arial" panose="020B0604020202020204" pitchFamily="34" charset="0"/>
            </a:endParaRPr>
          </a:p>
        </p:txBody>
      </p:sp>
      <p:sp>
        <p:nvSpPr>
          <p:cNvPr id="11" name="TextBox 8"/>
          <p:cNvSpPr txBox="1"/>
          <p:nvPr/>
        </p:nvSpPr>
        <p:spPr>
          <a:xfrm rot="-1474030">
            <a:off x="5763260" y="3615055"/>
            <a:ext cx="314579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6000" b="1" dirty="0">
                <a:solidFill>
                  <a:srgbClr val="00B0F0"/>
                </a:solidFill>
                <a:latin typeface="GCFrutiger" pitchFamily="2" charset="0"/>
                <a:ea typeface="Arial" panose="020B0604020202020204" pitchFamily="34" charset="0"/>
              </a:rPr>
              <a:t>ship</a:t>
            </a:r>
            <a:endParaRPr lang="en-US" altLang="zh-CN" sz="6000" b="1" dirty="0">
              <a:solidFill>
                <a:srgbClr val="00B0F0"/>
              </a:solidFill>
              <a:latin typeface="GCFrutiger" pitchFamily="2" charset="0"/>
              <a:ea typeface="Arial" panose="020B0604020202020204" pitchFamily="34" charset="0"/>
            </a:endParaRPr>
          </a:p>
        </p:txBody>
      </p:sp>
      <p:pic>
        <p:nvPicPr>
          <p:cNvPr id="14" name="图片 13" descr="db471103c0a517511c6dd6e6667f2a6c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006590" y="71755"/>
            <a:ext cx="1971040" cy="19710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rot="1080000">
            <a:off x="1420495" y="1288415"/>
            <a:ext cx="168783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solidFill>
                  <a:srgbClr val="BB1453"/>
                </a:solidFill>
                <a:latin typeface="GCFrutiger" pitchFamily="2" charset="0"/>
                <a:cs typeface="Arial" panose="020B0604020202020204" pitchFamily="34" charset="0"/>
              </a:rPr>
              <a:t>bike</a:t>
            </a:r>
            <a:endParaRPr lang="en-US" altLang="zh-CN" sz="6000" b="1" dirty="0">
              <a:solidFill>
                <a:srgbClr val="BB1453"/>
              </a:solidFill>
              <a:latin typeface="GCFrutiger" pitchFamily="2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72230" y="4018280"/>
            <a:ext cx="140017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solidFill>
                  <a:srgbClr val="00B050"/>
                </a:solidFill>
                <a:latin typeface="GCFrutiger" pitchFamily="2" charset="0"/>
                <a:ea typeface="Arial" panose="020B0604020202020204" pitchFamily="34" charset="0"/>
              </a:rPr>
              <a:t>car</a:t>
            </a:r>
            <a:endParaRPr lang="en-US" altLang="zh-CN" sz="6000" b="1" dirty="0">
              <a:solidFill>
                <a:srgbClr val="00B050"/>
              </a:solidFill>
              <a:latin typeface="GCFrutiger" pitchFamily="2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6845" y="832485"/>
            <a:ext cx="4832985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1" kern="1200" cap="none" spc="0" normalizeH="0" baseline="0" noProof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sym typeface="+mn-ea"/>
              </a:rPr>
              <a:t>Read and match</a:t>
            </a:r>
            <a:endParaRPr kumimoji="0" lang="en-US" altLang="zh-CN" sz="4000" b="1" i="1" kern="1200" cap="none" spc="0" normalizeH="0" baseline="0" noProof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10243" name="图片 3" descr="planea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3254" y="1913335"/>
            <a:ext cx="1968103" cy="1314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Picture 9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6660" y="1427560"/>
            <a:ext cx="2221706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6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56647" y="3209925"/>
            <a:ext cx="2321719" cy="10263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图片 8" descr="train2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9263" y="4722019"/>
            <a:ext cx="2196704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7" name="TextBox 9"/>
          <p:cNvSpPr txBox="1"/>
          <p:nvPr/>
        </p:nvSpPr>
        <p:spPr>
          <a:xfrm>
            <a:off x="4017169" y="2075260"/>
            <a:ext cx="1674019" cy="36461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300" dirty="0">
                <a:latin typeface="Times New Roman" panose="02020603050405020304" charset="0"/>
                <a:ea typeface="宋体" panose="02010600030101010101" pitchFamily="2" charset="-122"/>
              </a:rPr>
              <a:t>bike    </a:t>
            </a:r>
            <a:endParaRPr lang="en-US" altLang="zh-CN" sz="33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en-US" altLang="zh-CN" sz="3300" dirty="0">
                <a:latin typeface="Times New Roman" panose="02020603050405020304" charset="0"/>
                <a:ea typeface="宋体" panose="02010600030101010101" pitchFamily="2" charset="-122"/>
              </a:rPr>
              <a:t>bus  </a:t>
            </a:r>
            <a:endParaRPr lang="en-US" altLang="zh-CN" sz="33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en-US" altLang="zh-CN" sz="3300" dirty="0">
                <a:latin typeface="Times New Roman" panose="02020603050405020304" charset="0"/>
                <a:ea typeface="宋体" panose="02010600030101010101" pitchFamily="2" charset="-122"/>
              </a:rPr>
              <a:t>train</a:t>
            </a:r>
            <a:endParaRPr lang="en-US" altLang="zh-CN" sz="33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en-US" altLang="zh-CN" sz="3300" dirty="0">
                <a:latin typeface="Times New Roman" panose="02020603050405020304" charset="0"/>
                <a:ea typeface="宋体" panose="02010600030101010101" pitchFamily="2" charset="-122"/>
              </a:rPr>
              <a:t>car</a:t>
            </a:r>
            <a:endParaRPr lang="en-US" altLang="zh-CN" sz="33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en-US" altLang="zh-CN" sz="3300" dirty="0">
                <a:latin typeface="Times New Roman" panose="02020603050405020304" charset="0"/>
                <a:ea typeface="宋体" panose="02010600030101010101" pitchFamily="2" charset="-122"/>
              </a:rPr>
              <a:t>ship</a:t>
            </a:r>
            <a:endParaRPr lang="en-US" altLang="zh-CN" sz="33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en-US" altLang="zh-CN" sz="3300" dirty="0">
                <a:latin typeface="Times New Roman" panose="02020603050405020304" charset="0"/>
                <a:ea typeface="宋体" panose="02010600030101010101" pitchFamily="2" charset="-122"/>
              </a:rPr>
              <a:t>plane</a:t>
            </a:r>
            <a:endParaRPr lang="en-US" altLang="zh-CN" sz="33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endParaRPr lang="zh-CN" altLang="en-US" sz="33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10248" name="Picture 11" descr="D:\课件制作\Unit1-3\u3\素材\bike8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464469" y="3209925"/>
            <a:ext cx="1728788" cy="1476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12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8497" y="4722019"/>
            <a:ext cx="1824038" cy="1240631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4" name="直接连接符 3"/>
          <p:cNvCxnSpPr/>
          <p:nvPr/>
        </p:nvCxnSpPr>
        <p:spPr>
          <a:xfrm flipH="1">
            <a:off x="3099197" y="2399110"/>
            <a:ext cx="864394" cy="1620441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3152775" y="4127897"/>
            <a:ext cx="864394" cy="1079897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989910" y="3533775"/>
            <a:ext cx="971550" cy="1296591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881563" y="2993231"/>
            <a:ext cx="647700" cy="702469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261122" y="2831306"/>
            <a:ext cx="809625" cy="2106216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4881563" y="2669381"/>
            <a:ext cx="864394" cy="1620441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fd00c5b3e3ecdef84fdb3e5a6cd96be3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3099435" y="1905"/>
            <a:ext cx="6449695" cy="105283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29176" y="6238994"/>
            <a:ext cx="3331131" cy="416481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762284" y="13097"/>
            <a:ext cx="6449378" cy="1052989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351395" y="434975"/>
            <a:ext cx="1466215" cy="1513205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152207" y="4983202"/>
            <a:ext cx="2621399" cy="1255157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916579" y="5299115"/>
            <a:ext cx="1750219" cy="1183720"/>
          </a:xfrm>
          <a:prstGeom prst="rect">
            <a:avLst/>
          </a:prstGeom>
        </p:spPr>
      </p:pic>
      <p:sp>
        <p:nvSpPr>
          <p:cNvPr id="22531" name="WordArt 6"/>
          <p:cNvSpPr>
            <a:spLocks noTextEdit="1"/>
          </p:cNvSpPr>
          <p:nvPr/>
        </p:nvSpPr>
        <p:spPr>
          <a:xfrm>
            <a:off x="2497455" y="2593975"/>
            <a:ext cx="4755515" cy="557530"/>
          </a:xfrm>
          <a:prstGeom prst="rect">
            <a:avLst/>
          </a:prstGeom>
        </p:spPr>
        <p:txBody>
          <a:bodyPr wrap="none" fromWordArt="1">
            <a:prstTxWarp prst="textArchUp">
              <a:avLst/>
            </a:prstTxWarp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0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dist="38100" dir="2640000" algn="bl" rotWithShape="0">
                    <a:schemeClr val="accent1"/>
                  </a:outerShdw>
                </a:effectLst>
                <a:latin typeface="Arial Black" panose="020B0A04020102020204" charset="0"/>
                <a:ea typeface="宋体" panose="02010600030101010101" pitchFamily="2" charset="-122"/>
              </a:rPr>
              <a:t>走进课文</a:t>
            </a:r>
            <a:endParaRPr lang="zh-CN" altLang="en-US" sz="200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dist="38100" dir="2640000" algn="bl" rotWithShape="0">
                  <a:schemeClr val="accent1"/>
                </a:outerShdw>
              </a:effectLst>
              <a:latin typeface="Arial Black" panose="020B0A04020102020204" charset="0"/>
              <a:ea typeface="宋体" panose="02010600030101010101" pitchFamily="2" charset="-122"/>
            </a:endParaRPr>
          </a:p>
        </p:txBody>
      </p:sp>
      <p:pic>
        <p:nvPicPr>
          <p:cNvPr id="13" name="图片 12" descr="be261458ea1aac460c85576acc38caad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-43180" y="177165"/>
            <a:ext cx="2029460" cy="20294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237740" y="3736975"/>
            <a:ext cx="549783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640000" algn="bl" rotWithShape="0">
                    <a:schemeClr val="accent1"/>
                  </a:outerShdw>
                </a:effectLst>
              </a:rPr>
              <a:t>listen and say 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2873" y="1478598"/>
            <a:ext cx="4752975" cy="5349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70815" y="227965"/>
            <a:ext cx="4259580" cy="9804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2" name="TextBox 6"/>
          <p:cNvSpPr txBox="1"/>
          <p:nvPr/>
        </p:nvSpPr>
        <p:spPr>
          <a:xfrm>
            <a:off x="4359275" y="2133600"/>
            <a:ext cx="45307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>
                <a:latin typeface="Comic Sans MS" panose="030F0702030302020204" pitchFamily="66" charset="0"/>
              </a:rPr>
              <a:t>1.What can Joe hear?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9223" name="TextBox 7"/>
          <p:cNvSpPr txBox="1"/>
          <p:nvPr/>
        </p:nvSpPr>
        <p:spPr>
          <a:xfrm>
            <a:off x="4359275" y="3860800"/>
            <a:ext cx="4784725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Comic Sans MS" panose="030F0702030302020204" pitchFamily="66" charset="0"/>
              </a:rPr>
              <a:t>2. What can Kitty hear?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190750" y="-227965"/>
            <a:ext cx="7466965" cy="1219200"/>
          </a:xfrm>
          <a:prstGeom prst="rect">
            <a:avLst/>
          </a:prstGeom>
        </p:spPr>
      </p:pic>
      <p:pic>
        <p:nvPicPr>
          <p:cNvPr id="3" name="图片 2" descr="20101011_a2cd73ec5ba0c06a11c5pbVBXn2axzj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3135" y="-139065"/>
            <a:ext cx="2856865" cy="285686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3"/>
          <p:cNvPicPr>
            <a:picLocks noChangeAspect="1"/>
          </p:cNvPicPr>
          <p:nvPr/>
        </p:nvPicPr>
        <p:blipFill>
          <a:blip r:embed="rId1" cstate="email">
            <a:lum bright="35999"/>
          </a:blip>
          <a:stretch>
            <a:fillRect/>
          </a:stretch>
        </p:blipFill>
        <p:spPr>
          <a:xfrm>
            <a:off x="-14605" y="1508125"/>
            <a:ext cx="4752975" cy="5349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4605" y="313690"/>
            <a:ext cx="3600450" cy="1053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6" name="TextBox 6"/>
          <p:cNvSpPr txBox="1"/>
          <p:nvPr/>
        </p:nvSpPr>
        <p:spPr>
          <a:xfrm>
            <a:off x="1258888" y="1557338"/>
            <a:ext cx="5122862" cy="677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800">
                <a:latin typeface="Comic Sans MS" panose="030F0702030302020204" pitchFamily="66" charset="0"/>
              </a:rPr>
              <a:t>1.What can Joe hear?</a:t>
            </a:r>
            <a:endParaRPr lang="zh-CN" altLang="en-US" sz="3800" dirty="0">
              <a:latin typeface="Comic Sans MS" panose="030F0702030302020204" pitchFamily="66" charset="0"/>
            </a:endParaRPr>
          </a:p>
        </p:txBody>
      </p:sp>
      <p:sp>
        <p:nvSpPr>
          <p:cNvPr id="10247" name="TextBox 7"/>
          <p:cNvSpPr txBox="1"/>
          <p:nvPr/>
        </p:nvSpPr>
        <p:spPr>
          <a:xfrm>
            <a:off x="1331913" y="3573463"/>
            <a:ext cx="5645150" cy="677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800">
                <a:latin typeface="Comic Sans MS" panose="030F0702030302020204" pitchFamily="66" charset="0"/>
              </a:rPr>
              <a:t>2. What can Kitty hear?</a:t>
            </a:r>
            <a:endParaRPr lang="zh-CN" altLang="en-US" sz="3800" dirty="0">
              <a:latin typeface="Comic Sans MS" panose="030F0702030302020204" pitchFamily="66" charset="0"/>
            </a:endParaRPr>
          </a:p>
        </p:txBody>
      </p:sp>
      <p:sp>
        <p:nvSpPr>
          <p:cNvPr id="10248" name="TextBox 8"/>
          <p:cNvSpPr txBox="1"/>
          <p:nvPr/>
        </p:nvSpPr>
        <p:spPr>
          <a:xfrm>
            <a:off x="827088" y="2492375"/>
            <a:ext cx="7318375" cy="677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800">
                <a:latin typeface="Comic Sans MS" panose="030F0702030302020204" pitchFamily="66" charset="0"/>
              </a:rPr>
              <a:t>He can hear </a:t>
            </a:r>
            <a:r>
              <a:rPr lang="zh-CN" altLang="en-US" sz="3800" dirty="0">
                <a:latin typeface="Comic Sans MS" panose="030F0702030302020204" pitchFamily="66" charset="0"/>
              </a:rPr>
              <a:t>_____</a:t>
            </a:r>
            <a:r>
              <a:rPr lang="en-US" altLang="zh-CN" sz="3800">
                <a:latin typeface="Comic Sans MS" panose="030F0702030302020204" pitchFamily="66" charset="0"/>
              </a:rPr>
              <a:t> and </a:t>
            </a:r>
            <a:r>
              <a:rPr lang="zh-CN" altLang="en-US" sz="3800" dirty="0">
                <a:latin typeface="Comic Sans MS" panose="030F0702030302020204" pitchFamily="66" charset="0"/>
              </a:rPr>
              <a:t>_____</a:t>
            </a:r>
            <a:r>
              <a:rPr lang="en-US" altLang="zh-CN" sz="3800">
                <a:latin typeface="Comic Sans MS" panose="030F0702030302020204" pitchFamily="66" charset="0"/>
              </a:rPr>
              <a:t>.</a:t>
            </a:r>
            <a:endParaRPr lang="zh-CN" altLang="en-US" sz="3800" dirty="0">
              <a:latin typeface="Comic Sans MS" panose="030F0702030302020204" pitchFamily="66" charset="0"/>
            </a:endParaRPr>
          </a:p>
        </p:txBody>
      </p:sp>
      <p:sp>
        <p:nvSpPr>
          <p:cNvPr id="10249" name="TextBox 9"/>
          <p:cNvSpPr txBox="1"/>
          <p:nvPr/>
        </p:nvSpPr>
        <p:spPr>
          <a:xfrm>
            <a:off x="900113" y="4508500"/>
            <a:ext cx="7872412" cy="677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800">
                <a:latin typeface="Comic Sans MS" panose="030F0702030302020204" pitchFamily="66" charset="0"/>
              </a:rPr>
              <a:t>She can hear </a:t>
            </a:r>
            <a:r>
              <a:rPr lang="zh-CN" altLang="en-US" sz="3800" dirty="0">
                <a:latin typeface="Comic Sans MS" panose="030F0702030302020204" pitchFamily="66" charset="0"/>
              </a:rPr>
              <a:t>______</a:t>
            </a:r>
            <a:r>
              <a:rPr lang="en-US" altLang="zh-CN" sz="3800">
                <a:latin typeface="Comic Sans MS" panose="030F0702030302020204" pitchFamily="66" charset="0"/>
              </a:rPr>
              <a:t> and </a:t>
            </a:r>
            <a:r>
              <a:rPr lang="zh-CN" altLang="en-US" sz="3800" dirty="0">
                <a:latin typeface="Comic Sans MS" panose="030F0702030302020204" pitchFamily="66" charset="0"/>
              </a:rPr>
              <a:t>_____</a:t>
            </a:r>
            <a:r>
              <a:rPr lang="en-US" altLang="zh-CN" sz="3800">
                <a:latin typeface="Comic Sans MS" panose="030F0702030302020204" pitchFamily="66" charset="0"/>
              </a:rPr>
              <a:t>.</a:t>
            </a:r>
            <a:endParaRPr lang="zh-CN" altLang="en-US" sz="3800" dirty="0">
              <a:latin typeface="Comic Sans MS" panose="030F0702030302020204" pitchFamily="66" charset="0"/>
            </a:endParaRPr>
          </a:p>
        </p:txBody>
      </p:sp>
      <p:sp>
        <p:nvSpPr>
          <p:cNvPr id="55307" name="Text Box 11"/>
          <p:cNvSpPr txBox="1"/>
          <p:nvPr/>
        </p:nvSpPr>
        <p:spPr>
          <a:xfrm>
            <a:off x="3851275" y="2420938"/>
            <a:ext cx="1382713" cy="676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800" dirty="0">
                <a:solidFill>
                  <a:srgbClr val="FF0000"/>
                </a:solidFill>
                <a:latin typeface="Comic Sans MS" panose="030F0702030302020204" pitchFamily="66" charset="0"/>
              </a:rPr>
              <a:t>a dog</a:t>
            </a:r>
            <a:endParaRPr lang="zh-CN" altLang="en-US" sz="3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5308" name="Text Box 12"/>
          <p:cNvSpPr txBox="1"/>
          <p:nvPr/>
        </p:nvSpPr>
        <p:spPr>
          <a:xfrm>
            <a:off x="6443663" y="2420938"/>
            <a:ext cx="1360487" cy="676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800" dirty="0">
                <a:solidFill>
                  <a:srgbClr val="FF0000"/>
                </a:solidFill>
                <a:latin typeface="Comic Sans MS" panose="030F0702030302020204" pitchFamily="66" charset="0"/>
              </a:rPr>
              <a:t>a bus</a:t>
            </a:r>
            <a:endParaRPr lang="zh-CN" altLang="en-US" sz="3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5309" name="Text Box 13"/>
          <p:cNvSpPr txBox="1"/>
          <p:nvPr/>
        </p:nvSpPr>
        <p:spPr>
          <a:xfrm>
            <a:off x="4076065" y="4437380"/>
            <a:ext cx="1876425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800" dirty="0">
                <a:solidFill>
                  <a:srgbClr val="FF0000"/>
                </a:solidFill>
                <a:latin typeface="Comic Sans MS" panose="030F0702030302020204" pitchFamily="66" charset="0"/>
              </a:rPr>
              <a:t>a plane</a:t>
            </a:r>
            <a:endParaRPr lang="zh-CN" altLang="en-US" sz="3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5310" name="Text Box 14"/>
          <p:cNvSpPr txBox="1"/>
          <p:nvPr/>
        </p:nvSpPr>
        <p:spPr>
          <a:xfrm>
            <a:off x="6977380" y="4437063"/>
            <a:ext cx="1165225" cy="6756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cars</a:t>
            </a:r>
            <a:endParaRPr lang="zh-CN" altLang="en-US" sz="3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234565" y="-166370"/>
            <a:ext cx="7593965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5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7" grpId="0" bldLvl="0"/>
      <p:bldP spid="55307" grpId="1" bldLvl="0"/>
      <p:bldP spid="55307" grpId="2" bldLvl="0"/>
      <p:bldP spid="55307" grpId="3" bldLvl="0"/>
      <p:bldP spid="55308" grpId="0" bldLvl="0"/>
      <p:bldP spid="55308" grpId="1" bldLvl="0"/>
      <p:bldP spid="55309" grpId="0" bldLvl="0"/>
      <p:bldP spid="55309" grpId="1" bldLvl="0"/>
      <p:bldP spid="55310" grpId="0" bldLvl="0"/>
      <p:bldP spid="55310" grpId="1" bldLvl="0"/>
      <p:bldP spid="55310" grpId="2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" y="99060"/>
            <a:ext cx="3714750" cy="10185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430" y="952500"/>
            <a:ext cx="8613140" cy="58146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0" name="圆角矩形标注 12"/>
          <p:cNvSpPr/>
          <p:nvPr/>
        </p:nvSpPr>
        <p:spPr>
          <a:xfrm>
            <a:off x="448310" y="2421255"/>
            <a:ext cx="2703513" cy="1131888"/>
          </a:xfrm>
          <a:prstGeom prst="wedgeRoundRectCallout">
            <a:avLst>
              <a:gd name="adj1" fmla="val 56019"/>
              <a:gd name="adj2" fmla="val 103731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56328" name="TextBox 6"/>
          <p:cNvSpPr txBox="1"/>
          <p:nvPr/>
        </p:nvSpPr>
        <p:spPr>
          <a:xfrm>
            <a:off x="447993" y="2513648"/>
            <a:ext cx="2503487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Comic Sans MS" panose="030F0702030302020204" pitchFamily="66" charset="0"/>
              </a:rPr>
              <a:t>Listen! What can you hear?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  <p:sp>
        <p:nvSpPr>
          <p:cNvPr id="11272" name="圆角矩形标注 15"/>
          <p:cNvSpPr/>
          <p:nvPr/>
        </p:nvSpPr>
        <p:spPr>
          <a:xfrm>
            <a:off x="410845" y="4376420"/>
            <a:ext cx="2543175" cy="1384300"/>
          </a:xfrm>
          <a:prstGeom prst="wedgeRoundRectCallout">
            <a:avLst>
              <a:gd name="adj1" fmla="val 70759"/>
              <a:gd name="adj2" fmla="val -10574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56330" name="TextBox 8"/>
          <p:cNvSpPr txBox="1"/>
          <p:nvPr/>
        </p:nvSpPr>
        <p:spPr>
          <a:xfrm>
            <a:off x="448945" y="4387215"/>
            <a:ext cx="270319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Comic Sans MS" panose="030F0702030302020204" pitchFamily="66" charset="0"/>
              </a:rPr>
              <a:t>I can hear a</a:t>
            </a:r>
            <a:endParaRPr lang="zh-CN" altLang="en-US" sz="2800" dirty="0">
              <a:latin typeface="Comic Sans MS" panose="030F0702030302020204" pitchFamily="66" charset="0"/>
            </a:endParaRPr>
          </a:p>
          <a:p>
            <a:r>
              <a:rPr lang="zh-CN" altLang="en-US" sz="2800" dirty="0">
                <a:latin typeface="Comic Sans MS" panose="030F0702030302020204" pitchFamily="66" charset="0"/>
              </a:rPr>
              <a:t> plane. I can </a:t>
            </a:r>
            <a:endParaRPr lang="zh-CN" altLang="en-US" sz="2800" dirty="0">
              <a:latin typeface="Comic Sans MS" panose="030F0702030302020204" pitchFamily="66" charset="0"/>
            </a:endParaRPr>
          </a:p>
          <a:p>
            <a:r>
              <a:rPr lang="zh-CN" altLang="en-US" sz="2800" dirty="0">
                <a:latin typeface="Comic Sans MS" panose="030F0702030302020204" pitchFamily="66" charset="0"/>
              </a:rPr>
              <a:t>hear cars.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  <p:sp>
        <p:nvSpPr>
          <p:cNvPr id="11274" name="圆角矩形标注 13"/>
          <p:cNvSpPr/>
          <p:nvPr/>
        </p:nvSpPr>
        <p:spPr>
          <a:xfrm>
            <a:off x="5451475" y="3860800"/>
            <a:ext cx="3692525" cy="1385888"/>
          </a:xfrm>
          <a:prstGeom prst="wedgeRoundRectCallout">
            <a:avLst>
              <a:gd name="adj1" fmla="val -57472"/>
              <a:gd name="adj2" fmla="val -7616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56332" name="TextBox 7"/>
          <p:cNvSpPr txBox="1"/>
          <p:nvPr/>
        </p:nvSpPr>
        <p:spPr>
          <a:xfrm>
            <a:off x="5529263" y="3860800"/>
            <a:ext cx="3614737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Comic Sans MS" panose="030F0702030302020204" pitchFamily="66" charset="0"/>
              </a:rPr>
              <a:t>I can hear a dog. I can hear a bus. What can you hear?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354705" y="-195580"/>
            <a:ext cx="7466965" cy="1148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86055" y="6438900"/>
            <a:ext cx="3999865" cy="500380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950210" y="15240"/>
            <a:ext cx="6097905" cy="963930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120015" y="110490"/>
            <a:ext cx="1475105" cy="1522730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86410" y="5455285"/>
            <a:ext cx="2900680" cy="1389380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7070090" y="5579110"/>
            <a:ext cx="1870710" cy="1265555"/>
          </a:xfrm>
          <a:prstGeom prst="rect">
            <a:avLst/>
          </a:prstGeom>
        </p:spPr>
      </p:pic>
      <p:sp>
        <p:nvSpPr>
          <p:cNvPr id="56328" name="TextBox 6"/>
          <p:cNvSpPr txBox="1"/>
          <p:nvPr/>
        </p:nvSpPr>
        <p:spPr>
          <a:xfrm>
            <a:off x="2099310" y="1475105"/>
            <a:ext cx="5516880" cy="3907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latin typeface="Times New Roman" panose="02020603050405020304" charset="0"/>
                <a:cs typeface="Times New Roman" panose="02020603050405020304" charset="0"/>
              </a:rPr>
              <a:t>——</a:t>
            </a:r>
            <a:r>
              <a:rPr lang="zh-CN" altLang="en-US" sz="3200" dirty="0">
                <a:latin typeface="Times New Roman" panose="02020603050405020304" charset="0"/>
                <a:cs typeface="Times New Roman" panose="02020603050405020304" charset="0"/>
              </a:rPr>
              <a:t>Listen! What can you hear?</a:t>
            </a:r>
            <a:endParaRPr lang="zh-CN" altLang="en-US" sz="3200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0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听！你能听到什么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3200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32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——</a:t>
            </a:r>
            <a:r>
              <a:rPr lang="zh-CN" altLang="en-US" sz="32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I can hear a dog. </a:t>
            </a:r>
            <a:endParaRPr lang="zh-CN" altLang="en-US" sz="32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我能听到一只狗的声音</a:t>
            </a:r>
            <a:endParaRPr lang="zh-CN" altLang="en-US" sz="28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2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I can hear a bus.</a:t>
            </a:r>
            <a:endParaRPr lang="zh-CN" altLang="en-US" sz="32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我能听到一辆公交车的声音</a:t>
            </a:r>
            <a:endParaRPr lang="zh-CN" altLang="en-US" sz="32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>
              <a:lnSpc>
                <a:spcPct val="100000"/>
              </a:lnSpc>
            </a:pPr>
            <a:endParaRPr lang="zh-CN" altLang="en-US" sz="3200" dirty="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zh-CN" altLang="en-US" sz="32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165" y="2164080"/>
            <a:ext cx="1013460" cy="2834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4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dist="38100" dir="2640000" algn="bl" rotWithShape="0">
                    <a:schemeClr val="accent1"/>
                  </a:outerShdw>
                </a:effectLst>
                <a:latin typeface="Arial Black" panose="020B0A04020102020204" charset="0"/>
                <a:ea typeface="宋体" panose="02010600030101010101" pitchFamily="2" charset="-122"/>
              </a:rPr>
              <a:t>课文翻译</a:t>
            </a:r>
            <a:endParaRPr lang="zh-CN" altLang="en-US" sz="54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dist="38100" dir="2640000" algn="bl" rotWithShape="0">
                  <a:schemeClr val="accent1"/>
                </a:outerShdw>
              </a:effectLst>
              <a:latin typeface="Arial Black" panose="020B0A0402010202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3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3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63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63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63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3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41801" y="6482834"/>
            <a:ext cx="3331131" cy="416481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216944" y="-4048"/>
            <a:ext cx="6449378" cy="1052989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193675" y="259080"/>
            <a:ext cx="1504950" cy="1552575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797242" y="5227042"/>
            <a:ext cx="2621399" cy="1255157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7012464" y="5299115"/>
            <a:ext cx="1750219" cy="11837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11375" y="1550670"/>
            <a:ext cx="621157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——</a:t>
            </a:r>
            <a:r>
              <a:rPr lang="zh-CN" altLang="en-US" sz="32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What can you hear?</a:t>
            </a:r>
            <a:endParaRPr lang="zh-CN" altLang="en-US" sz="32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你能听到什么？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32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——</a:t>
            </a:r>
            <a:r>
              <a:rPr lang="zh-CN" altLang="en-US" sz="32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I can hear a plane. </a:t>
            </a:r>
            <a:endParaRPr lang="zh-CN" altLang="en-US" sz="32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我能听到一架飞机的声音</a:t>
            </a:r>
            <a:endParaRPr lang="zh-CN" altLang="en-US" sz="32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2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I can hear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cars</a:t>
            </a:r>
            <a:r>
              <a:rPr lang="zh-CN" altLang="en-US" sz="32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.</a:t>
            </a:r>
            <a:endParaRPr lang="zh-CN" altLang="en-US" sz="32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我能听到小汽车的声音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1470" y="2150745"/>
            <a:ext cx="1013460" cy="2834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4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dist="38100" dir="2640000" algn="bl" rotWithShape="0">
                    <a:schemeClr val="accent1"/>
                  </a:outerShdw>
                </a:effectLst>
                <a:latin typeface="Arial Black" panose="020B0A04020102020204" charset="0"/>
                <a:ea typeface="宋体" panose="02010600030101010101" pitchFamily="2" charset="-122"/>
              </a:rPr>
              <a:t>课文翻译</a:t>
            </a:r>
            <a:endParaRPr lang="zh-CN" altLang="en-US" sz="540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dist="38100" dir="2640000" algn="bl" rotWithShape="0">
                  <a:schemeClr val="accent1"/>
                </a:outerShdw>
              </a:effectLst>
              <a:latin typeface="Arial Black" panose="020B0A0402010202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41801" y="6347579"/>
            <a:ext cx="3331131" cy="416481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902585" y="-41275"/>
            <a:ext cx="5551805" cy="906145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13335" y="227330"/>
            <a:ext cx="1681480" cy="1734820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336232" y="5241647"/>
            <a:ext cx="2621399" cy="1255157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743710" y="1617500"/>
            <a:ext cx="7400290" cy="378026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</a:pPr>
            <a:r>
              <a:rPr lang="en-US" sz="2000" b="0" dirty="0">
                <a:solidFill>
                  <a:srgbClr val="282828"/>
                </a:solidFill>
                <a:latin typeface="Segoe Print" panose="02000600000000000000" charset="0"/>
                <a:ea typeface="宋体" panose="02010600030101010101" pitchFamily="2" charset="-122"/>
                <a:cs typeface="Segoe Print" panose="02000600000000000000" charset="0"/>
              </a:rPr>
              <a:t>Mary had a little </a:t>
            </a:r>
            <a:r>
              <a:rPr lang="en-US" sz="2000" b="1" dirty="0" err="1">
                <a:solidFill>
                  <a:srgbClr val="024382"/>
                </a:solidFill>
                <a:latin typeface="Segoe Print" panose="02000600000000000000" charset="0"/>
                <a:ea typeface="宋体" panose="02010600030101010101" pitchFamily="2" charset="-122"/>
                <a:cs typeface="Segoe Print" panose="02000600000000000000" charset="0"/>
              </a:rPr>
              <a:t>lamb</a:t>
            </a:r>
            <a:r>
              <a:rPr lang="en-US" sz="2000" b="0" dirty="0" err="1">
                <a:solidFill>
                  <a:srgbClr val="282828"/>
                </a:solidFill>
                <a:latin typeface="Segoe Print" panose="02000600000000000000" charset="0"/>
                <a:ea typeface="宋体" panose="02010600030101010101" pitchFamily="2" charset="-122"/>
                <a:cs typeface="Segoe Print" panose="02000600000000000000" charset="0"/>
              </a:rPr>
              <a:t>,little</a:t>
            </a:r>
            <a:r>
              <a:rPr lang="en-US" sz="2000" b="0" dirty="0">
                <a:solidFill>
                  <a:srgbClr val="282828"/>
                </a:solidFill>
                <a:latin typeface="Segoe Print" panose="02000600000000000000" charset="0"/>
                <a:ea typeface="宋体" panose="02010600030101010101" pitchFamily="2" charset="-122"/>
                <a:cs typeface="Segoe Print" panose="02000600000000000000" charset="0"/>
              </a:rPr>
              <a:t> </a:t>
            </a:r>
            <a:r>
              <a:rPr lang="en-US" sz="2000" b="1" dirty="0">
                <a:solidFill>
                  <a:srgbClr val="024382"/>
                </a:solidFill>
                <a:latin typeface="Segoe Print" panose="02000600000000000000" charset="0"/>
                <a:ea typeface="宋体" panose="02010600030101010101" pitchFamily="2" charset="-122"/>
                <a:cs typeface="Segoe Print" panose="02000600000000000000" charset="0"/>
              </a:rPr>
              <a:t>lamb</a:t>
            </a:r>
            <a:r>
              <a:rPr lang="en-US" sz="2000" b="0" dirty="0">
                <a:solidFill>
                  <a:srgbClr val="282828"/>
                </a:solidFill>
                <a:latin typeface="Segoe Print" panose="02000600000000000000" charset="0"/>
                <a:ea typeface="宋体" panose="02010600030101010101" pitchFamily="2" charset="-122"/>
                <a:cs typeface="Segoe Print" panose="02000600000000000000" charset="0"/>
              </a:rPr>
              <a:t>, little </a:t>
            </a:r>
            <a:r>
              <a:rPr lang="en-US" sz="2000" b="1" dirty="0">
                <a:solidFill>
                  <a:srgbClr val="024382"/>
                </a:solidFill>
                <a:latin typeface="Segoe Print" panose="02000600000000000000" charset="0"/>
                <a:ea typeface="宋体" panose="02010600030101010101" pitchFamily="2" charset="-122"/>
                <a:cs typeface="Segoe Print" panose="02000600000000000000" charset="0"/>
              </a:rPr>
              <a:t>lamb</a:t>
            </a:r>
            <a:r>
              <a:rPr lang="en-US" sz="2000" b="0" dirty="0">
                <a:solidFill>
                  <a:srgbClr val="282828"/>
                </a:solidFill>
                <a:latin typeface="Segoe Print" panose="02000600000000000000" charset="0"/>
                <a:ea typeface="宋体" panose="02010600030101010101" pitchFamily="2" charset="-122"/>
                <a:cs typeface="Segoe Print" panose="02000600000000000000" charset="0"/>
              </a:rPr>
              <a:t>.</a:t>
            </a:r>
            <a:endParaRPr lang="en-US" sz="2000" b="0" dirty="0">
              <a:solidFill>
                <a:srgbClr val="282828"/>
              </a:solidFill>
              <a:latin typeface="Segoe Print" panose="02000600000000000000" charset="0"/>
              <a:ea typeface="宋体" panose="02010600030101010101" pitchFamily="2" charset="-122"/>
              <a:cs typeface="Segoe Print" panose="02000600000000000000" charset="0"/>
            </a:endParaRPr>
          </a:p>
          <a:p>
            <a:pPr indent="0">
              <a:lnSpc>
                <a:spcPct val="130000"/>
              </a:lnSpc>
            </a:pPr>
            <a:r>
              <a:rPr lang="en-US" sz="2000" b="0" dirty="0">
                <a:solidFill>
                  <a:srgbClr val="282828"/>
                </a:solidFill>
                <a:latin typeface="Segoe Print" panose="02000600000000000000" charset="0"/>
                <a:ea typeface="宋体" panose="02010600030101010101" pitchFamily="2" charset="-122"/>
                <a:cs typeface="Segoe Print" panose="02000600000000000000" charset="0"/>
              </a:rPr>
              <a:t>Mary had a little </a:t>
            </a:r>
            <a:r>
              <a:rPr lang="en-US" sz="2000" b="1" dirty="0">
                <a:solidFill>
                  <a:srgbClr val="024382"/>
                </a:solidFill>
                <a:latin typeface="Segoe Print" panose="02000600000000000000" charset="0"/>
                <a:ea typeface="宋体" panose="02010600030101010101" pitchFamily="2" charset="-122"/>
                <a:cs typeface="Segoe Print" panose="02000600000000000000" charset="0"/>
              </a:rPr>
              <a:t>lamb</a:t>
            </a:r>
            <a:r>
              <a:rPr lang="en-US" sz="2000" b="0" dirty="0">
                <a:solidFill>
                  <a:srgbClr val="282828"/>
                </a:solidFill>
                <a:latin typeface="Segoe Print" panose="02000600000000000000" charset="0"/>
                <a:ea typeface="宋体" panose="02010600030101010101" pitchFamily="2" charset="-122"/>
                <a:cs typeface="Segoe Print" panose="02000600000000000000" charset="0"/>
              </a:rPr>
              <a:t>. Its fleece was white as snow.</a:t>
            </a:r>
            <a:endParaRPr lang="en-US" sz="2000" b="0" dirty="0">
              <a:solidFill>
                <a:srgbClr val="282828"/>
              </a:solidFill>
              <a:latin typeface="Segoe Print" panose="02000600000000000000" charset="0"/>
              <a:ea typeface="宋体" panose="02010600030101010101" pitchFamily="2" charset="-122"/>
              <a:cs typeface="Segoe Print" panose="02000600000000000000" charset="0"/>
            </a:endParaRPr>
          </a:p>
          <a:p>
            <a:pPr indent="0">
              <a:lnSpc>
                <a:spcPct val="130000"/>
              </a:lnSpc>
            </a:pPr>
            <a:r>
              <a:rPr lang="en-US" sz="2000" b="0" dirty="0">
                <a:solidFill>
                  <a:srgbClr val="282828"/>
                </a:solidFill>
                <a:latin typeface="Segoe Print" panose="02000600000000000000" charset="0"/>
                <a:ea typeface="宋体" panose="02010600030101010101" pitchFamily="2" charset="-122"/>
                <a:cs typeface="Segoe Print" panose="02000600000000000000" charset="0"/>
              </a:rPr>
              <a:t>And everywhere that Mary </a:t>
            </a:r>
            <a:r>
              <a:rPr lang="en-US" sz="2000" b="0" dirty="0" err="1">
                <a:solidFill>
                  <a:srgbClr val="282828"/>
                </a:solidFill>
                <a:latin typeface="Segoe Print" panose="02000600000000000000" charset="0"/>
                <a:ea typeface="宋体" panose="02010600030101010101" pitchFamily="2" charset="-122"/>
                <a:cs typeface="Segoe Print" panose="02000600000000000000" charset="0"/>
              </a:rPr>
              <a:t>went.Mary</a:t>
            </a:r>
            <a:r>
              <a:rPr lang="en-US" sz="2000" b="0" dirty="0">
                <a:solidFill>
                  <a:srgbClr val="282828"/>
                </a:solidFill>
                <a:latin typeface="Segoe Print" panose="02000600000000000000" charset="0"/>
                <a:ea typeface="宋体" panose="02010600030101010101" pitchFamily="2" charset="-122"/>
                <a:cs typeface="Segoe Print" panose="02000600000000000000" charset="0"/>
              </a:rPr>
              <a:t> went, Mary </a:t>
            </a:r>
            <a:r>
              <a:rPr lang="en-US" sz="2000" b="0" dirty="0" err="1">
                <a:solidFill>
                  <a:srgbClr val="282828"/>
                </a:solidFill>
                <a:latin typeface="Segoe Print" panose="02000600000000000000" charset="0"/>
                <a:ea typeface="宋体" panose="02010600030101010101" pitchFamily="2" charset="-122"/>
                <a:cs typeface="Segoe Print" panose="02000600000000000000" charset="0"/>
              </a:rPr>
              <a:t>went.And</a:t>
            </a:r>
            <a:r>
              <a:rPr lang="en-US" sz="2000" b="0" dirty="0">
                <a:solidFill>
                  <a:srgbClr val="282828"/>
                </a:solidFill>
                <a:latin typeface="Segoe Print" panose="02000600000000000000" charset="0"/>
                <a:ea typeface="宋体" panose="02010600030101010101" pitchFamily="2" charset="-122"/>
                <a:cs typeface="Segoe Print" panose="02000600000000000000" charset="0"/>
              </a:rPr>
              <a:t> everywhere that Mary went.</a:t>
            </a:r>
            <a:endParaRPr lang="zh-CN" sz="2000" b="0" dirty="0">
              <a:solidFill>
                <a:srgbClr val="006200"/>
              </a:solidFill>
              <a:latin typeface="Segoe Print" panose="02000600000000000000" charset="0"/>
              <a:ea typeface="宋体" panose="02010600030101010101" pitchFamily="2" charset="-122"/>
              <a:cs typeface="Segoe Print" panose="02000600000000000000" charset="0"/>
            </a:endParaRPr>
          </a:p>
          <a:p>
            <a:pPr indent="0">
              <a:lnSpc>
                <a:spcPct val="130000"/>
              </a:lnSpc>
            </a:pPr>
            <a:r>
              <a:rPr lang="en-US" sz="2000" b="0" dirty="0">
                <a:solidFill>
                  <a:srgbClr val="282828"/>
                </a:solidFill>
                <a:latin typeface="Segoe Print" panose="02000600000000000000" charset="0"/>
                <a:ea typeface="宋体" panose="02010600030101010101" pitchFamily="2" charset="-122"/>
                <a:cs typeface="Segoe Print" panose="02000600000000000000" charset="0"/>
              </a:rPr>
              <a:t>The </a:t>
            </a:r>
            <a:r>
              <a:rPr lang="en-US" sz="2000" b="1" dirty="0">
                <a:solidFill>
                  <a:srgbClr val="024382"/>
                </a:solidFill>
                <a:latin typeface="Segoe Print" panose="02000600000000000000" charset="0"/>
                <a:ea typeface="宋体" panose="02010600030101010101" pitchFamily="2" charset="-122"/>
                <a:cs typeface="Segoe Print" panose="02000600000000000000" charset="0"/>
              </a:rPr>
              <a:t>lamb</a:t>
            </a:r>
            <a:r>
              <a:rPr lang="en-US" sz="2000" b="0" dirty="0">
                <a:solidFill>
                  <a:srgbClr val="282828"/>
                </a:solidFill>
                <a:latin typeface="Segoe Print" panose="02000600000000000000" charset="0"/>
                <a:ea typeface="宋体" panose="02010600030101010101" pitchFamily="2" charset="-122"/>
                <a:cs typeface="Segoe Print" panose="02000600000000000000" charset="0"/>
              </a:rPr>
              <a:t> was sure to </a:t>
            </a:r>
            <a:r>
              <a:rPr lang="en-US" sz="2000" b="0" dirty="0" err="1">
                <a:solidFill>
                  <a:srgbClr val="282828"/>
                </a:solidFill>
                <a:latin typeface="Segoe Print" panose="02000600000000000000" charset="0"/>
                <a:ea typeface="宋体" panose="02010600030101010101" pitchFamily="2" charset="-122"/>
                <a:cs typeface="Segoe Print" panose="02000600000000000000" charset="0"/>
              </a:rPr>
              <a:t>go.It</a:t>
            </a:r>
            <a:r>
              <a:rPr lang="en-US" sz="2000" b="0" dirty="0">
                <a:solidFill>
                  <a:srgbClr val="282828"/>
                </a:solidFill>
                <a:latin typeface="Segoe Print" panose="02000600000000000000" charset="0"/>
                <a:ea typeface="宋体" panose="02010600030101010101" pitchFamily="2" charset="-122"/>
                <a:cs typeface="Segoe Print" panose="02000600000000000000" charset="0"/>
              </a:rPr>
              <a:t> followed her to school one </a:t>
            </a:r>
            <a:r>
              <a:rPr lang="en-US" sz="2000" b="0" dirty="0" err="1">
                <a:solidFill>
                  <a:srgbClr val="282828"/>
                </a:solidFill>
                <a:latin typeface="Segoe Print" panose="02000600000000000000" charset="0"/>
                <a:ea typeface="宋体" panose="02010600030101010101" pitchFamily="2" charset="-122"/>
                <a:cs typeface="Segoe Print" panose="02000600000000000000" charset="0"/>
              </a:rPr>
              <a:t>day.School</a:t>
            </a:r>
            <a:r>
              <a:rPr lang="en-US" sz="2000" b="0" dirty="0">
                <a:solidFill>
                  <a:srgbClr val="282828"/>
                </a:solidFill>
                <a:latin typeface="Segoe Print" panose="02000600000000000000" charset="0"/>
                <a:ea typeface="宋体" panose="02010600030101010101" pitchFamily="2" charset="-122"/>
                <a:cs typeface="Segoe Print" panose="02000600000000000000" charset="0"/>
              </a:rPr>
              <a:t> one day, school one day.</a:t>
            </a:r>
            <a:endParaRPr lang="zh-CN" sz="2000" b="0" dirty="0">
              <a:solidFill>
                <a:srgbClr val="006200"/>
              </a:solidFill>
              <a:latin typeface="Segoe Print" panose="02000600000000000000" charset="0"/>
              <a:ea typeface="宋体" panose="02010600030101010101" pitchFamily="2" charset="-122"/>
              <a:cs typeface="Segoe Print" panose="02000600000000000000" charset="0"/>
            </a:endParaRPr>
          </a:p>
          <a:p>
            <a:pPr indent="0">
              <a:lnSpc>
                <a:spcPct val="130000"/>
              </a:lnSpc>
            </a:pPr>
            <a:r>
              <a:rPr lang="en-US" sz="2000" b="0" dirty="0">
                <a:solidFill>
                  <a:srgbClr val="282828"/>
                </a:solidFill>
                <a:latin typeface="Segoe Print" panose="02000600000000000000" charset="0"/>
                <a:ea typeface="宋体" panose="02010600030101010101" pitchFamily="2" charset="-122"/>
                <a:cs typeface="Segoe Print" panose="02000600000000000000" charset="0"/>
              </a:rPr>
              <a:t>It followed her to school one day.</a:t>
            </a:r>
            <a:endParaRPr lang="zh-CN" sz="2000" b="0" dirty="0">
              <a:solidFill>
                <a:srgbClr val="006200"/>
              </a:solidFill>
              <a:latin typeface="Segoe Print" panose="02000600000000000000" charset="0"/>
              <a:ea typeface="宋体" panose="02010600030101010101" pitchFamily="2" charset="-122"/>
              <a:cs typeface="Segoe Print" panose="02000600000000000000" charset="0"/>
            </a:endParaRPr>
          </a:p>
          <a:p>
            <a:pPr indent="0">
              <a:lnSpc>
                <a:spcPct val="130000"/>
              </a:lnSpc>
            </a:pPr>
            <a:r>
              <a:rPr lang="en-US" sz="2000" b="0" dirty="0">
                <a:solidFill>
                  <a:srgbClr val="282828"/>
                </a:solidFill>
                <a:latin typeface="Segoe Print" panose="02000600000000000000" charset="0"/>
                <a:ea typeface="宋体" panose="02010600030101010101" pitchFamily="2" charset="-122"/>
                <a:cs typeface="Segoe Print" panose="02000600000000000000" charset="0"/>
              </a:rPr>
              <a:t>That was against the rule.</a:t>
            </a:r>
            <a:endParaRPr lang="zh-CN" sz="2400" b="0" dirty="0">
              <a:solidFill>
                <a:srgbClr val="006200"/>
              </a:solidFill>
              <a:ea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endParaRPr lang="zh-CN" sz="1000" b="0" dirty="0">
              <a:solidFill>
                <a:srgbClr val="006200"/>
              </a:solidFill>
              <a:ea typeface="宋体" panose="02010600030101010101" pitchFamily="2" charset="-122"/>
            </a:endParaRPr>
          </a:p>
          <a:p>
            <a:endParaRPr lang="zh-CN" altLang="en-US" sz="1600" dirty="0"/>
          </a:p>
        </p:txBody>
      </p:sp>
      <p:sp>
        <p:nvSpPr>
          <p:cNvPr id="9" name="文本框 8"/>
          <p:cNvSpPr txBox="1"/>
          <p:nvPr/>
        </p:nvSpPr>
        <p:spPr>
          <a:xfrm>
            <a:off x="2402840" y="803275"/>
            <a:ext cx="4948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>
                <a:solidFill>
                  <a:srgbClr val="FF0000"/>
                </a:solidFill>
                <a:latin typeface="Segoe Print" panose="02000600000000000000" charset="0"/>
                <a:ea typeface="宋体" panose="02010600030101010101" pitchFamily="2" charset="-122"/>
                <a:cs typeface="Segoe Print" panose="02000600000000000000" charset="0"/>
                <a:sym typeface="+mn-ea"/>
              </a:rPr>
              <a:t>Mary had a little lamb</a:t>
            </a:r>
            <a:endParaRPr lang="en-US" altLang="en-US" sz="3200" b="1">
              <a:solidFill>
                <a:srgbClr val="FF0000"/>
              </a:solidFill>
              <a:latin typeface="Segoe Print" panose="02000600000000000000" charset="0"/>
              <a:ea typeface="宋体" panose="02010600030101010101" pitchFamily="2" charset="-122"/>
              <a:cs typeface="Segoe Print" panose="02000600000000000000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31750" y="6401435"/>
            <a:ext cx="3928745" cy="491490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679065" y="15875"/>
            <a:ext cx="6520180" cy="1064260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230904" y="296228"/>
            <a:ext cx="1844516" cy="1903571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358775" y="5311140"/>
            <a:ext cx="2603500" cy="1247140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7107555" y="5413375"/>
            <a:ext cx="1996440" cy="1350645"/>
          </a:xfrm>
          <a:prstGeom prst="rect">
            <a:avLst/>
          </a:prstGeom>
        </p:spPr>
      </p:pic>
      <p:pic>
        <p:nvPicPr>
          <p:cNvPr id="3" name="图片 2" descr="xA_I-fypatmu9541237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-31750" y="15875"/>
            <a:ext cx="1885315" cy="19653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323465" y="1057275"/>
            <a:ext cx="5166995" cy="4829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3600" b="1" dirty="0">
                <a:solidFill>
                  <a:srgbClr val="FF0000"/>
                </a:solidFill>
              </a:rPr>
              <a:t>hear  </a:t>
            </a:r>
            <a:r>
              <a:rPr lang="zh-CN" altLang="en-US" sz="3200" b="1" dirty="0">
                <a:solidFill>
                  <a:srgbClr val="FF0000"/>
                </a:solidFill>
              </a:rPr>
              <a:t>听见</a:t>
            </a:r>
            <a:endParaRPr lang="zh-CN" altLang="en-US" sz="3200" dirty="0"/>
          </a:p>
          <a:p>
            <a:pPr algn="l">
              <a:lnSpc>
                <a:spcPct val="140000"/>
              </a:lnSpc>
            </a:pPr>
            <a:r>
              <a:rPr lang="zh-CN" altLang="en-US" sz="3200" dirty="0"/>
              <a:t>例</a:t>
            </a:r>
            <a:r>
              <a:rPr lang="en-US" altLang="zh-CN" sz="3200" dirty="0"/>
              <a:t>:  I can </a:t>
            </a:r>
            <a:r>
              <a:rPr lang="en-US" altLang="zh-CN" sz="3200" dirty="0">
                <a:solidFill>
                  <a:srgbClr val="FF0000"/>
                </a:solidFill>
              </a:rPr>
              <a:t>hear</a:t>
            </a:r>
            <a:r>
              <a:rPr lang="en-US" altLang="zh-CN" sz="3200" dirty="0"/>
              <a:t> the songs.</a:t>
            </a:r>
            <a:endParaRPr lang="en-US" altLang="zh-CN" sz="3200" dirty="0"/>
          </a:p>
          <a:p>
            <a:pPr algn="l">
              <a:lnSpc>
                <a:spcPct val="140000"/>
              </a:lnSpc>
            </a:pPr>
            <a:r>
              <a:rPr lang="en-US" altLang="zh-CN" sz="3200" dirty="0"/>
              <a:t>         </a:t>
            </a:r>
            <a:r>
              <a:rPr lang="zh-CN" altLang="en-US" sz="2800" dirty="0"/>
              <a:t>我能听到这首歌曲</a:t>
            </a:r>
            <a:endParaRPr lang="zh-CN" altLang="en-US" sz="3200" dirty="0"/>
          </a:p>
          <a:p>
            <a:pPr algn="l">
              <a:lnSpc>
                <a:spcPct val="140000"/>
              </a:lnSpc>
            </a:pPr>
            <a:r>
              <a:rPr lang="zh-CN" altLang="en-US" sz="3200" dirty="0"/>
              <a:t>       </a:t>
            </a:r>
            <a:r>
              <a:rPr lang="en-US" altLang="zh-CN" sz="3200" dirty="0"/>
              <a:t>I can </a:t>
            </a:r>
            <a:r>
              <a:rPr lang="en-US" altLang="zh-CN" sz="3200" dirty="0">
                <a:solidFill>
                  <a:srgbClr val="FF0000"/>
                </a:solidFill>
              </a:rPr>
              <a:t>hear </a:t>
            </a:r>
            <a:r>
              <a:rPr lang="en-US" altLang="zh-CN" sz="3200" dirty="0"/>
              <a:t>you.</a:t>
            </a:r>
            <a:endParaRPr lang="en-US" altLang="zh-CN" sz="3200" dirty="0"/>
          </a:p>
          <a:p>
            <a:pPr algn="l">
              <a:lnSpc>
                <a:spcPct val="140000"/>
              </a:lnSpc>
            </a:pPr>
            <a:r>
              <a:rPr lang="en-US" altLang="zh-CN" sz="3200" dirty="0"/>
              <a:t>          </a:t>
            </a:r>
            <a:r>
              <a:rPr lang="zh-CN" altLang="en-US" sz="2800" dirty="0"/>
              <a:t>我能听到你说话</a:t>
            </a:r>
            <a:endParaRPr lang="zh-CN" altLang="en-US" sz="2800" dirty="0"/>
          </a:p>
          <a:p>
            <a:pPr algn="l">
              <a:lnSpc>
                <a:spcPct val="140000"/>
              </a:lnSpc>
            </a:pPr>
            <a:r>
              <a:rPr lang="zh-CN" altLang="en-US" sz="2800" dirty="0"/>
              <a:t>       Can you</a:t>
            </a:r>
            <a:r>
              <a:rPr lang="zh-CN" altLang="en-US" sz="2800" dirty="0">
                <a:solidFill>
                  <a:srgbClr val="FF0000"/>
                </a:solidFill>
              </a:rPr>
              <a:t> hear</a:t>
            </a:r>
            <a:r>
              <a:rPr lang="zh-CN" altLang="en-US" sz="2800" dirty="0"/>
              <a:t> me?</a:t>
            </a:r>
            <a:endParaRPr lang="zh-CN" altLang="en-US" sz="2800" dirty="0"/>
          </a:p>
          <a:p>
            <a:pPr algn="l">
              <a:lnSpc>
                <a:spcPct val="140000"/>
              </a:lnSpc>
            </a:pPr>
            <a:r>
              <a:rPr lang="zh-CN" altLang="en-US" sz="2800" dirty="0"/>
              <a:t>        你能听见我说话吗？</a:t>
            </a:r>
            <a:r>
              <a:rPr lang="en-US" altLang="zh-CN" dirty="0"/>
              <a:t> 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" y="12065"/>
            <a:ext cx="2924175" cy="2028825"/>
          </a:xfrm>
          <a:prstGeom prst="rect">
            <a:avLst/>
          </a:prstGeom>
        </p:spPr>
      </p:pic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1286" y="6482834"/>
            <a:ext cx="3331131" cy="416481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324225" y="12065"/>
            <a:ext cx="6164580" cy="1006475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480000">
            <a:off x="7335520" y="700405"/>
            <a:ext cx="1579880" cy="1630045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486727" y="5391507"/>
            <a:ext cx="2621399" cy="1255157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7229634" y="5463580"/>
            <a:ext cx="1750219" cy="11837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348740" y="1549400"/>
            <a:ext cx="7912100" cy="4379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3600" b="1">
                <a:solidFill>
                  <a:srgbClr val="FF0000"/>
                </a:solidFill>
              </a:rPr>
              <a:t>    see</a:t>
            </a:r>
            <a:r>
              <a:rPr lang="en-US" altLang="zh-CN" sz="3200" b="1">
                <a:solidFill>
                  <a:srgbClr val="FF0000"/>
                </a:solidFill>
              </a:rPr>
              <a:t> </a:t>
            </a:r>
            <a:r>
              <a:rPr lang="zh-CN" altLang="en-US" sz="2800" b="1">
                <a:solidFill>
                  <a:srgbClr val="FF0000"/>
                </a:solidFill>
              </a:rPr>
              <a:t>看见，指看的结果</a:t>
            </a:r>
            <a:endParaRPr lang="zh-CN" altLang="en-US" sz="2800"/>
          </a:p>
          <a:p>
            <a:pPr>
              <a:lnSpc>
                <a:spcPct val="170000"/>
              </a:lnSpc>
            </a:pPr>
            <a:r>
              <a:rPr lang="zh-CN" altLang="en-US" sz="3200"/>
              <a:t>例：</a:t>
            </a:r>
            <a:r>
              <a:rPr lang="en-US" altLang="zh-CN" sz="3200"/>
              <a:t>I can</a:t>
            </a:r>
            <a:r>
              <a:rPr lang="en-US" altLang="zh-CN" sz="3200">
                <a:solidFill>
                  <a:srgbClr val="FF0000"/>
                </a:solidFill>
              </a:rPr>
              <a:t> see</a:t>
            </a:r>
            <a:r>
              <a:rPr lang="en-US" altLang="zh-CN" sz="3200"/>
              <a:t> a dog.</a:t>
            </a:r>
            <a:endParaRPr lang="en-US" altLang="zh-CN" sz="3200"/>
          </a:p>
          <a:p>
            <a:pPr>
              <a:lnSpc>
                <a:spcPct val="170000"/>
              </a:lnSpc>
            </a:pPr>
            <a:r>
              <a:rPr lang="zh-CN" altLang="en-US" sz="3200"/>
              <a:t>          </a:t>
            </a:r>
            <a:r>
              <a:rPr lang="zh-CN" altLang="en-US" sz="2800"/>
              <a:t>我能看到一只狗</a:t>
            </a:r>
            <a:endParaRPr lang="zh-CN" altLang="en-US" sz="3200"/>
          </a:p>
          <a:p>
            <a:pPr>
              <a:lnSpc>
                <a:spcPct val="170000"/>
              </a:lnSpc>
            </a:pPr>
            <a:r>
              <a:rPr lang="zh-CN" altLang="en-US" sz="3200"/>
              <a:t>      </a:t>
            </a:r>
            <a:r>
              <a:rPr lang="en-US" altLang="zh-CN" sz="3200"/>
              <a:t>I</a:t>
            </a:r>
            <a:r>
              <a:rPr lang="zh-CN" altLang="en-US" sz="3200"/>
              <a:t> didn't </a:t>
            </a:r>
            <a:r>
              <a:rPr lang="zh-CN" altLang="en-US" sz="3200">
                <a:solidFill>
                  <a:srgbClr val="FF0000"/>
                </a:solidFill>
              </a:rPr>
              <a:t>see</a:t>
            </a:r>
            <a:r>
              <a:rPr lang="zh-CN" altLang="en-US" sz="3200"/>
              <a:t> you in church on Sunday. </a:t>
            </a:r>
            <a:endParaRPr lang="zh-CN" altLang="en-US" sz="3200"/>
          </a:p>
          <a:p>
            <a:pPr>
              <a:lnSpc>
                <a:spcPct val="170000"/>
              </a:lnSpc>
            </a:pPr>
            <a:r>
              <a:rPr lang="zh-CN" altLang="en-US" sz="3200"/>
              <a:t>              </a:t>
            </a:r>
            <a:r>
              <a:rPr lang="zh-CN" altLang="en-US" sz="2800"/>
              <a:t>我星期天做礼拜时没看见你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" y="39370"/>
            <a:ext cx="2676525" cy="2440305"/>
          </a:xfrm>
          <a:prstGeom prst="rect">
            <a:avLst/>
          </a:prstGeom>
        </p:spPr>
      </p:pic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29176" y="6238994"/>
            <a:ext cx="3331131" cy="416481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698909" y="39132"/>
            <a:ext cx="6449378" cy="1052989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480000">
            <a:off x="7257415" y="692150"/>
            <a:ext cx="1630680" cy="1682115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1152207" y="4983202"/>
            <a:ext cx="2621399" cy="1255157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6916579" y="5299115"/>
            <a:ext cx="1750219" cy="118372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845310" y="1505585"/>
            <a:ext cx="5792470" cy="3692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look</a:t>
            </a:r>
            <a:r>
              <a:rPr lang="zh-CN" altLang="en-US" sz="3200" b="1">
                <a:solidFill>
                  <a:srgbClr val="FF0000"/>
                </a:solidFill>
              </a:rPr>
              <a:t> </a:t>
            </a:r>
            <a:r>
              <a:rPr lang="zh-CN" altLang="en-US" sz="3200">
                <a:solidFill>
                  <a:srgbClr val="FF0000"/>
                </a:solidFill>
              </a:rPr>
              <a:t>看，侧重短暂的看的动作</a:t>
            </a:r>
            <a:endParaRPr lang="zh-CN" altLang="en-US" sz="3200"/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</a:rPr>
              <a:t>例：</a:t>
            </a:r>
            <a:r>
              <a:rPr lang="zh-CN" altLang="en-US" sz="3200">
                <a:solidFill>
                  <a:srgbClr val="FF0000"/>
                </a:solidFill>
              </a:rPr>
              <a:t>Look</a:t>
            </a:r>
            <a:r>
              <a:rPr lang="zh-CN" altLang="en-US" sz="3200"/>
              <a:t> at the blackboard.</a:t>
            </a:r>
            <a:endParaRPr lang="zh-CN" altLang="en-US" sz="3200"/>
          </a:p>
          <a:p>
            <a:pPr>
              <a:lnSpc>
                <a:spcPct val="150000"/>
              </a:lnSpc>
            </a:pPr>
            <a:r>
              <a:rPr lang="zh-CN" altLang="en-US" sz="2800"/>
              <a:t>              看黑板</a:t>
            </a:r>
            <a:endParaRPr lang="zh-CN" altLang="en-US" sz="3200"/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</a:rPr>
              <a:t>       Look</a:t>
            </a:r>
            <a:r>
              <a:rPr lang="zh-CN" altLang="en-US" sz="3200"/>
              <a:t> at my new car.</a:t>
            </a:r>
            <a:endParaRPr lang="zh-CN" altLang="en-US" sz="3200"/>
          </a:p>
          <a:p>
            <a:pPr>
              <a:lnSpc>
                <a:spcPct val="150000"/>
              </a:lnSpc>
            </a:pPr>
            <a:r>
              <a:rPr lang="zh-CN" altLang="en-US" sz="2800"/>
              <a:t>              瞧瞧我的新车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31750" y="6174264"/>
            <a:ext cx="4441508" cy="555308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766060" y="30480"/>
            <a:ext cx="6221095" cy="1016000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351554" y="621983"/>
            <a:ext cx="1844516" cy="1903571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72415" y="4800441"/>
            <a:ext cx="3495199" cy="1673543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116320" y="5150961"/>
            <a:ext cx="2333625" cy="157829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81835" y="1263015"/>
            <a:ext cx="5380355" cy="3623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600" b="1">
                <a:solidFill>
                  <a:srgbClr val="FF0000"/>
                </a:solidFill>
              </a:rPr>
              <a:t>can  </a:t>
            </a:r>
            <a:r>
              <a:rPr lang="zh-CN" altLang="en-US" sz="3200" b="1">
                <a:solidFill>
                  <a:srgbClr val="FF0000"/>
                </a:solidFill>
              </a:rPr>
              <a:t>能够</a:t>
            </a:r>
            <a:endParaRPr lang="zh-CN" altLang="en-US" sz="3200"/>
          </a:p>
          <a:p>
            <a:pPr>
              <a:lnSpc>
                <a:spcPct val="140000"/>
              </a:lnSpc>
            </a:pPr>
            <a:r>
              <a:rPr lang="zh-CN" altLang="en-US" sz="3200"/>
              <a:t>例：</a:t>
            </a:r>
            <a:r>
              <a:rPr lang="en-US" altLang="zh-CN" sz="3200"/>
              <a:t>I </a:t>
            </a:r>
            <a:r>
              <a:rPr lang="en-US" altLang="zh-CN" sz="3200">
                <a:solidFill>
                  <a:srgbClr val="FF0000"/>
                </a:solidFill>
              </a:rPr>
              <a:t>can</a:t>
            </a:r>
            <a:r>
              <a:rPr lang="en-US" altLang="zh-CN" sz="3200"/>
              <a:t> swim.</a:t>
            </a:r>
            <a:endParaRPr lang="en-US" altLang="zh-CN" sz="3200"/>
          </a:p>
          <a:p>
            <a:pPr>
              <a:lnSpc>
                <a:spcPct val="140000"/>
              </a:lnSpc>
            </a:pPr>
            <a:r>
              <a:rPr lang="en-US" altLang="zh-CN" sz="3200"/>
              <a:t>       </a:t>
            </a:r>
            <a:r>
              <a:rPr lang="zh-CN" altLang="en-US" sz="2800"/>
              <a:t>我会游泳</a:t>
            </a:r>
            <a:endParaRPr lang="zh-CN" altLang="en-US" sz="3200"/>
          </a:p>
          <a:p>
            <a:pPr>
              <a:lnSpc>
                <a:spcPct val="140000"/>
              </a:lnSpc>
            </a:pPr>
            <a:r>
              <a:rPr lang="zh-CN" altLang="en-US" sz="3200"/>
              <a:t>       </a:t>
            </a:r>
            <a:r>
              <a:rPr lang="en-US" altLang="zh-CN" sz="3200"/>
              <a:t>She </a:t>
            </a:r>
            <a:r>
              <a:rPr lang="en-US" altLang="zh-CN" sz="3200">
                <a:solidFill>
                  <a:srgbClr val="FF0000"/>
                </a:solidFill>
              </a:rPr>
              <a:t>can</a:t>
            </a:r>
            <a:r>
              <a:rPr lang="en-US" altLang="zh-CN" sz="3200"/>
              <a:t> speak Chinese.</a:t>
            </a:r>
            <a:endParaRPr lang="en-US" altLang="zh-CN" sz="3200"/>
          </a:p>
          <a:p>
            <a:pPr>
              <a:lnSpc>
                <a:spcPct val="140000"/>
              </a:lnSpc>
            </a:pPr>
            <a:r>
              <a:rPr lang="zh-CN" altLang="en-US" sz="3200"/>
              <a:t>       </a:t>
            </a:r>
            <a:r>
              <a:rPr lang="zh-CN" altLang="en-US" sz="2800"/>
              <a:t>她会讲中文</a:t>
            </a:r>
            <a:endParaRPr lang="zh-CN" altLang="en-US" sz="2800"/>
          </a:p>
        </p:txBody>
      </p:sp>
      <p:pic>
        <p:nvPicPr>
          <p:cNvPr id="7" name="图片 6" descr="cenhxkFZON0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11125" y="30480"/>
            <a:ext cx="1870710" cy="1870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31750" y="6174264"/>
            <a:ext cx="4441508" cy="555308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162810" y="31750"/>
            <a:ext cx="7209790" cy="1177290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159784" y="279083"/>
            <a:ext cx="1844516" cy="1903571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72415" y="4800441"/>
            <a:ext cx="3495199" cy="1673543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116320" y="5150961"/>
            <a:ext cx="2333625" cy="157829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26415" y="452755"/>
            <a:ext cx="214566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/>
              <a:t>句型</a:t>
            </a:r>
            <a:endParaRPr lang="zh-CN" altLang="en-US" sz="4000" b="1"/>
          </a:p>
          <a:p>
            <a:endParaRPr lang="zh-CN" altLang="en-US" sz="4000" b="1"/>
          </a:p>
        </p:txBody>
      </p:sp>
      <p:sp>
        <p:nvSpPr>
          <p:cNvPr id="7" name="文本框 6"/>
          <p:cNvSpPr txBox="1"/>
          <p:nvPr/>
        </p:nvSpPr>
        <p:spPr>
          <a:xfrm>
            <a:off x="1463675" y="200406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577975" y="1108710"/>
            <a:ext cx="6327140" cy="5014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</a:pPr>
            <a:r>
              <a:rPr lang="en-US" altLang="zh-CN" sz="3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——</a:t>
            </a:r>
            <a:r>
              <a:rPr lang="zh-CN" altLang="en-US" sz="3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What </a:t>
            </a:r>
            <a:r>
              <a:rPr lang="zh-CN" altLang="en-US" sz="3600" dirty="0">
                <a:solidFill>
                  <a:srgbClr val="00B0F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can </a:t>
            </a:r>
            <a:r>
              <a:rPr lang="zh-CN" altLang="en-US" sz="3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you 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hear</a:t>
            </a:r>
            <a:r>
              <a:rPr lang="zh-CN" altLang="en-US" sz="3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?</a:t>
            </a:r>
            <a:endParaRPr lang="zh-CN" altLang="en-US" sz="32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algn="l">
              <a:lnSpc>
                <a:spcPct val="160000"/>
              </a:lnSpc>
            </a:pPr>
            <a:r>
              <a:rPr lang="zh-CN" altLang="en-US" sz="28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意思是：你</a:t>
            </a:r>
            <a:r>
              <a:rPr lang="zh-CN" altLang="en-US" sz="2800" dirty="0">
                <a:solidFill>
                  <a:srgbClr val="00B0F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能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听到</a:t>
            </a:r>
            <a:r>
              <a:rPr lang="zh-CN" altLang="en-US" sz="28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什么？</a:t>
            </a:r>
            <a:endParaRPr lang="zh-CN" altLang="en-US" sz="32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algn="l">
              <a:lnSpc>
                <a:spcPct val="160000"/>
              </a:lnSpc>
            </a:pPr>
            <a:r>
              <a:rPr lang="en-US" altLang="zh-CN" sz="3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——</a:t>
            </a:r>
            <a:r>
              <a:rPr lang="zh-CN" altLang="en-US" sz="3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I can hear a  plane.</a:t>
            </a:r>
            <a:endParaRPr lang="zh-CN" altLang="en-US" sz="32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algn="l">
              <a:lnSpc>
                <a:spcPct val="160000"/>
              </a:lnSpc>
            </a:pPr>
            <a:r>
              <a:rPr lang="zh-CN" altLang="en-US" sz="32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28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意思是</a:t>
            </a:r>
            <a:r>
              <a:rPr lang="en-US" altLang="zh-CN" sz="28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:</a:t>
            </a:r>
            <a:r>
              <a:rPr lang="zh-CN" altLang="en-US" sz="28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我能听到一架飞机的声音</a:t>
            </a:r>
            <a:endParaRPr lang="zh-CN" altLang="en-US" sz="28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algn="l">
              <a:lnSpc>
                <a:spcPct val="160000"/>
              </a:lnSpc>
            </a:pPr>
            <a:r>
              <a:rPr lang="zh-CN" altLang="en-US" sz="28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回答用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I can hear+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发出声音的物体</a:t>
            </a:r>
            <a:endParaRPr lang="zh-CN" altLang="en-US" sz="28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algn="l"/>
            <a:endParaRPr lang="zh-CN" altLang="en-US" sz="32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algn="l"/>
            <a:endParaRPr lang="zh-CN" altLang="en-US" sz="32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笑脸 9"/>
          <p:cNvSpPr/>
          <p:nvPr/>
        </p:nvSpPr>
        <p:spPr>
          <a:xfrm>
            <a:off x="972820" y="4309745"/>
            <a:ext cx="605155" cy="576580"/>
          </a:xfrm>
          <a:prstGeom prst="smileyFac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58775" y="1000125"/>
            <a:ext cx="3687445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Look and read</a:t>
            </a:r>
            <a:endParaRPr kumimoji="0" lang="en-US" altLang="zh-CN" sz="4000" b="1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" name="TextBox 4"/>
          <p:cNvSpPr txBox="1"/>
          <p:nvPr/>
        </p:nvSpPr>
        <p:spPr>
          <a:xfrm>
            <a:off x="4910137" y="2156222"/>
            <a:ext cx="313253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dirty="0">
                <a:solidFill>
                  <a:srgbClr val="0070C0"/>
                </a:solidFill>
                <a:latin typeface="Times New Roman" panose="02020603050405020304" charset="0"/>
                <a:ea typeface="宋体" panose="02010600030101010101" pitchFamily="2" charset="-122"/>
              </a:rPr>
              <a:t>I can 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hear</a:t>
            </a:r>
            <a:r>
              <a:rPr lang="en-US" altLang="zh-CN" sz="3600" dirty="0">
                <a:solidFill>
                  <a:srgbClr val="0070C0"/>
                </a:solidFill>
                <a:latin typeface="Times New Roman" panose="02020603050405020304" charset="0"/>
                <a:ea typeface="宋体" panose="02010600030101010101" pitchFamily="2" charset="-122"/>
              </a:rPr>
              <a:t> a car.</a:t>
            </a:r>
            <a:r>
              <a:rPr lang="en-US" altLang="zh-CN" sz="2400" dirty="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en-US" altLang="zh-CN" sz="24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12294" name="Picture 4" descr="D:\课件制作\Unit1-3\u3\素材\car1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6705" y="3005455"/>
            <a:ext cx="2611120" cy="16109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644287" y="4856560"/>
            <a:ext cx="340161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dirty="0">
                <a:latin typeface="Times New Roman" panose="02020603050405020304" charset="0"/>
                <a:ea typeface="宋体" panose="02010600030101010101" pitchFamily="2" charset="-122"/>
              </a:rPr>
              <a:t>What can you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see</a:t>
            </a:r>
            <a:r>
              <a:rPr lang="en-US" altLang="zh-CN" sz="3200" dirty="0">
                <a:latin typeface="Times New Roman" panose="02020603050405020304" charset="0"/>
                <a:ea typeface="宋体" panose="02010600030101010101" pitchFamily="2" charset="-122"/>
              </a:rPr>
              <a:t>?</a:t>
            </a:r>
            <a:endParaRPr lang="en-US" altLang="zh-CN" sz="32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12298" name="Picture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234305" y="4856480"/>
            <a:ext cx="3467100" cy="18345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6" name="TextBox 11"/>
          <p:cNvSpPr txBox="1"/>
          <p:nvPr/>
        </p:nvSpPr>
        <p:spPr>
          <a:xfrm>
            <a:off x="908050" y="2002790"/>
            <a:ext cx="39484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What can you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hear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?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6397" name="TextBox 12"/>
          <p:cNvSpPr txBox="1"/>
          <p:nvPr/>
        </p:nvSpPr>
        <p:spPr>
          <a:xfrm>
            <a:off x="5234305" y="4272915"/>
            <a:ext cx="30556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dirty="0">
                <a:solidFill>
                  <a:srgbClr val="0070C0"/>
                </a:solidFill>
                <a:latin typeface="Times New Roman" panose="02020603050405020304" charset="0"/>
                <a:ea typeface="宋体" panose="02010600030101010101" pitchFamily="2" charset="-122"/>
              </a:rPr>
              <a:t>I can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see</a:t>
            </a:r>
            <a:r>
              <a:rPr lang="en-US" altLang="zh-CN" sz="3200" dirty="0">
                <a:solidFill>
                  <a:srgbClr val="0070C0"/>
                </a:solidFill>
                <a:latin typeface="Times New Roman" panose="02020603050405020304" charset="0"/>
                <a:ea typeface="宋体" panose="02010600030101010101" pitchFamily="2" charset="-122"/>
              </a:rPr>
              <a:t> a ship.</a:t>
            </a:r>
            <a:endParaRPr lang="en-US" altLang="zh-CN" sz="3200" dirty="0">
              <a:solidFill>
                <a:srgbClr val="0070C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4" name="图片 3" descr="fd00c5b3e3ecdef84fdb3e5a6cd96be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315845" y="248920"/>
            <a:ext cx="7101840" cy="116014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39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96240" y="1042035"/>
            <a:ext cx="428752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Look and read</a:t>
            </a:r>
            <a:endParaRPr kumimoji="0" lang="en-US" altLang="zh-CN" sz="4000" b="1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36820" y="2565400"/>
            <a:ext cx="41808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dirty="0">
                <a:solidFill>
                  <a:srgbClr val="0070C0"/>
                </a:solidFill>
                <a:latin typeface="Times New Roman" panose="02020603050405020304" charset="0"/>
                <a:ea typeface="宋体" panose="02010600030101010101" pitchFamily="2" charset="-122"/>
              </a:rPr>
              <a:t>I can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see</a:t>
            </a:r>
            <a:r>
              <a:rPr lang="en-US" altLang="zh-CN" sz="3200" dirty="0">
                <a:solidFill>
                  <a:srgbClr val="0070C0"/>
                </a:solidFill>
                <a:latin typeface="Times New Roman" panose="02020603050405020304" charset="0"/>
                <a:ea typeface="宋体" panose="02010600030101010101" pitchFamily="2" charset="-122"/>
              </a:rPr>
              <a:t> a red train. </a:t>
            </a:r>
            <a:endParaRPr lang="en-US" altLang="zh-CN" sz="3200" dirty="0">
              <a:solidFill>
                <a:srgbClr val="0070C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13318" name="Picture 10" descr="D:\课件制作\Unit1-3\u3\素材\tiran2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68450" y="2766695"/>
            <a:ext cx="2142490" cy="17094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9"/>
          <p:cNvSpPr txBox="1"/>
          <p:nvPr/>
        </p:nvSpPr>
        <p:spPr>
          <a:xfrm>
            <a:off x="902970" y="4657725"/>
            <a:ext cx="37807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dirty="0">
                <a:latin typeface="Times New Roman" panose="02020603050405020304" charset="0"/>
                <a:ea typeface="宋体" panose="02010600030101010101" pitchFamily="2" charset="-122"/>
              </a:rPr>
              <a:t>What can you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hear</a:t>
            </a:r>
            <a:r>
              <a:rPr lang="en-US" altLang="zh-CN" sz="3200" dirty="0">
                <a:latin typeface="Times New Roman" panose="02020603050405020304" charset="0"/>
                <a:ea typeface="宋体" panose="02010600030101010101" pitchFamily="2" charset="-122"/>
              </a:rPr>
              <a:t>?</a:t>
            </a:r>
            <a:endParaRPr lang="en-US" altLang="zh-CN" sz="32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13322" name="Picture 10" descr="D:\课件制作\Unit1-3\u3\素材\bikea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54015" y="5241290"/>
            <a:ext cx="2254250" cy="12026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20" name="TextBox 11"/>
          <p:cNvSpPr txBox="1"/>
          <p:nvPr/>
        </p:nvSpPr>
        <p:spPr>
          <a:xfrm>
            <a:off x="749935" y="1981835"/>
            <a:ext cx="37801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What can you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see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?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7421" name="TextBox 12"/>
          <p:cNvSpPr txBox="1"/>
          <p:nvPr/>
        </p:nvSpPr>
        <p:spPr>
          <a:xfrm>
            <a:off x="5172075" y="4476115"/>
            <a:ext cx="39096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I can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hear</a:t>
            </a:r>
            <a:r>
              <a:rPr lang="en-US" altLang="zh-CN" sz="3200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 a bike.</a:t>
            </a:r>
            <a:endParaRPr lang="en-US" altLang="zh-CN" sz="3200" dirty="0">
              <a:solidFill>
                <a:srgbClr val="0000CC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2" name="图片 1" descr="fd00c5b3e3ecdef84fdb3e5a6cd96be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261870" y="180340"/>
            <a:ext cx="7209790" cy="117729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4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04800" y="883285"/>
            <a:ext cx="3904615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Choose and say</a:t>
            </a:r>
            <a:endParaRPr kumimoji="0" lang="en-US" altLang="zh-CN" sz="4000" b="1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4" name="Picture 11" descr="D:\课件制作\Unit1-3\u3\素材\plane4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37482"/>
          <a:stretch>
            <a:fillRect/>
          </a:stretch>
        </p:blipFill>
        <p:spPr>
          <a:xfrm>
            <a:off x="3770154" y="5364083"/>
            <a:ext cx="2026444" cy="10798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4" descr="planea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2040" y="5176520"/>
            <a:ext cx="1996679" cy="118467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Picture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5768" y="5310267"/>
            <a:ext cx="1971675" cy="113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1299845" y="1698625"/>
            <a:ext cx="508635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dirty="0">
                <a:latin typeface="Times New Roman" panose="02020603050405020304" charset="0"/>
                <a:ea typeface="宋体" panose="02010600030101010101" pitchFamily="2" charset="-122"/>
              </a:rPr>
              <a:t>Listen! I can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hear</a:t>
            </a:r>
            <a:r>
              <a:rPr lang="en-US" altLang="zh-CN" sz="3200" dirty="0">
                <a:latin typeface="Times New Roman" panose="02020603050405020304" charset="0"/>
                <a:ea typeface="宋体" panose="02010600030101010101" pitchFamily="2" charset="-122"/>
              </a:rPr>
              <a:t> a plane.</a:t>
            </a:r>
            <a:endParaRPr lang="en-US" altLang="zh-CN" sz="3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en-US" altLang="zh-CN" sz="3200" dirty="0">
                <a:latin typeface="Times New Roman" panose="02020603050405020304" charset="0"/>
                <a:ea typeface="宋体" panose="02010600030101010101" pitchFamily="2" charset="-122"/>
              </a:rPr>
              <a:t>Look! This is the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plane.</a:t>
            </a:r>
            <a:r>
              <a:rPr lang="en-US" altLang="zh-CN" sz="3200" dirty="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en-US" altLang="zh-CN" sz="3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en-US" altLang="zh-CN" sz="3200" dirty="0">
                <a:latin typeface="Times New Roman" panose="02020603050405020304" charset="0"/>
                <a:ea typeface="宋体" panose="02010600030101010101" pitchFamily="2" charset="-122"/>
              </a:rPr>
              <a:t>It is big.</a:t>
            </a:r>
            <a:endParaRPr lang="en-US" altLang="zh-CN" sz="3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en-US" altLang="zh-CN" sz="3200" dirty="0">
                <a:latin typeface="Times New Roman" panose="02020603050405020304" charset="0"/>
                <a:ea typeface="宋体" panose="02010600030101010101" pitchFamily="2" charset="-122"/>
              </a:rPr>
              <a:t>It is long.</a:t>
            </a:r>
            <a:endParaRPr lang="en-US" altLang="zh-CN" sz="3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en-US" altLang="zh-CN" sz="3200" dirty="0">
                <a:latin typeface="Times New Roman" panose="02020603050405020304" charset="0"/>
                <a:ea typeface="宋体" panose="02010600030101010101" pitchFamily="2" charset="-122"/>
              </a:rPr>
              <a:t>It is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blue</a:t>
            </a:r>
            <a:r>
              <a:rPr lang="en-US" altLang="zh-CN" sz="3200" dirty="0">
                <a:latin typeface="Times New Roman" panose="02020603050405020304" charset="0"/>
                <a:ea typeface="宋体" panose="02010600030101010101" pitchFamily="2" charset="-122"/>
              </a:rPr>
              <a:t> and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white</a:t>
            </a:r>
            <a:r>
              <a:rPr lang="en-US" altLang="zh-CN" sz="3200" dirty="0">
                <a:latin typeface="Times New Roman" panose="02020603050405020304" charset="0"/>
                <a:ea typeface="宋体" panose="02010600030101010101" pitchFamily="2" charset="-122"/>
              </a:rPr>
              <a:t>. </a:t>
            </a:r>
            <a:endParaRPr lang="en-US" altLang="zh-CN" sz="320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en-US" altLang="zh-CN" sz="3200" dirty="0">
                <a:latin typeface="Times New Roman" panose="02020603050405020304" charset="0"/>
                <a:ea typeface="宋体" panose="02010600030101010101" pitchFamily="2" charset="-122"/>
              </a:rPr>
              <a:t>I like this plane.</a:t>
            </a:r>
            <a:endParaRPr lang="en-US" altLang="zh-CN" sz="32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2" name="图片 1" descr="fd00c5b3e3ecdef84fdb3e5a6cd96be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466340" y="13335"/>
            <a:ext cx="7209790" cy="117729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251 -0.011940 L 0.237850 -0.35052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00" y="-1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9570" y="2578735"/>
            <a:ext cx="2279650" cy="1699895"/>
          </a:xfrm>
          <a:prstGeom prst="rect">
            <a:avLst/>
          </a:prstGeom>
        </p:spPr>
      </p:pic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31750" y="6174264"/>
            <a:ext cx="4441508" cy="555308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414395" y="17780"/>
            <a:ext cx="5899150" cy="963295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480000">
            <a:off x="-50800" y="102870"/>
            <a:ext cx="1322705" cy="1365250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229870" y="4829016"/>
            <a:ext cx="3495199" cy="1673543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6116320" y="5150961"/>
            <a:ext cx="2333625" cy="1578293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447800" y="568960"/>
            <a:ext cx="6461760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800" b="1">
                <a:latin typeface="Calibri" panose="020F0502020204030204" charset="0"/>
                <a:ea typeface="宋体" panose="02010600030101010101" pitchFamily="2" charset="-122"/>
              </a:rPr>
              <a:t>一、</a:t>
            </a:r>
            <a:r>
              <a:rPr lang="zh-CN" sz="2800" b="1">
                <a:ea typeface="宋体" panose="02010600030101010101" pitchFamily="2" charset="-122"/>
              </a:rPr>
              <a:t>单选题</a:t>
            </a:r>
            <a:endParaRPr lang="zh-CN" sz="2800" b="1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800"/>
              <a:t>1.选出不同类的一项（   ）            </a:t>
            </a:r>
            <a:endParaRPr lang="zh-CN" altLang="en-US" sz="2800"/>
          </a:p>
          <a:p>
            <a:pPr indent="0">
              <a:lnSpc>
                <a:spcPct val="150000"/>
              </a:lnSpc>
            </a:pPr>
            <a:r>
              <a:rPr lang="zh-CN" altLang="en-US" sz="2800"/>
              <a:t> A. bus             B. bike          C. like</a:t>
            </a:r>
            <a:endParaRPr lang="zh-CN" altLang="en-US" sz="2800"/>
          </a:p>
          <a:p>
            <a:pPr indent="0">
              <a:lnSpc>
                <a:spcPct val="150000"/>
              </a:lnSpc>
            </a:pPr>
            <a:r>
              <a:rPr lang="en-US" altLang="zh-CN" sz="2800"/>
              <a:t>2. </a:t>
            </a:r>
            <a:r>
              <a:rPr lang="zh-CN" altLang="en-US" sz="2800"/>
              <a:t>A. What can you hear?    （   ）       </a:t>
            </a:r>
            <a:endParaRPr lang="zh-CN" altLang="en-US" sz="2800"/>
          </a:p>
          <a:p>
            <a:pPr indent="0">
              <a:lnSpc>
                <a:spcPct val="150000"/>
              </a:lnSpc>
            </a:pPr>
            <a:r>
              <a:rPr lang="zh-CN" altLang="en-US" sz="2800"/>
              <a:t>    B. How do you hear?</a:t>
            </a:r>
            <a:endParaRPr lang="zh-CN" altLang="en-US" sz="2800"/>
          </a:p>
          <a:p>
            <a:pPr indent="0">
              <a:lnSpc>
                <a:spcPct val="150000"/>
              </a:lnSpc>
            </a:pPr>
            <a:r>
              <a:rPr lang="zh-CN" altLang="en-US" sz="2800"/>
              <a:t>3.选出不同类的一项（   ）            </a:t>
            </a:r>
            <a:endParaRPr lang="zh-CN" altLang="en-US" sz="2800"/>
          </a:p>
          <a:p>
            <a:pPr indent="0">
              <a:lnSpc>
                <a:spcPct val="150000"/>
              </a:lnSpc>
            </a:pPr>
            <a:r>
              <a:rPr lang="zh-CN" altLang="en-US" sz="2800"/>
              <a:t> A. bike               B. kite          C. ship</a:t>
            </a:r>
            <a:endParaRPr lang="zh-CN" altLang="en-US"/>
          </a:p>
          <a:p>
            <a:pPr indent="0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986655" y="1334770"/>
            <a:ext cx="4629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C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41415" y="2718435"/>
            <a:ext cx="6102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A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86655" y="4026535"/>
            <a:ext cx="582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B</a:t>
            </a:r>
            <a:endParaRPr lang="en-US" altLang="zh-CN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31750" y="6174264"/>
            <a:ext cx="4441508" cy="555308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275080" y="44450"/>
            <a:ext cx="8352790" cy="949325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0485" y="142875"/>
            <a:ext cx="1525905" cy="1574800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72415" y="4800441"/>
            <a:ext cx="3495199" cy="1673543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116320" y="5150961"/>
            <a:ext cx="2333625" cy="1578293"/>
          </a:xfrm>
          <a:prstGeom prst="rect">
            <a:avLst/>
          </a:prstGeom>
        </p:spPr>
      </p:pic>
      <p:pic>
        <p:nvPicPr>
          <p:cNvPr id="9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21500" y="1635760"/>
            <a:ext cx="2098675" cy="14922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488440" y="969010"/>
            <a:ext cx="6605905" cy="4182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90000"/>
              </a:lnSpc>
            </a:pPr>
            <a:r>
              <a:rPr lang="en-US" sz="2800" b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4. (     )A. It is a bus.             B. It is a plane.</a:t>
            </a:r>
            <a:endParaRPr lang="en-US" sz="2800" b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>
              <a:lnSpc>
                <a:spcPct val="190000"/>
              </a:lnSpc>
            </a:pPr>
            <a:r>
              <a:rPr lang="en-US" sz="2800" b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5.</a:t>
            </a:r>
            <a:r>
              <a:rPr lang="en-US" sz="2800">
                <a:solidFill>
                  <a:srgbClr val="000000"/>
                </a:solidFill>
                <a:latin typeface="+mj-ea"/>
                <a:ea typeface="+mj-ea"/>
                <a:cs typeface="+mj-ea"/>
                <a:sym typeface="+mn-ea"/>
              </a:rPr>
              <a:t>（ ）</a:t>
            </a:r>
            <a:r>
              <a:rPr lang="en-US" sz="2800" b="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选出不同类的一项</a:t>
            </a:r>
            <a:r>
              <a:rPr lang="en-US" sz="2800" b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           </a:t>
            </a:r>
            <a:endParaRPr lang="en-US" sz="2800" b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>
              <a:lnSpc>
                <a:spcPct val="190000"/>
              </a:lnSpc>
            </a:pPr>
            <a:r>
              <a:rPr lang="en-US" sz="2800" b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     A. can            B. bike              C. car</a:t>
            </a:r>
            <a:endParaRPr lang="en-US" sz="2800" b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>
              <a:lnSpc>
                <a:spcPct val="190000"/>
              </a:lnSpc>
            </a:pPr>
            <a:r>
              <a:rPr lang="en-US" sz="2800" b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6.___can you hear?—I can hear a plane.</a:t>
            </a:r>
            <a:endParaRPr lang="en-US" sz="2800" b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>
              <a:lnSpc>
                <a:spcPct val="190000"/>
              </a:lnSpc>
            </a:pPr>
            <a:r>
              <a:rPr lang="en-US" sz="2800" b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        A How       B What      C  Who</a:t>
            </a:r>
            <a:endParaRPr lang="en-US" altLang="en-US" sz="2800" b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61845" y="1232535"/>
            <a:ext cx="4305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B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61845" y="2089785"/>
            <a:ext cx="6534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A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53565" y="3595370"/>
            <a:ext cx="5911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B</a:t>
            </a:r>
            <a:endParaRPr lang="en-US" altLang="zh-CN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31750" y="6174264"/>
            <a:ext cx="4441508" cy="555308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86435" y="44133"/>
            <a:ext cx="8599170" cy="1403985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194469" y="293688"/>
            <a:ext cx="1844516" cy="1903571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72415" y="4800441"/>
            <a:ext cx="3495199" cy="1673543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116320" y="5150961"/>
            <a:ext cx="2333625" cy="157829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725420" y="1448435"/>
            <a:ext cx="6560185" cy="3199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Free talk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1.How do you go to school?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你怎么去学校？</a:t>
            </a:r>
            <a:endParaRPr lang="en-US" altLang="zh-CN" sz="2800" dirty="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2800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2.What can you hear on the road ?</a:t>
            </a:r>
            <a:endParaRPr lang="en-US" altLang="zh-CN" sz="2800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你在路上能听到什么的声音？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9" name="图片 8" descr="5965_14473404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72415" y="2627630"/>
            <a:ext cx="2113915" cy="202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46355" y="6474619"/>
            <a:ext cx="4441508" cy="555308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395855" y="30480"/>
            <a:ext cx="6918960" cy="1129665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152400" y="27305"/>
            <a:ext cx="1466215" cy="1513205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86385" y="5321935"/>
            <a:ext cx="2940050" cy="1407795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908165" y="5560060"/>
            <a:ext cx="2112010" cy="1428750"/>
          </a:xfrm>
          <a:prstGeom prst="rect">
            <a:avLst/>
          </a:prstGeom>
        </p:spPr>
      </p:pic>
      <p:sp>
        <p:nvSpPr>
          <p:cNvPr id="101" name="文本框 100"/>
          <p:cNvSpPr txBox="1"/>
          <p:nvPr/>
        </p:nvSpPr>
        <p:spPr>
          <a:xfrm>
            <a:off x="1321435" y="1160145"/>
            <a:ext cx="701548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atin typeface="Calibri" panose="020F0502020204030204" charset="0"/>
                <a:ea typeface="宋体" panose="02010600030101010101" pitchFamily="2" charset="-122"/>
              </a:rPr>
              <a:t>二</a:t>
            </a:r>
            <a:r>
              <a:rPr lang="zh-CN" sz="2800" b="1">
                <a:ea typeface="宋体" panose="02010600030101010101" pitchFamily="2" charset="-122"/>
              </a:rPr>
              <a:t>、选词填空</a:t>
            </a:r>
            <a:endParaRPr lang="zh-CN" sz="2800" b="1">
              <a:ea typeface="宋体" panose="02010600030101010101" pitchFamily="2" charset="-122"/>
            </a:endParaRPr>
          </a:p>
          <a:p>
            <a:pPr indent="0"/>
            <a:endParaRPr lang="zh-CN" sz="2800" b="1">
              <a:ea typeface="宋体" panose="02010600030101010101" pitchFamily="2" charset="-122"/>
            </a:endParaRPr>
          </a:p>
          <a:p>
            <a:pPr indent="0"/>
            <a:r>
              <a:rPr lang="zh-CN" altLang="en-US" sz="2800"/>
              <a:t>7.What can you hear</a:t>
            </a:r>
            <a:endParaRPr lang="zh-CN" altLang="en-US" sz="2800"/>
          </a:p>
          <a:p>
            <a:pPr indent="0"/>
            <a:r>
              <a:rPr lang="zh-CN" altLang="en-US" sz="2800"/>
              <a:t>   I can hear a ________(ship/plane).</a:t>
            </a:r>
            <a:endParaRPr lang="zh-CN" altLang="en-US" sz="2800"/>
          </a:p>
          <a:p>
            <a:pPr indent="0"/>
            <a:endParaRPr lang="zh-CN" altLang="en-US" sz="2800"/>
          </a:p>
          <a:p>
            <a:pPr indent="0"/>
            <a:r>
              <a:rPr lang="zh-CN" altLang="en-US" sz="2800"/>
              <a:t>8.What can you hear? </a:t>
            </a:r>
            <a:endParaRPr lang="zh-CN" altLang="en-US" sz="2800"/>
          </a:p>
          <a:p>
            <a:pPr indent="0"/>
            <a:r>
              <a:rPr lang="zh-CN" altLang="en-US" sz="2800"/>
              <a:t>   I can hear a ________ (bus/train).</a:t>
            </a:r>
            <a:endParaRPr lang="zh-CN" altLang="en-US" sz="2800"/>
          </a:p>
          <a:p>
            <a:pPr indent="0"/>
            <a:endParaRPr lang="zh-CN" altLang="en-US" sz="2800"/>
          </a:p>
          <a:p>
            <a:pPr indent="0"/>
            <a:r>
              <a:rPr lang="zh-CN" altLang="en-US" sz="2800"/>
              <a:t>9.What can you hear?</a:t>
            </a:r>
            <a:endParaRPr lang="zh-CN" altLang="en-US" sz="2800"/>
          </a:p>
          <a:p>
            <a:pPr indent="0"/>
            <a:r>
              <a:rPr lang="zh-CN" altLang="en-US" sz="2800"/>
              <a:t>   I can hear a ________(car/bus).</a:t>
            </a:r>
            <a:endParaRPr lang="zh-CN" altLang="en-US" sz="2800"/>
          </a:p>
        </p:txBody>
      </p:sp>
      <p:pic>
        <p:nvPicPr>
          <p:cNvPr id="13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77710" y="1449070"/>
            <a:ext cx="1942465" cy="1017905"/>
          </a:xfrm>
          <a:prstGeom prst="rect">
            <a:avLst/>
          </a:prstGeom>
        </p:spPr>
      </p:pic>
      <p:pic>
        <p:nvPicPr>
          <p:cNvPr id="14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00000">
            <a:off x="7077075" y="3027045"/>
            <a:ext cx="1708785" cy="946150"/>
          </a:xfrm>
          <a:prstGeom prst="rect">
            <a:avLst/>
          </a:prstGeom>
        </p:spPr>
      </p:pic>
      <p:pic>
        <p:nvPicPr>
          <p:cNvPr id="15" name="图片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77075" y="4345305"/>
            <a:ext cx="1472565" cy="9944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41445" y="2467610"/>
            <a:ext cx="9715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ship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41445" y="3660775"/>
            <a:ext cx="973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train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41445" y="4860925"/>
            <a:ext cx="8610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car</a:t>
            </a:r>
            <a:endParaRPr lang="en-US" altLang="zh-CN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31750" y="6402229"/>
            <a:ext cx="4441508" cy="555308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352040" y="-10795"/>
            <a:ext cx="6876415" cy="1122680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220345" y="186055"/>
            <a:ext cx="1508760" cy="1557655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28625" y="5271770"/>
            <a:ext cx="2792095" cy="1337310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7056755" y="5621655"/>
            <a:ext cx="1974850" cy="1336040"/>
          </a:xfrm>
          <a:prstGeom prst="rect">
            <a:avLst/>
          </a:prstGeom>
        </p:spPr>
      </p:pic>
      <p:sp>
        <p:nvSpPr>
          <p:cNvPr id="101" name="文本框 100"/>
          <p:cNvSpPr txBox="1"/>
          <p:nvPr/>
        </p:nvSpPr>
        <p:spPr>
          <a:xfrm>
            <a:off x="2017395" y="1112520"/>
            <a:ext cx="6432550" cy="43103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40000"/>
              </a:lnSpc>
            </a:pPr>
            <a:r>
              <a:rPr lang="zh-CN" sz="2800" b="1">
                <a:latin typeface="+mj-ea"/>
                <a:ea typeface="+mj-ea"/>
                <a:cs typeface="+mj-ea"/>
              </a:rPr>
              <a:t>三、填空题</a:t>
            </a:r>
            <a:endParaRPr lang="zh-CN" sz="2800" b="1">
              <a:latin typeface="+mj-ea"/>
              <a:ea typeface="+mj-ea"/>
              <a:cs typeface="+mj-ea"/>
            </a:endParaRPr>
          </a:p>
          <a:p>
            <a:pPr indent="0">
              <a:lnSpc>
                <a:spcPct val="140000"/>
              </a:lnSpc>
            </a:pPr>
            <a:r>
              <a:rPr lang="zh-CN" altLang="en-US" sz="2800">
                <a:latin typeface="+mj-ea"/>
                <a:ea typeface="+mj-ea"/>
                <a:cs typeface="+mj-ea"/>
              </a:rPr>
              <a:t>10.根据汉语提示，将单词补充完整    </a:t>
            </a:r>
            <a:endParaRPr lang="zh-CN" altLang="en-US" sz="2800">
              <a:latin typeface="+mj-ea"/>
              <a:ea typeface="+mj-ea"/>
              <a:cs typeface="+mj-ea"/>
            </a:endParaRPr>
          </a:p>
          <a:p>
            <a:pPr indent="0">
              <a:lnSpc>
                <a:spcPct val="140000"/>
              </a:lnSpc>
            </a:pPr>
            <a:r>
              <a:rPr lang="zh-CN" altLang="en-US" sz="2800">
                <a:latin typeface="+mj-ea"/>
                <a:ea typeface="+mj-ea"/>
                <a:cs typeface="+mj-ea"/>
              </a:rPr>
              <a:t>（1）b___s (公共汽车)     </a:t>
            </a:r>
            <a:endParaRPr lang="zh-CN" altLang="en-US" sz="2800">
              <a:latin typeface="+mj-ea"/>
              <a:ea typeface="+mj-ea"/>
              <a:cs typeface="+mj-ea"/>
            </a:endParaRPr>
          </a:p>
          <a:p>
            <a:pPr indent="0">
              <a:lnSpc>
                <a:spcPct val="140000"/>
              </a:lnSpc>
            </a:pPr>
            <a:r>
              <a:rPr lang="zh-CN" altLang="en-US" sz="2800">
                <a:latin typeface="+mj-ea"/>
                <a:ea typeface="+mj-ea"/>
                <a:cs typeface="+mj-ea"/>
              </a:rPr>
              <a:t>（2）</a:t>
            </a:r>
            <a:r>
              <a:rPr lang="zh-CN" altLang="en-US" sz="2800">
                <a:latin typeface="+mj-ea"/>
                <a:ea typeface="+mj-ea"/>
                <a:cs typeface="+mj-ea"/>
                <a:sym typeface="+mn-ea"/>
              </a:rPr>
              <a:t>___</a:t>
            </a:r>
            <a:r>
              <a:rPr lang="zh-CN" altLang="en-US" sz="2800">
                <a:latin typeface="+mj-ea"/>
                <a:ea typeface="+mj-ea"/>
                <a:cs typeface="+mj-ea"/>
              </a:rPr>
              <a:t>ar（小轿车）    </a:t>
            </a:r>
            <a:endParaRPr lang="zh-CN" altLang="en-US" sz="2800">
              <a:latin typeface="+mj-ea"/>
              <a:ea typeface="+mj-ea"/>
              <a:cs typeface="+mj-ea"/>
            </a:endParaRPr>
          </a:p>
          <a:p>
            <a:pPr indent="0">
              <a:lnSpc>
                <a:spcPct val="140000"/>
              </a:lnSpc>
            </a:pPr>
            <a:r>
              <a:rPr lang="zh-CN" altLang="en-US" sz="2800">
                <a:latin typeface="+mj-ea"/>
                <a:ea typeface="+mj-ea"/>
                <a:cs typeface="+mj-ea"/>
              </a:rPr>
              <a:t>（3）__</a:t>
            </a:r>
            <a:r>
              <a:rPr lang="en-US" altLang="zh-CN" sz="2800">
                <a:latin typeface="+mj-ea"/>
                <a:ea typeface="+mj-ea"/>
                <a:cs typeface="+mj-ea"/>
              </a:rPr>
              <a:t>_</a:t>
            </a:r>
            <a:r>
              <a:rPr lang="zh-CN" altLang="en-US" sz="2800">
                <a:latin typeface="+mj-ea"/>
                <a:ea typeface="+mj-ea"/>
                <a:cs typeface="+mj-ea"/>
              </a:rPr>
              <a:t>lane（飞机）    </a:t>
            </a:r>
            <a:endParaRPr lang="zh-CN" altLang="en-US" sz="2800">
              <a:latin typeface="+mj-ea"/>
              <a:ea typeface="+mj-ea"/>
              <a:cs typeface="+mj-ea"/>
            </a:endParaRPr>
          </a:p>
          <a:p>
            <a:pPr indent="0">
              <a:lnSpc>
                <a:spcPct val="140000"/>
              </a:lnSpc>
            </a:pPr>
            <a:r>
              <a:rPr lang="zh-CN" altLang="en-US" sz="2800">
                <a:latin typeface="+mj-ea"/>
                <a:ea typeface="+mj-ea"/>
                <a:cs typeface="+mj-ea"/>
              </a:rPr>
              <a:t>（4）_____ip（轮船）     </a:t>
            </a:r>
            <a:endParaRPr lang="zh-CN" altLang="en-US" sz="2800">
              <a:latin typeface="+mj-ea"/>
              <a:ea typeface="+mj-ea"/>
              <a:cs typeface="+mj-ea"/>
            </a:endParaRPr>
          </a:p>
          <a:p>
            <a:pPr indent="0">
              <a:lnSpc>
                <a:spcPct val="140000"/>
              </a:lnSpc>
            </a:pPr>
            <a:r>
              <a:rPr lang="zh-CN" altLang="en-US" sz="2800">
                <a:latin typeface="+mj-ea"/>
                <a:ea typeface="+mj-ea"/>
                <a:cs typeface="+mj-ea"/>
              </a:rPr>
              <a:t>（5）b___ke（自行车）</a:t>
            </a:r>
            <a:endParaRPr lang="zh-CN" altLang="en-US" sz="2800">
              <a:latin typeface="+mj-ea"/>
              <a:ea typeface="+mj-ea"/>
              <a:cs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21355" y="2405380"/>
            <a:ext cx="6515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u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58795" y="2988945"/>
            <a:ext cx="5143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c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58160" y="3572510"/>
            <a:ext cx="5524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p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20720" y="4156710"/>
            <a:ext cx="6781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sh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39465" y="4740275"/>
            <a:ext cx="273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i</a:t>
            </a:r>
            <a:endParaRPr lang="en-US" altLang="zh-CN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  <p:bldP spid="10" grpId="0"/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31750" y="6174264"/>
            <a:ext cx="4441508" cy="555308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689225" y="-40640"/>
            <a:ext cx="6767195" cy="1104900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227330" y="192405"/>
            <a:ext cx="1606550" cy="1657985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72415" y="4800441"/>
            <a:ext cx="3495199" cy="1673543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116320" y="5150961"/>
            <a:ext cx="2333625" cy="1578293"/>
          </a:xfrm>
          <a:prstGeom prst="rect">
            <a:avLst/>
          </a:prstGeom>
        </p:spPr>
      </p:pic>
      <p:sp>
        <p:nvSpPr>
          <p:cNvPr id="101" name="文本框 100"/>
          <p:cNvSpPr txBox="1"/>
          <p:nvPr/>
        </p:nvSpPr>
        <p:spPr>
          <a:xfrm>
            <a:off x="878840" y="1064260"/>
            <a:ext cx="8084820" cy="44850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70000"/>
              </a:lnSpc>
            </a:pPr>
            <a:r>
              <a:rPr lang="en-US" sz="2800" b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11.</a:t>
            </a:r>
            <a:r>
              <a:rPr lang="zh-CN" sz="2800" b="0">
                <a:solidFill>
                  <a:srgbClr val="000000"/>
                </a:solidFill>
                <a:ea typeface="宋体" panose="02010600030101010101" pitchFamily="2" charset="-122"/>
              </a:rPr>
              <a:t>读一读，选出不同类的单词。</a:t>
            </a:r>
            <a:endParaRPr lang="zh-CN" sz="2800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0">
              <a:lnSpc>
                <a:spcPct val="170000"/>
              </a:lnSpc>
            </a:pPr>
            <a:r>
              <a:rPr lang="zh-CN" altLang="en-US" sz="2800"/>
              <a:t>________A. sheep     B. ship    C. train    D. car</a:t>
            </a:r>
            <a:endParaRPr lang="zh-CN" altLang="en-US" sz="2800"/>
          </a:p>
          <a:p>
            <a:pPr indent="0">
              <a:lnSpc>
                <a:spcPct val="170000"/>
              </a:lnSpc>
            </a:pPr>
            <a:r>
              <a:rPr lang="zh-CN" altLang="en-US" sz="2800"/>
              <a:t>________A. bike        B. bed     C. bus     D. plane</a:t>
            </a:r>
            <a:endParaRPr lang="zh-CN" altLang="en-US" sz="2800"/>
          </a:p>
          <a:p>
            <a:pPr indent="0">
              <a:lnSpc>
                <a:spcPct val="170000"/>
              </a:lnSpc>
            </a:pPr>
            <a:r>
              <a:rPr lang="zh-CN" altLang="en-US" sz="2800"/>
              <a:t>________A. listen    B. hear   C. se</a:t>
            </a:r>
            <a:r>
              <a:rPr lang="en-US" altLang="zh-CN" sz="2800"/>
              <a:t>e</a:t>
            </a:r>
            <a:r>
              <a:rPr lang="zh-CN" altLang="en-US" sz="2800"/>
              <a:t>    D. monster</a:t>
            </a:r>
            <a:endParaRPr lang="zh-CN" altLang="en-US" sz="2800"/>
          </a:p>
          <a:p>
            <a:pPr indent="0">
              <a:lnSpc>
                <a:spcPct val="170000"/>
              </a:lnSpc>
            </a:pPr>
            <a:r>
              <a:rPr lang="zh-CN" altLang="en-US" sz="2800"/>
              <a:t>________A. big     B. mouth   C. small      D. long</a:t>
            </a:r>
            <a:endParaRPr lang="zh-CN" altLang="en-US" sz="2800"/>
          </a:p>
          <a:p>
            <a:pPr indent="0">
              <a:lnSpc>
                <a:spcPct val="170000"/>
              </a:lnSpc>
            </a:pPr>
            <a:r>
              <a:rPr lang="zh-CN" altLang="en-US" sz="2800"/>
              <a:t>________A. green    B. white    C. red      D. rabbit 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459865" y="1953895"/>
            <a:ext cx="553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A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59865" y="2652395"/>
            <a:ext cx="4540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B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59865" y="3394075"/>
            <a:ext cx="5187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D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59230" y="4091940"/>
            <a:ext cx="6578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B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59865" y="4904105"/>
            <a:ext cx="8502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D</a:t>
            </a:r>
            <a:endParaRPr lang="en-US" altLang="zh-CN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0" grpId="0"/>
      <p:bldP spid="11" grpId="0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32080" y="6264434"/>
            <a:ext cx="4441508" cy="555308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56895" y="-86042"/>
            <a:ext cx="8599170" cy="1403985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309009" y="849313"/>
            <a:ext cx="1844516" cy="1903571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-30480" y="5012531"/>
            <a:ext cx="3495199" cy="1673543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751320" y="5107781"/>
            <a:ext cx="2333625" cy="157829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64560" y="1127760"/>
            <a:ext cx="2214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 dirty="0">
                <a:sym typeface="+mn-ea"/>
              </a:rPr>
              <a:t>课堂总结</a:t>
            </a:r>
            <a:endParaRPr lang="zh-CN" altLang="en-US" sz="4000" b="1" dirty="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9780" y="1988185"/>
            <a:ext cx="8153400" cy="5017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1.能听说认读词汇：bike, bus, plane,</a:t>
            </a:r>
            <a:endParaRPr lang="en-US" altLang="zh-CN" sz="28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              ship, car, train</a:t>
            </a:r>
            <a:endParaRPr lang="en-US" altLang="zh-CN" sz="28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2、能在生活中的真实情景中，熟练使用句型 </a:t>
            </a:r>
            <a:endParaRPr lang="en-US" altLang="zh-CN" sz="28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What can you hear? 和 I can hear…</a:t>
            </a:r>
            <a:endParaRPr lang="en-US" altLang="zh-CN" sz="28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2800" b="1" dirty="0" err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要求模仿正确，语调自然</a:t>
            </a:r>
            <a:endParaRPr lang="en-US" altLang="zh-CN" sz="2800" b="1" dirty="0">
              <a:solidFill>
                <a:srgbClr val="0070C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90000"/>
              </a:lnSpc>
            </a:pPr>
            <a:endParaRPr lang="zh-CN" altLang="en-US" sz="2800" b="1" baseline="-250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70000"/>
              </a:lnSpc>
            </a:pPr>
            <a:endParaRPr lang="zh-CN" altLang="en-US" sz="2800" b="1" dirty="0" smtClean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endParaRPr lang="zh-CN" altLang="en-US" sz="2800" b="1" dirty="0" smtClean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6365" y="5169535"/>
            <a:ext cx="2999105" cy="1623060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428240" y="-236220"/>
            <a:ext cx="6965950" cy="11372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70630" y="901065"/>
            <a:ext cx="21558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 smtClean="0">
                <a:latin typeface="+mj-ea"/>
                <a:ea typeface="+mj-ea"/>
                <a:sym typeface="+mn-ea"/>
              </a:rPr>
              <a:t>记忆清单</a:t>
            </a:r>
            <a:endParaRPr lang="zh-CN" altLang="en-US" sz="3600" b="1" dirty="0" smtClean="0">
              <a:latin typeface="+mj-ea"/>
              <a:ea typeface="+mj-ea"/>
              <a:sym typeface="+mn-ea"/>
            </a:endParaRPr>
          </a:p>
        </p:txBody>
      </p:sp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36989" y="272098"/>
            <a:ext cx="1844516" cy="190357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02435" y="1546225"/>
            <a:ext cx="7163435" cy="6315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70000"/>
              </a:lnSpc>
            </a:pPr>
            <a:r>
              <a:rPr lang="en-US" altLang="zh-CN" sz="2800" dirty="0">
                <a:solidFill>
                  <a:srgbClr val="FF0000"/>
                </a:solidFill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charset="0"/>
              </a:rPr>
              <a:t>单词： </a:t>
            </a:r>
            <a:endParaRPr lang="zh-CN" altLang="zh-CN" sz="3200" b="1" dirty="0">
              <a:solidFill>
                <a:srgbClr val="FF0000"/>
              </a:solidFill>
              <a:latin typeface="Times New Roman" panose="02020603050405020304" charset="0"/>
            </a:endParaRPr>
          </a:p>
          <a:p>
            <a:pPr algn="l">
              <a:lnSpc>
                <a:spcPct val="17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bike, bus, plane, ship,  car,  train</a:t>
            </a:r>
            <a:endParaRPr lang="en-US" altLang="zh-CN" sz="3200" b="1" dirty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 句型：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l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——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What can you hear?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l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——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 can hear…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lvl="0" algn="l" eaLnBrk="1" hangingPunct="1">
              <a:lnSpc>
                <a:spcPct val="170000"/>
              </a:lnSpc>
              <a:spcBef>
                <a:spcPct val="0"/>
              </a:spcBef>
              <a:buNone/>
            </a:pP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lvl="0" algn="l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zh-CN" altLang="zh-CN" sz="2800" b="1" dirty="0">
                <a:solidFill>
                  <a:srgbClr val="FF0000"/>
                </a:solidFill>
                <a:sym typeface="+mn-ea"/>
              </a:rPr>
              <a:t>              </a:t>
            </a:r>
            <a:endParaRPr lang="zh-CN" altLang="zh-CN" dirty="0"/>
          </a:p>
          <a:p>
            <a:pPr algn="l">
              <a:lnSpc>
                <a:spcPct val="170000"/>
              </a:lnSpc>
            </a:pPr>
            <a:endParaRPr lang="zh-CN" altLang="zh-CN" dirty="0"/>
          </a:p>
        </p:txBody>
      </p:sp>
      <p:pic>
        <p:nvPicPr>
          <p:cNvPr id="6" name="图片 5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7074535" y="5292090"/>
            <a:ext cx="1892300" cy="1500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47320" y="6374924"/>
            <a:ext cx="4441508" cy="555308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77215" y="43498"/>
            <a:ext cx="8599170" cy="1403985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003574" y="968058"/>
            <a:ext cx="1844516" cy="1903571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58470" y="4789011"/>
            <a:ext cx="3495199" cy="1673543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517005" y="5025231"/>
            <a:ext cx="2333625" cy="157829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73755" y="1263650"/>
            <a:ext cx="25901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/>
              <a:t>课后作业</a:t>
            </a:r>
            <a:endParaRPr lang="zh-CN" altLang="en-US" sz="36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1964690" y="2303780"/>
            <a:ext cx="6299200" cy="21590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60000"/>
              </a:lnSpc>
            </a:pPr>
            <a:r>
              <a:rPr lang="en-US" altLang="zh-CN" sz="2800" b="1" dirty="0" smtClean="0">
                <a:latin typeface="+mn-ea"/>
                <a:ea typeface="+mn-ea"/>
                <a:cs typeface="+mn-ea"/>
                <a:sym typeface="+mn-ea"/>
              </a:rPr>
              <a:t>1. </a:t>
            </a:r>
            <a:r>
              <a:rPr lang="zh-CN" altLang="en-US" sz="2800" b="1" dirty="0" smtClean="0">
                <a:latin typeface="+mn-ea"/>
                <a:ea typeface="+mn-ea"/>
                <a:cs typeface="+mn-ea"/>
                <a:sym typeface="+mn-ea"/>
              </a:rPr>
              <a:t>用所学知识描述交通工具</a:t>
            </a:r>
            <a:endParaRPr lang="zh-CN" altLang="zh-CN" sz="2800" b="1" dirty="0" smtClean="0">
              <a:latin typeface="+mn-ea"/>
              <a:ea typeface="+mn-ea"/>
              <a:cs typeface="+mn-ea"/>
            </a:endParaRPr>
          </a:p>
          <a:p>
            <a:pPr algn="l">
              <a:lnSpc>
                <a:spcPct val="160000"/>
              </a:lnSpc>
            </a:pPr>
            <a:r>
              <a:rPr lang="en-US" altLang="zh-CN" sz="2800" b="1" dirty="0" smtClean="0">
                <a:latin typeface="+mn-ea"/>
                <a:ea typeface="+mn-ea"/>
                <a:cs typeface="+mn-ea"/>
                <a:sym typeface="+mn-ea"/>
              </a:rPr>
              <a:t>2. </a:t>
            </a:r>
            <a:r>
              <a:rPr lang="zh-CN" altLang="en-US" sz="2800" b="1" dirty="0" smtClean="0">
                <a:latin typeface="+mn-ea"/>
                <a:ea typeface="+mn-ea"/>
                <a:cs typeface="+mn-ea"/>
                <a:sym typeface="+mn-ea"/>
              </a:rPr>
              <a:t>会用英语询问听到的交通工具的声音</a:t>
            </a:r>
            <a:endParaRPr lang="zh-CN" altLang="en-US" sz="2800" b="1" dirty="0" smtClean="0">
              <a:latin typeface="+mn-ea"/>
              <a:ea typeface="+mn-ea"/>
              <a:cs typeface="+mn-ea"/>
              <a:sym typeface="+mn-ea"/>
            </a:endParaRPr>
          </a:p>
          <a:p>
            <a:pPr algn="l">
              <a:lnSpc>
                <a:spcPct val="160000"/>
              </a:lnSpc>
            </a:pPr>
            <a:r>
              <a:rPr lang="en-US" altLang="zh-CN" sz="2800" b="1" dirty="0" smtClean="0">
                <a:latin typeface="+mn-ea"/>
                <a:ea typeface="+mn-ea"/>
                <a:cs typeface="+mn-ea"/>
                <a:sym typeface="+mn-ea"/>
              </a:rPr>
              <a:t>3. </a:t>
            </a:r>
            <a:r>
              <a:rPr lang="zh-CN" altLang="en-US" sz="2800" b="1" dirty="0" smtClean="0">
                <a:latin typeface="+mn-ea"/>
                <a:ea typeface="+mn-ea"/>
                <a:cs typeface="+mn-ea"/>
                <a:sym typeface="+mn-ea"/>
              </a:rPr>
              <a:t>记住四会单词以及所学句型</a:t>
            </a:r>
            <a:endParaRPr lang="zh-CN" altLang="en-US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4506040" y="6087388"/>
            <a:ext cx="3871913" cy="601504"/>
          </a:xfrm>
          <a:prstGeom prst="rect">
            <a:avLst/>
          </a:prstGeom>
        </p:spPr>
      </p:pic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73518" y="6180098"/>
            <a:ext cx="3331131" cy="416481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895197" y="4463971"/>
            <a:ext cx="5657850" cy="1529477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990600" y="26670"/>
            <a:ext cx="6783705" cy="1107440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480000">
            <a:off x="7465060" y="3229610"/>
            <a:ext cx="1520190" cy="1569720"/>
          </a:xfrm>
          <a:prstGeom prst="rect">
            <a:avLst/>
          </a:prstGeom>
        </p:spPr>
      </p:pic>
      <p:pic>
        <p:nvPicPr>
          <p:cNvPr id="9" name="图片 8" descr="935240504b93d3b21badb4bcbf0ea7fb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84785" y="810895"/>
            <a:ext cx="1710690" cy="1766570"/>
          </a:xfrm>
          <a:prstGeom prst="rect">
            <a:avLst/>
          </a:prstGeom>
        </p:spPr>
      </p:pic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831215" y="2195830"/>
            <a:ext cx="7482205" cy="1616075"/>
          </a:xfrm>
          <a:prstGeom prst="rect">
            <a:avLst/>
          </a:prstGeom>
        </p:spPr>
      </p:pic>
      <p:pic>
        <p:nvPicPr>
          <p:cNvPr id="10" name="图片 9" descr="e53b987864eef6a2ce906a3d5091723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41745" y="-62230"/>
            <a:ext cx="2856865" cy="28568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31750" y="6174264"/>
            <a:ext cx="4441508" cy="555308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86435" y="44133"/>
            <a:ext cx="8599170" cy="1403985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72415" y="4800441"/>
            <a:ext cx="3495199" cy="1673543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116320" y="5150961"/>
            <a:ext cx="2333625" cy="1578293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480000">
            <a:off x="6807994" y="163513"/>
            <a:ext cx="1844516" cy="19035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012" y="1115298"/>
            <a:ext cx="8943975" cy="553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22250" y="5236210"/>
            <a:ext cx="2811780" cy="1346835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480000">
            <a:off x="6881495" y="376555"/>
            <a:ext cx="1934845" cy="2467610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806700" y="36195"/>
            <a:ext cx="6852285" cy="11188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85620" y="1897380"/>
            <a:ext cx="6709410" cy="4065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7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bike  </a:t>
            </a:r>
            <a:r>
              <a:rPr lang="zh-CN" altLang="en-US" sz="3200" b="1" dirty="0">
                <a:solidFill>
                  <a:srgbClr val="FF0000"/>
                </a:solidFill>
              </a:rPr>
              <a:t>自行车</a:t>
            </a:r>
            <a:endParaRPr lang="zh-CN" altLang="en-US" sz="2800" dirty="0"/>
          </a:p>
          <a:p>
            <a:pPr algn="l">
              <a:lnSpc>
                <a:spcPct val="170000"/>
              </a:lnSpc>
            </a:pPr>
            <a:r>
              <a:rPr lang="zh-CN" altLang="en-US" sz="2800" dirty="0"/>
              <a:t>例：</a:t>
            </a:r>
            <a:r>
              <a:rPr lang="zh-CN" altLang="en-US" sz="3200" dirty="0"/>
              <a:t>I go to school by </a:t>
            </a:r>
            <a:r>
              <a:rPr lang="zh-CN" altLang="en-US" sz="3200" dirty="0">
                <a:solidFill>
                  <a:srgbClr val="FF0000"/>
                </a:solidFill>
              </a:rPr>
              <a:t>bike</a:t>
            </a:r>
            <a:r>
              <a:rPr lang="zh-CN" altLang="en-US" sz="3200" dirty="0"/>
              <a:t> every day</a:t>
            </a:r>
            <a:r>
              <a:rPr lang="en-US" altLang="zh-CN" sz="3200" dirty="0"/>
              <a:t>.</a:t>
            </a:r>
            <a:endParaRPr lang="zh-CN" altLang="en-US" sz="2800" dirty="0"/>
          </a:p>
          <a:p>
            <a:pPr algn="l">
              <a:lnSpc>
                <a:spcPct val="170000"/>
              </a:lnSpc>
            </a:pPr>
            <a:r>
              <a:rPr lang="zh-CN" altLang="en-US" sz="2800" dirty="0">
                <a:sym typeface="+mn-ea"/>
              </a:rPr>
              <a:t>        我每天骑自行车去上学</a:t>
            </a:r>
            <a:endParaRPr lang="zh-CN" altLang="en-US" sz="2800" dirty="0">
              <a:sym typeface="+mn-ea"/>
            </a:endParaRPr>
          </a:p>
          <a:p>
            <a:pPr algn="l">
              <a:lnSpc>
                <a:spcPct val="170000"/>
              </a:lnSpc>
            </a:pPr>
            <a:r>
              <a:rPr lang="zh-CN" altLang="en-US" sz="2800" dirty="0"/>
              <a:t>       </a:t>
            </a:r>
            <a:r>
              <a:rPr lang="zh-CN" altLang="en-US" sz="3200" dirty="0"/>
              <a:t>Riding a </a:t>
            </a:r>
            <a:r>
              <a:rPr lang="zh-CN" altLang="en-US" sz="3200" dirty="0">
                <a:solidFill>
                  <a:srgbClr val="FF0000"/>
                </a:solidFill>
              </a:rPr>
              <a:t>bike</a:t>
            </a:r>
            <a:r>
              <a:rPr lang="zh-CN" altLang="en-US" sz="3200" dirty="0"/>
              <a:t> is great exercise</a:t>
            </a:r>
            <a:r>
              <a:rPr lang="en-US" altLang="zh-CN" sz="3200" dirty="0"/>
              <a:t>.</a:t>
            </a:r>
            <a:endParaRPr lang="zh-CN" altLang="en-US" sz="2800" dirty="0"/>
          </a:p>
          <a:p>
            <a:pPr algn="l">
              <a:lnSpc>
                <a:spcPct val="170000"/>
              </a:lnSpc>
            </a:pPr>
            <a:r>
              <a:rPr lang="zh-CN" altLang="en-US" sz="2800" dirty="0"/>
              <a:t>        骑自行车是很好的运动</a:t>
            </a:r>
            <a:endParaRPr lang="zh-CN" altLang="en-US" sz="2800" dirty="0"/>
          </a:p>
        </p:txBody>
      </p:sp>
      <p:pic>
        <p:nvPicPr>
          <p:cNvPr id="6" name="图片 5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7188200" y="5458460"/>
            <a:ext cx="1790065" cy="1210945"/>
          </a:xfrm>
          <a:prstGeom prst="rect">
            <a:avLst/>
          </a:prstGeom>
        </p:spPr>
      </p:pic>
      <p:pic>
        <p:nvPicPr>
          <p:cNvPr id="7" name="图片 6" descr="觅元素58b0fbac4bf9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-45085" y="6327299"/>
            <a:ext cx="4441508" cy="5553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8727" y="4949504"/>
            <a:ext cx="2785685" cy="1908495"/>
          </a:xfrm>
          <a:prstGeom prst="rect">
            <a:avLst/>
          </a:prstGeom>
        </p:spPr>
      </p:pic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23840" y="6346349"/>
            <a:ext cx="4441508" cy="555308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155825" y="44450"/>
            <a:ext cx="7119620" cy="982345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480000">
            <a:off x="6926739" y="465773"/>
            <a:ext cx="1844516" cy="1903571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925945" y="5016976"/>
            <a:ext cx="3495199" cy="167354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833717" y="907071"/>
            <a:ext cx="6409055" cy="4300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8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bus  </a:t>
            </a:r>
            <a:r>
              <a:rPr lang="zh-CN" altLang="en-US" sz="3200" b="1" dirty="0">
                <a:solidFill>
                  <a:srgbClr val="FF0000"/>
                </a:solidFill>
              </a:rPr>
              <a:t>公交车</a:t>
            </a:r>
            <a:endParaRPr lang="zh-CN" altLang="en-US" sz="3200" b="1" dirty="0">
              <a:solidFill>
                <a:srgbClr val="FF0000"/>
              </a:solidFill>
            </a:endParaRPr>
          </a:p>
          <a:p>
            <a:pPr algn="l">
              <a:lnSpc>
                <a:spcPct val="180000"/>
              </a:lnSpc>
            </a:pPr>
            <a:r>
              <a:rPr lang="zh-CN" altLang="en-US" sz="2800" dirty="0"/>
              <a:t>例：</a:t>
            </a:r>
            <a:r>
              <a:rPr lang="zh-CN" altLang="en-US" sz="3200" dirty="0"/>
              <a:t>I </a:t>
            </a:r>
            <a:r>
              <a:rPr lang="en-US" altLang="zh-CN" sz="3200" dirty="0"/>
              <a:t>am</a:t>
            </a:r>
            <a:r>
              <a:rPr lang="zh-CN" altLang="en-US" sz="3200" dirty="0"/>
              <a:t> waiting for a </a:t>
            </a:r>
            <a:r>
              <a:rPr lang="zh-CN" altLang="en-US" sz="3200" dirty="0">
                <a:solidFill>
                  <a:srgbClr val="FF0000"/>
                </a:solidFill>
              </a:rPr>
              <a:t>bus</a:t>
            </a:r>
            <a:r>
              <a:rPr lang="zh-CN" altLang="en-US" sz="3200" dirty="0"/>
              <a:t>. </a:t>
            </a:r>
            <a:endParaRPr lang="zh-CN" altLang="en-US" sz="2800" dirty="0"/>
          </a:p>
          <a:p>
            <a:pPr algn="l">
              <a:lnSpc>
                <a:spcPct val="180000"/>
              </a:lnSpc>
            </a:pPr>
            <a:r>
              <a:rPr lang="zh-CN" altLang="en-US" sz="2800" dirty="0"/>
              <a:t>         我在等公共汽车</a:t>
            </a:r>
            <a:endParaRPr lang="zh-CN" altLang="en-US" sz="2800" dirty="0"/>
          </a:p>
          <a:p>
            <a:pPr algn="l">
              <a:lnSpc>
                <a:spcPct val="180000"/>
              </a:lnSpc>
            </a:pPr>
            <a:r>
              <a:rPr lang="zh-CN" altLang="en-US" sz="2800" dirty="0">
                <a:sym typeface="+mn-ea"/>
              </a:rPr>
              <a:t>    </a:t>
            </a:r>
            <a:r>
              <a:rPr lang="zh-CN" altLang="en-US" sz="3200" dirty="0">
                <a:sym typeface="+mn-ea"/>
              </a:rPr>
              <a:t> I go to school by </a:t>
            </a:r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b</a:t>
            </a:r>
            <a:r>
              <a:rPr lang="en-US" altLang="zh-CN" sz="3200" dirty="0">
                <a:solidFill>
                  <a:srgbClr val="FF0000"/>
                </a:solidFill>
                <a:sym typeface="+mn-ea"/>
              </a:rPr>
              <a:t>us</a:t>
            </a:r>
            <a:r>
              <a:rPr lang="zh-CN" altLang="en-US" sz="3200" dirty="0">
                <a:sym typeface="+mn-ea"/>
              </a:rPr>
              <a:t> every day</a:t>
            </a:r>
            <a:r>
              <a:rPr lang="en-US" altLang="zh-CN" sz="3200" dirty="0">
                <a:sym typeface="+mn-ea"/>
              </a:rPr>
              <a:t>.</a:t>
            </a:r>
            <a:endParaRPr lang="zh-CN" altLang="en-US" sz="2800" dirty="0"/>
          </a:p>
          <a:p>
            <a:pPr algn="l">
              <a:lnSpc>
                <a:spcPct val="180000"/>
              </a:lnSpc>
            </a:pPr>
            <a:r>
              <a:rPr lang="zh-CN" altLang="en-US" sz="2800" dirty="0">
                <a:sym typeface="+mn-ea"/>
              </a:rPr>
              <a:t>        我每天坐公交车去上学</a:t>
            </a:r>
            <a:endParaRPr lang="zh-CN" altLang="en-US" sz="2800" dirty="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rcRect t="-7176"/>
          <a:stretch>
            <a:fillRect/>
          </a:stretch>
        </p:blipFill>
        <p:spPr>
          <a:xfrm>
            <a:off x="4649470" y="-252096"/>
            <a:ext cx="4501515" cy="2832735"/>
          </a:xfrm>
          <a:prstGeom prst="rect">
            <a:avLst/>
          </a:prstGeom>
        </p:spPr>
      </p:pic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31750" y="6174264"/>
            <a:ext cx="4441508" cy="555308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816100" y="-97790"/>
            <a:ext cx="7945755" cy="963295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480000">
            <a:off x="194469" y="293688"/>
            <a:ext cx="1844516" cy="1903571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272415" y="4800441"/>
            <a:ext cx="3495199" cy="1673543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6238875" y="5150961"/>
            <a:ext cx="2333625" cy="157829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20570" y="1505585"/>
            <a:ext cx="6457315" cy="4028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6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plane </a:t>
            </a:r>
            <a:r>
              <a:rPr lang="zh-CN" altLang="en-US" sz="3200" b="1" dirty="0">
                <a:solidFill>
                  <a:srgbClr val="FF0000"/>
                </a:solidFill>
              </a:rPr>
              <a:t>飞机</a:t>
            </a:r>
            <a:endParaRPr lang="zh-CN" altLang="en-US" sz="3200" b="1" dirty="0"/>
          </a:p>
          <a:p>
            <a:pPr algn="l">
              <a:lnSpc>
                <a:spcPct val="160000"/>
              </a:lnSpc>
            </a:pPr>
            <a:r>
              <a:rPr lang="zh-CN" altLang="en-US" sz="3200" dirty="0"/>
              <a:t>例：The </a:t>
            </a:r>
            <a:r>
              <a:rPr lang="zh-CN" altLang="en-US" sz="3200" dirty="0">
                <a:solidFill>
                  <a:srgbClr val="FF0000"/>
                </a:solidFill>
              </a:rPr>
              <a:t>plane</a:t>
            </a:r>
            <a:r>
              <a:rPr lang="zh-CN" altLang="en-US" sz="3200" dirty="0"/>
              <a:t> is about to take off. </a:t>
            </a:r>
            <a:endParaRPr lang="zh-CN" altLang="en-US" sz="3200" dirty="0"/>
          </a:p>
          <a:p>
            <a:pPr algn="l">
              <a:lnSpc>
                <a:spcPct val="160000"/>
              </a:lnSpc>
            </a:pPr>
            <a:r>
              <a:rPr lang="zh-CN" altLang="en-US" sz="3200" dirty="0"/>
              <a:t>           </a:t>
            </a:r>
            <a:r>
              <a:rPr lang="zh-CN" altLang="en-US" sz="2800" dirty="0"/>
              <a:t>飞机就要起飞了</a:t>
            </a:r>
            <a:endParaRPr lang="zh-CN" altLang="en-US" sz="3200" dirty="0"/>
          </a:p>
          <a:p>
            <a:pPr algn="l">
              <a:lnSpc>
                <a:spcPct val="160000"/>
              </a:lnSpc>
            </a:pPr>
            <a:r>
              <a:rPr lang="zh-CN" altLang="en-US" sz="3200" dirty="0"/>
              <a:t>        They have a small </a:t>
            </a:r>
            <a:r>
              <a:rPr lang="zh-CN" altLang="en-US" sz="3200" dirty="0">
                <a:solidFill>
                  <a:srgbClr val="FF0000"/>
                </a:solidFill>
              </a:rPr>
              <a:t>plane</a:t>
            </a:r>
            <a:r>
              <a:rPr lang="en-US" altLang="zh-CN" sz="3200" dirty="0"/>
              <a:t>.</a:t>
            </a:r>
            <a:r>
              <a:rPr lang="zh-CN" altLang="en-US" sz="3200" dirty="0"/>
              <a:t> </a:t>
            </a:r>
            <a:endParaRPr lang="zh-CN" altLang="en-US" sz="3200" dirty="0"/>
          </a:p>
          <a:p>
            <a:pPr algn="l">
              <a:lnSpc>
                <a:spcPct val="160000"/>
              </a:lnSpc>
            </a:pPr>
            <a:r>
              <a:rPr lang="zh-CN" altLang="en-US" sz="3200" dirty="0"/>
              <a:t>              </a:t>
            </a:r>
            <a:r>
              <a:rPr lang="zh-CN" altLang="en-US" sz="2800" dirty="0"/>
              <a:t>他们有一架小飞机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31750" y="6174264"/>
            <a:ext cx="4441508" cy="555308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890270" y="-91440"/>
            <a:ext cx="8599170" cy="1010285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035959" y="347028"/>
            <a:ext cx="1844516" cy="1903571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72415" y="4800441"/>
            <a:ext cx="3495199" cy="1673543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461125" y="4997291"/>
            <a:ext cx="2333625" cy="157829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69540" y="1515745"/>
            <a:ext cx="5040630" cy="406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ship  </a:t>
            </a:r>
            <a:r>
              <a:rPr lang="zh-CN" altLang="en-US" sz="3200" b="1" dirty="0">
                <a:solidFill>
                  <a:srgbClr val="FF0000"/>
                </a:solidFill>
              </a:rPr>
              <a:t>轮船</a:t>
            </a:r>
            <a:endParaRPr lang="zh-CN" altLang="en-US" sz="3200" dirty="0"/>
          </a:p>
          <a:p>
            <a:pPr algn="l">
              <a:lnSpc>
                <a:spcPct val="150000"/>
              </a:lnSpc>
            </a:pPr>
            <a:r>
              <a:rPr lang="zh-CN" altLang="en-US" sz="3200" dirty="0"/>
              <a:t>例：</a:t>
            </a:r>
            <a:r>
              <a:rPr lang="en-US" altLang="zh-CN" sz="3200" dirty="0"/>
              <a:t>This is a</a:t>
            </a:r>
            <a:r>
              <a:rPr lang="en-US" altLang="zh-CN" sz="3200" dirty="0">
                <a:solidFill>
                  <a:srgbClr val="FF0000"/>
                </a:solidFill>
              </a:rPr>
              <a:t> ship</a:t>
            </a:r>
            <a:r>
              <a:rPr lang="en-US" altLang="zh-CN" sz="3200" dirty="0"/>
              <a:t>.</a:t>
            </a:r>
            <a:endParaRPr lang="en-US" altLang="zh-CN" sz="3200" dirty="0"/>
          </a:p>
          <a:p>
            <a:pPr algn="l">
              <a:lnSpc>
                <a:spcPct val="150000"/>
              </a:lnSpc>
            </a:pPr>
            <a:r>
              <a:rPr lang="zh-CN" altLang="en-US" sz="3200" dirty="0"/>
              <a:t>       </a:t>
            </a:r>
            <a:r>
              <a:rPr lang="zh-CN" altLang="en-US" sz="2800" dirty="0"/>
              <a:t>这是一艘轮船</a:t>
            </a:r>
            <a:endParaRPr lang="zh-CN" altLang="en-US" sz="2800" dirty="0"/>
          </a:p>
          <a:p>
            <a:pPr algn="l">
              <a:lnSpc>
                <a:spcPct val="150000"/>
              </a:lnSpc>
            </a:pPr>
            <a:r>
              <a:rPr lang="zh-CN" altLang="en-US" sz="3200" dirty="0"/>
              <a:t>      The </a:t>
            </a:r>
            <a:r>
              <a:rPr lang="zh-CN" altLang="en-US" sz="3200" dirty="0">
                <a:solidFill>
                  <a:srgbClr val="FF0000"/>
                </a:solidFill>
              </a:rPr>
              <a:t>ship</a:t>
            </a:r>
            <a:r>
              <a:rPr lang="zh-CN" altLang="en-US" sz="3200" dirty="0"/>
              <a:t> is unloading. </a:t>
            </a:r>
            <a:endParaRPr lang="zh-CN" altLang="en-US" sz="3200" dirty="0"/>
          </a:p>
          <a:p>
            <a:pPr algn="l">
              <a:lnSpc>
                <a:spcPct val="150000"/>
              </a:lnSpc>
            </a:pPr>
            <a:r>
              <a:rPr lang="zh-CN" altLang="en-US" sz="3200" dirty="0"/>
              <a:t>       </a:t>
            </a:r>
            <a:r>
              <a:rPr lang="zh-CN" altLang="en-US" sz="2800" dirty="0"/>
              <a:t>这个船正在卸货</a:t>
            </a:r>
            <a:endParaRPr lang="zh-CN" altLang="en-US" sz="2800" dirty="0"/>
          </a:p>
          <a:p>
            <a:pPr algn="l"/>
            <a:r>
              <a:rPr lang="zh-CN" altLang="en-US" dirty="0"/>
              <a:t>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175250" y="6400324"/>
            <a:ext cx="4441508" cy="555308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99770" y="44133"/>
            <a:ext cx="8599170" cy="1403985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278924" y="307658"/>
            <a:ext cx="1844516" cy="1903571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5648960" y="5065871"/>
            <a:ext cx="3495199" cy="1673543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697345" y="975201"/>
            <a:ext cx="2333625" cy="157829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345055" y="1366520"/>
            <a:ext cx="4453255" cy="37846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car </a:t>
            </a:r>
            <a:r>
              <a:rPr lang="zh-CN" altLang="en-US" sz="3200" b="1">
                <a:solidFill>
                  <a:srgbClr val="FF0000"/>
                </a:solidFill>
              </a:rPr>
              <a:t>小汽车</a:t>
            </a:r>
            <a:endParaRPr lang="zh-CN" altLang="en-US" sz="3200"/>
          </a:p>
          <a:p>
            <a:pPr algn="l">
              <a:lnSpc>
                <a:spcPct val="150000"/>
              </a:lnSpc>
            </a:pPr>
            <a:r>
              <a:rPr lang="zh-CN" altLang="en-US" sz="3200"/>
              <a:t>例：</a:t>
            </a:r>
            <a:r>
              <a:rPr lang="en-US" altLang="zh-CN" sz="3200"/>
              <a:t>I have a new </a:t>
            </a:r>
            <a:r>
              <a:rPr lang="en-US" altLang="zh-CN" sz="3200">
                <a:solidFill>
                  <a:srgbClr val="FF0000"/>
                </a:solidFill>
              </a:rPr>
              <a:t>car</a:t>
            </a:r>
            <a:r>
              <a:rPr lang="en-US" altLang="zh-CN" sz="3200"/>
              <a:t>.</a:t>
            </a:r>
            <a:endParaRPr lang="en-US" altLang="zh-CN" sz="3200"/>
          </a:p>
          <a:p>
            <a:pPr algn="l">
              <a:lnSpc>
                <a:spcPct val="150000"/>
              </a:lnSpc>
            </a:pPr>
            <a:r>
              <a:rPr lang="en-US" altLang="zh-CN" sz="3200"/>
              <a:t>      </a:t>
            </a:r>
            <a:r>
              <a:rPr lang="zh-CN" altLang="en-US" sz="2800"/>
              <a:t>我有一辆新的小汽车</a:t>
            </a:r>
            <a:endParaRPr lang="zh-CN" altLang="en-US" sz="3200"/>
          </a:p>
          <a:p>
            <a:pPr algn="l">
              <a:lnSpc>
                <a:spcPct val="150000"/>
              </a:lnSpc>
            </a:pPr>
            <a:r>
              <a:rPr lang="zh-CN" altLang="en-US" sz="3200"/>
              <a:t>      He drove a red </a:t>
            </a:r>
            <a:r>
              <a:rPr lang="zh-CN" altLang="en-US" sz="3200">
                <a:solidFill>
                  <a:srgbClr val="FF0000"/>
                </a:solidFill>
              </a:rPr>
              <a:t>car </a:t>
            </a:r>
            <a:r>
              <a:rPr lang="en-US" altLang="zh-CN" sz="3200"/>
              <a:t>.</a:t>
            </a:r>
            <a:endParaRPr lang="zh-CN" altLang="en-US" sz="3200"/>
          </a:p>
          <a:p>
            <a:pPr algn="l">
              <a:lnSpc>
                <a:spcPct val="150000"/>
              </a:lnSpc>
            </a:pPr>
            <a:r>
              <a:rPr lang="zh-CN" altLang="en-US" sz="3200"/>
              <a:t>      </a:t>
            </a:r>
            <a:r>
              <a:rPr lang="zh-CN" altLang="en-US" sz="2800"/>
              <a:t>他驾驶了一辆红色汽车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PP_MARK_KEY" val="4acb1dd3-9764-4bdf-b7bd-3d18f793bca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3890</Words>
  <Application>WPS 演示</Application>
  <PresentationFormat>全屏显示(4:3)</PresentationFormat>
  <Paragraphs>309</Paragraphs>
  <Slides>36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0" baseType="lpstr">
      <vt:lpstr>Arial</vt:lpstr>
      <vt:lpstr>宋体</vt:lpstr>
      <vt:lpstr>Wingdings</vt:lpstr>
      <vt:lpstr>黑体</vt:lpstr>
      <vt:lpstr>Times New Roman</vt:lpstr>
      <vt:lpstr>微软雅黑</vt:lpstr>
      <vt:lpstr>Segoe Print</vt:lpstr>
      <vt:lpstr>Arial Unicode MS</vt:lpstr>
      <vt:lpstr>Calibri</vt:lpstr>
      <vt:lpstr>GCFrutiger</vt:lpstr>
      <vt:lpstr>Arial Black</vt:lpstr>
      <vt:lpstr>Comic Sans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20</cp:revision>
  <dcterms:created xsi:type="dcterms:W3CDTF">2018-03-01T02:03:00Z</dcterms:created>
  <dcterms:modified xsi:type="dcterms:W3CDTF">2023-02-28T05:23:53Z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05C5757A25524478AC9452BCE54C63DB</vt:lpwstr>
  </property>
</Properties>
</file>