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9"/>
  </p:handoutMasterIdLst>
  <p:sldIdLst>
    <p:sldId id="280" r:id="rId3"/>
    <p:sldId id="358" r:id="rId5"/>
    <p:sldId id="382" r:id="rId6"/>
    <p:sldId id="383" r:id="rId7"/>
    <p:sldId id="384" r:id="rId8"/>
    <p:sldId id="375" r:id="rId9"/>
    <p:sldId id="385" r:id="rId10"/>
    <p:sldId id="386" r:id="rId11"/>
    <p:sldId id="387" r:id="rId12"/>
    <p:sldId id="388" r:id="rId13"/>
    <p:sldId id="389" r:id="rId14"/>
    <p:sldId id="390" r:id="rId15"/>
    <p:sldId id="303" r:id="rId16"/>
    <p:sldId id="305" r:id="rId17"/>
    <p:sldId id="268" r:id="rId18"/>
  </p:sldIdLst>
  <p:sldSz cx="12192000" cy="685800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 varScale="1">
        <p:scale>
          <a:sx n="102" d="100"/>
          <a:sy n="102" d="100"/>
        </p:scale>
        <p:origin x="-120" y="-252"/>
      </p:cViewPr>
      <p:guideLst>
        <p:guide orient="horz" pos="206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35FFE381-1DB6-4BEC-8FB0-6BCF237369D0}" type="slidenum">
              <a:rPr lang="zh-CN" altLang="en-US"/>
            </a:fld>
            <a:endParaRPr lang="zh-CN" altLang="en-US"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>
              <a:defRPr sz="1200" noProof="1" dirty="0">
                <a:latin typeface="Times New Roman" panose="02020603050405020304" pitchFamily="18" charset="0"/>
                <a:ea typeface="Times New Roman" panose="02020603050405020304" pitchFamily="18" charset="0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dirty="0">
                <a:latin typeface="Times New Roman" panose="02020603050405020304" pitchFamily="18" charset="0"/>
                <a:ea typeface="Times New Roman" panose="02020603050405020304" pitchFamily="18" charset="0"/>
              </a:defRPr>
            </a:lvl1pPr>
          </a:lstStyle>
          <a:p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6149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>
              <a:defRPr sz="1200" noProof="1" dirty="0">
                <a:latin typeface="Times New Roman" panose="02020603050405020304" pitchFamily="18" charset="0"/>
                <a:ea typeface="Times New Roman" panose="02020603050405020304" pitchFamily="18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6E744887-AEE0-4C3A-8AE5-770D5A80EA36}" type="slidenum">
              <a:rPr lang="zh-CN" altLang="en-US"/>
            </a:fld>
            <a:endParaRPr lang="zh-CN" altLang="en-US"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CAE1CDD-FC1A-460D-AC68-97A2068CC966}" type="slidenum">
              <a:rPr lang="zh-CN" altLang="en-US"/>
            </a:fld>
            <a:endParaRPr lang="zh-CN" altLang="en-US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355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2355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475B0EA-BA8A-462A-A125-BB382C87CDF0}" type="slidenum">
              <a:rPr lang="zh-CN" altLang="en-US"/>
            </a:fld>
            <a:endParaRPr lang="zh-CN" altLang="en-US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0" y="876300"/>
            <a:ext cx="8143875" cy="3740150"/>
            <a:chOff x="-1" y="869694"/>
            <a:chExt cx="8144452" cy="3740406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6531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4" y="171611"/>
            <a:ext cx="12192002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2233613" y="182563"/>
            <a:ext cx="9958387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339513" y="252413"/>
            <a:ext cx="5238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12192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4" y="2127509"/>
            <a:ext cx="12192002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2646363" y="2373313"/>
            <a:ext cx="77708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谢谢观看！</a:t>
            </a:r>
            <a:endParaRPr lang="zh-CN" altLang="en-US" sz="5400" b="1" spc="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image" Target="../media/image21.png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3.png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jpeg"/><Relationship Id="rId1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28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342900" y="1976438"/>
            <a:ext cx="7667625" cy="1349375"/>
            <a:chOff x="-762162" y="2105678"/>
            <a:chExt cx="7666990" cy="1349417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022" y="2105678"/>
              <a:ext cx="2554075" cy="1014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Module 3 Unit 9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762162" y="2624806"/>
              <a:ext cx="7666990" cy="830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8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A day on the farm</a:t>
              </a:r>
              <a:endParaRPr lang="en-US" altLang="zh-CN" sz="48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8228013" y="280988"/>
            <a:ext cx="3098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三年级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7174" name="图片 1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151813" y="1536700"/>
            <a:ext cx="4046537" cy="532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三年级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5430" y="1021715"/>
            <a:ext cx="4043680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en-US" altLang="zh-CN" sz="44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Read and answer</a:t>
            </a:r>
            <a:endParaRPr lang="en-US" altLang="zh-CN" sz="44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7411" name="TextBox 3"/>
          <p:cNvSpPr txBox="1">
            <a:spLocks noChangeArrowheads="1"/>
          </p:cNvSpPr>
          <p:nvPr/>
        </p:nvSpPr>
        <p:spPr bwMode="auto">
          <a:xfrm>
            <a:off x="1592263" y="2366963"/>
            <a:ext cx="7345362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0850" indent="-4508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latin typeface="Times New Roman" panose="02020603050405020304" pitchFamily="18" charset="0"/>
              </a:rPr>
              <a:t>1  Miss Fang and the children are on _______________’s farm.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7412" name="TextBox 4"/>
          <p:cNvSpPr txBox="1">
            <a:spLocks noChangeArrowheads="1"/>
          </p:cNvSpPr>
          <p:nvPr/>
        </p:nvSpPr>
        <p:spPr bwMode="auto">
          <a:xfrm>
            <a:off x="1743075" y="4375150"/>
            <a:ext cx="64801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latin typeface="Times New Roman" panose="02020603050405020304" pitchFamily="18" charset="0"/>
              </a:rPr>
              <a:t>2  They can hear some ________.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247900" y="2871788"/>
            <a:ext cx="34559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0000CC"/>
                </a:solidFill>
                <a:latin typeface="Times New Roman" panose="02020603050405020304" pitchFamily="18" charset="0"/>
              </a:rPr>
              <a:t>Mr MacDonald</a:t>
            </a:r>
            <a:endParaRPr lang="en-US" altLang="zh-CN" sz="32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280150" y="4383088"/>
            <a:ext cx="12239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0000CC"/>
                </a:solidFill>
                <a:latin typeface="Times New Roman" panose="02020603050405020304" pitchFamily="18" charset="0"/>
              </a:rPr>
              <a:t>cows</a:t>
            </a:r>
            <a:endParaRPr lang="en-US" altLang="zh-CN" sz="32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三年级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5430" y="1021715"/>
            <a:ext cx="3806824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en-US" altLang="zh-CN" sz="44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Think and say</a:t>
            </a:r>
            <a:endParaRPr lang="en-US" altLang="zh-CN" sz="44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8435" name="TextBox 3"/>
          <p:cNvSpPr txBox="1">
            <a:spLocks noChangeArrowheads="1"/>
          </p:cNvSpPr>
          <p:nvPr/>
        </p:nvSpPr>
        <p:spPr bwMode="auto">
          <a:xfrm>
            <a:off x="4873625" y="1441450"/>
            <a:ext cx="4248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rgbClr val="0000CC"/>
                </a:solidFill>
                <a:latin typeface="Times New Roman" panose="02020603050405020304" pitchFamily="18" charset="0"/>
              </a:rPr>
              <a:t>Rules on the farm</a:t>
            </a:r>
            <a:endParaRPr lang="en-US" altLang="zh-CN" sz="3200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68575" y="2179638"/>
            <a:ext cx="201612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3038" y="4249738"/>
            <a:ext cx="1981200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089525" y="2592388"/>
            <a:ext cx="31686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latin typeface="Times New Roman" panose="02020603050405020304" pitchFamily="18" charset="0"/>
              </a:rPr>
              <a:t>Don’t litter.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089525" y="4826000"/>
            <a:ext cx="45370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latin typeface="Times New Roman" panose="02020603050405020304" pitchFamily="18" charset="0"/>
              </a:rPr>
              <a:t>Don’t throw stones.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三年级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5430" y="1021715"/>
            <a:ext cx="3806824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en-US" altLang="zh-CN" sz="44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Think and say</a:t>
            </a:r>
            <a:endParaRPr lang="en-US" altLang="zh-CN" sz="44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4" name="Picture 1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70150" y="2143125"/>
            <a:ext cx="1511300" cy="146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65938" y="2189163"/>
            <a:ext cx="1584325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20975" y="4443413"/>
            <a:ext cx="136207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9"/>
          <p:cNvGrpSpPr/>
          <p:nvPr/>
        </p:nvGrpSpPr>
        <p:grpSpPr bwMode="auto">
          <a:xfrm>
            <a:off x="7505700" y="4556125"/>
            <a:ext cx="1428750" cy="1371600"/>
            <a:chOff x="1415058" y="3717032"/>
            <a:chExt cx="1428750" cy="1371600"/>
          </a:xfrm>
        </p:grpSpPr>
        <p:pic>
          <p:nvPicPr>
            <p:cNvPr id="19463" name="Picture 6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547664" y="3933056"/>
              <a:ext cx="1152128" cy="990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4" name="Picture 5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15058" y="3717032"/>
              <a:ext cx="142875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465" name="TextBox 10"/>
          <p:cNvSpPr txBox="1">
            <a:spLocks noChangeArrowheads="1"/>
          </p:cNvSpPr>
          <p:nvPr/>
        </p:nvSpPr>
        <p:spPr bwMode="auto">
          <a:xfrm>
            <a:off x="7646988" y="838200"/>
            <a:ext cx="30241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latin typeface="Times New Roman" panose="02020603050405020304" pitchFamily="18" charset="0"/>
              </a:rPr>
              <a:t>What does it mean?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339975" y="3783013"/>
            <a:ext cx="259238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latin typeface="Times New Roman" panose="02020603050405020304" pitchFamily="18" charset="0"/>
              </a:rPr>
              <a:t>Don’t litter.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992313" y="6124575"/>
            <a:ext cx="4032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latin typeface="Times New Roman" panose="02020603050405020304" pitchFamily="18" charset="0"/>
              </a:rPr>
              <a:t>Don’t throw stones.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149975" y="3783013"/>
            <a:ext cx="5257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latin typeface="Times New Roman" panose="02020603050405020304" pitchFamily="18" charset="0"/>
              </a:rPr>
              <a:t>Don’t walk on the grass.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454775" y="6057900"/>
            <a:ext cx="51133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latin typeface="Times New Roman" panose="02020603050405020304" pitchFamily="18" charset="0"/>
              </a:rPr>
              <a:t>Don’t open the gate.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三年级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483" name="Text Box 5"/>
          <p:cNvSpPr txBox="1">
            <a:spLocks noChangeArrowheads="1"/>
          </p:cNvSpPr>
          <p:nvPr/>
        </p:nvSpPr>
        <p:spPr bwMode="auto">
          <a:xfrm>
            <a:off x="1713139" y="1985314"/>
            <a:ext cx="860425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Homework: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4" name="TextBox 3"/>
          <p:cNvSpPr txBox="1">
            <a:spLocks noChangeArrowheads="1"/>
          </p:cNvSpPr>
          <p:nvPr/>
        </p:nvSpPr>
        <p:spPr bwMode="auto">
          <a:xfrm>
            <a:off x="3141662" y="3600450"/>
            <a:ext cx="693539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latin typeface="Times New Roman" panose="02020603050405020304" pitchFamily="18" charset="0"/>
              </a:rPr>
              <a:t>1  Spell and copy these words.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3200" dirty="0">
                <a:latin typeface="Times New Roman" panose="02020603050405020304" pitchFamily="18" charset="0"/>
              </a:rPr>
              <a:t>   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horse    sheep    cow    pig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3200" dirty="0">
                <a:latin typeface="Times New Roman" panose="02020603050405020304" pitchFamily="18" charset="0"/>
              </a:rPr>
              <a:t>2  Write about one animal on the farm.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三年级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507" name="TextBox 1"/>
          <p:cNvSpPr txBox="1">
            <a:spLocks noChangeArrowheads="1"/>
          </p:cNvSpPr>
          <p:nvPr/>
        </p:nvSpPr>
        <p:spPr bwMode="auto">
          <a:xfrm>
            <a:off x="3062287" y="2498077"/>
            <a:ext cx="607218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9600" dirty="0">
                <a:latin typeface="Times New Roman" panose="02020603050405020304" pitchFamily="18" charset="0"/>
              </a:rPr>
              <a:t>See you!</a:t>
            </a:r>
            <a:endParaRPr lang="en-US" altLang="zh-CN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三年级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5430" y="1021715"/>
            <a:ext cx="3445510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en-US" altLang="zh-CN" sz="44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Look and say</a:t>
            </a:r>
            <a:endParaRPr lang="en-US" altLang="zh-CN" sz="44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4102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23975" y="1958975"/>
            <a:ext cx="4810125" cy="488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34288" y="2289175"/>
            <a:ext cx="2109787" cy="354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TextBox 4"/>
          <p:cNvSpPr txBox="1">
            <a:spLocks noChangeArrowheads="1"/>
          </p:cNvSpPr>
          <p:nvPr/>
        </p:nvSpPr>
        <p:spPr bwMode="auto">
          <a:xfrm>
            <a:off x="7345363" y="5838825"/>
            <a:ext cx="31686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latin typeface="Times New Roman" panose="02020603050405020304" pitchFamily="18" charset="0"/>
              </a:rPr>
              <a:t>Old MacDonald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三年级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5430" y="1021715"/>
            <a:ext cx="3445510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en-US" altLang="zh-CN" sz="44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Look and say</a:t>
            </a:r>
            <a:endParaRPr lang="en-US" altLang="zh-CN" sz="44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10243" name="Picture 6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CF3D4"/>
              </a:clrFrom>
              <a:clrTo>
                <a:srgbClr val="FCF3D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5113" y="1790700"/>
            <a:ext cx="8850312" cy="482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115425" y="1685925"/>
            <a:ext cx="1978025" cy="332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TextBox 4"/>
          <p:cNvSpPr txBox="1">
            <a:spLocks noChangeArrowheads="1"/>
          </p:cNvSpPr>
          <p:nvPr/>
        </p:nvSpPr>
        <p:spPr bwMode="auto">
          <a:xfrm>
            <a:off x="8875713" y="5545138"/>
            <a:ext cx="316865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Times New Roman" panose="02020603050405020304" pitchFamily="18" charset="0"/>
              </a:rPr>
              <a:t>Old MacDonld</a:t>
            </a:r>
            <a:endParaRPr lang="en-US" altLang="zh-CN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三年级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5430" y="1021715"/>
            <a:ext cx="3445510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en-US" altLang="zh-CN" sz="44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Look and say</a:t>
            </a:r>
            <a:endParaRPr lang="en-US" altLang="zh-CN" sz="44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658225" y="4643438"/>
            <a:ext cx="2117725" cy="181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4538" y="1789113"/>
            <a:ext cx="2586037" cy="199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42325" y="1547813"/>
            <a:ext cx="1982788" cy="192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4275" y="4454525"/>
            <a:ext cx="1943100" cy="168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835400" y="3167063"/>
            <a:ext cx="9366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Times New Roman" panose="02020603050405020304" pitchFamily="18" charset="0"/>
              </a:rPr>
              <a:t>cow</a:t>
            </a:r>
            <a:endParaRPr lang="en-US" altLang="zh-CN" sz="2800">
              <a:latin typeface="Times New Roman" panose="02020603050405020304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833813" y="5848350"/>
            <a:ext cx="936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Times New Roman" panose="02020603050405020304" pitchFamily="18" charset="0"/>
              </a:rPr>
              <a:t>pig</a:t>
            </a:r>
            <a:endParaRPr lang="en-US" altLang="zh-CN" sz="2800">
              <a:latin typeface="Times New Roman" panose="02020603050405020304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9163050" y="6372225"/>
            <a:ext cx="15668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Times New Roman" panose="02020603050405020304" pitchFamily="18" charset="0"/>
              </a:rPr>
              <a:t>sheep</a:t>
            </a:r>
            <a:endParaRPr lang="en-US" altLang="zh-CN" sz="2800">
              <a:latin typeface="Times New Roman" panose="02020603050405020304" pitchFamily="18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9018588" y="3419475"/>
            <a:ext cx="1368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Times New Roman" panose="02020603050405020304" pitchFamily="18" charset="0"/>
              </a:rPr>
              <a:t>horse</a:t>
            </a:r>
            <a:endParaRPr lang="en-US" altLang="zh-CN" sz="2800">
              <a:latin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74712" y="3131448"/>
            <a:ext cx="3384375" cy="132343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buFontTx/>
              <a:buNone/>
              <a:defRPr/>
            </a:pPr>
            <a:r>
              <a:rPr lang="en-US" altLang="zh-CN" sz="4000" b="1" dirty="0">
                <a:solidFill>
                  <a:srgbClr val="FF8A15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Animals</a:t>
            </a:r>
            <a:endParaRPr lang="en-US" altLang="zh-CN" sz="4000" b="1" dirty="0">
              <a:solidFill>
                <a:srgbClr val="FF8A15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>
              <a:buFontTx/>
              <a:buNone/>
              <a:defRPr/>
            </a:pPr>
            <a:r>
              <a:rPr lang="en-US" altLang="zh-CN" sz="4000" b="1" dirty="0">
                <a:solidFill>
                  <a:srgbClr val="FF8A15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on the farm</a:t>
            </a:r>
            <a:endParaRPr lang="zh-CN" altLang="en-US" sz="4000" b="1" dirty="0">
              <a:solidFill>
                <a:srgbClr val="FF8A15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1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71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1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71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2"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三年级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5430" y="1021715"/>
            <a:ext cx="3445510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en-US" altLang="zh-CN" sz="44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Look and say</a:t>
            </a:r>
            <a:endParaRPr lang="en-US" altLang="zh-CN" sz="44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TextBox 12"/>
          <p:cNvSpPr txBox="1"/>
          <p:nvPr/>
        </p:nvSpPr>
        <p:spPr>
          <a:xfrm>
            <a:off x="5800234" y="3301379"/>
            <a:ext cx="3168351" cy="132207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buFontTx/>
              <a:buNone/>
              <a:defRPr/>
            </a:pPr>
            <a:r>
              <a:rPr lang="en-US" altLang="zh-CN" sz="4000" b="1" dirty="0">
                <a:solidFill>
                  <a:srgbClr val="FF8A15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Animals</a:t>
            </a:r>
            <a:endParaRPr lang="en-US" altLang="zh-CN" sz="4000" b="1" dirty="0">
              <a:solidFill>
                <a:srgbClr val="FF8A15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>
              <a:buFontTx/>
              <a:buNone/>
              <a:defRPr/>
            </a:pPr>
            <a:r>
              <a:rPr lang="en-US" altLang="zh-CN" sz="4000" b="1" dirty="0">
                <a:solidFill>
                  <a:srgbClr val="FF8A15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on the farm</a:t>
            </a:r>
            <a:endParaRPr lang="zh-CN" altLang="en-US" sz="4000" b="1" dirty="0">
              <a:solidFill>
                <a:srgbClr val="FF8A15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9221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6488" y="1312863"/>
            <a:ext cx="1141412" cy="134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40363" y="5561013"/>
            <a:ext cx="1714500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77438" y="3473450"/>
            <a:ext cx="971550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5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8338" y="3184525"/>
            <a:ext cx="1554162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Picture 6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00950" y="5418138"/>
            <a:ext cx="1555750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6" name="Picture 7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0138" y="4768850"/>
            <a:ext cx="1778000" cy="133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7" name="Picture 8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471"/>
          <a:stretch>
            <a:fillRect/>
          </a:stretch>
        </p:blipFill>
        <p:spPr bwMode="auto">
          <a:xfrm>
            <a:off x="9401175" y="4984750"/>
            <a:ext cx="175260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8" name="Picture 9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0500" y="1673225"/>
            <a:ext cx="151765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9" name="Picture 10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40363" y="1168400"/>
            <a:ext cx="1828800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0" name="Picture 11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886825" y="1817688"/>
            <a:ext cx="155575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三年级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5430" y="1021715"/>
            <a:ext cx="380682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en-US" altLang="zh-CN" sz="44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Ask and answer</a:t>
            </a:r>
            <a:endParaRPr lang="en-US" altLang="zh-CN" sz="44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13315" name="Picture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92125" y="2309813"/>
            <a:ext cx="6869113" cy="374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TextBox 5"/>
          <p:cNvSpPr txBox="1">
            <a:spLocks noChangeArrowheads="1"/>
          </p:cNvSpPr>
          <p:nvPr/>
        </p:nvSpPr>
        <p:spPr bwMode="auto">
          <a:xfrm>
            <a:off x="6008688" y="1287463"/>
            <a:ext cx="46815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latin typeface="Times New Roman" panose="02020603050405020304" pitchFamily="18" charset="0"/>
              </a:rPr>
              <a:t>What can you see on his farm?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6008688" y="1719263"/>
            <a:ext cx="41036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latin typeface="Times New Roman" panose="02020603050405020304" pitchFamily="18" charset="0"/>
              </a:rPr>
              <a:t>I can see two cows.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pic>
        <p:nvPicPr>
          <p:cNvPr id="13318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72463" y="3614738"/>
            <a:ext cx="2951162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三年级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5430" y="1021715"/>
            <a:ext cx="380682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en-US" altLang="zh-CN" sz="44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Ask and answer</a:t>
            </a:r>
            <a:endParaRPr lang="en-US" altLang="zh-CN" sz="44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14339" name="Picture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5113" y="2484438"/>
            <a:ext cx="6869112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909050" y="3551238"/>
            <a:ext cx="3092450" cy="314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TextBox 5"/>
          <p:cNvSpPr txBox="1">
            <a:spLocks noChangeArrowheads="1"/>
          </p:cNvSpPr>
          <p:nvPr/>
        </p:nvSpPr>
        <p:spPr bwMode="auto">
          <a:xfrm>
            <a:off x="4522788" y="1619250"/>
            <a:ext cx="64817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latin typeface="Times New Roman" panose="02020603050405020304" pitchFamily="18" charset="0"/>
              </a:rPr>
              <a:t>What can you see on </a:t>
            </a:r>
            <a:r>
              <a:rPr lang="en-US" altLang="zh-CN" sz="2400" dirty="0" err="1">
                <a:latin typeface="Times New Roman" panose="02020603050405020304" pitchFamily="18" charset="0"/>
              </a:rPr>
              <a:t>Mr</a:t>
            </a:r>
            <a:r>
              <a:rPr lang="en-US" altLang="zh-CN" sz="2400" dirty="0">
                <a:latin typeface="Times New Roman" panose="02020603050405020304" pitchFamily="18" charset="0"/>
              </a:rPr>
              <a:t> MacDonald’s farm?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4522788" y="2022475"/>
            <a:ext cx="41036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latin typeface="Times New Roman" panose="02020603050405020304" pitchFamily="18" charset="0"/>
              </a:rPr>
              <a:t>I can see ...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三年级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5430" y="1021715"/>
            <a:ext cx="3806824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en-US" altLang="zh-CN" sz="44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Look and read</a:t>
            </a:r>
            <a:endParaRPr lang="en-US" altLang="zh-CN" sz="44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363" name="TextBox 3"/>
          <p:cNvSpPr txBox="1">
            <a:spLocks noChangeArrowheads="1"/>
          </p:cNvSpPr>
          <p:nvPr/>
        </p:nvSpPr>
        <p:spPr bwMode="auto">
          <a:xfrm>
            <a:off x="414338" y="1979613"/>
            <a:ext cx="4824412" cy="424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</a:rPr>
              <a:t>I can see two 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cows</a:t>
            </a:r>
            <a:r>
              <a:rPr lang="en-US" altLang="zh-CN" sz="3600" dirty="0">
                <a:latin typeface="Times New Roman" panose="02020603050405020304" pitchFamily="18" charset="0"/>
              </a:rPr>
              <a:t>.</a:t>
            </a:r>
            <a:endParaRPr lang="en-US" altLang="zh-CN" sz="36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</a:rPr>
              <a:t>I can see six 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pigs</a:t>
            </a:r>
            <a:r>
              <a:rPr lang="en-US" altLang="zh-CN" sz="3600" dirty="0">
                <a:latin typeface="Times New Roman" panose="02020603050405020304" pitchFamily="18" charset="0"/>
              </a:rPr>
              <a:t>.</a:t>
            </a:r>
            <a:endParaRPr lang="en-US" altLang="zh-CN" sz="36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</a:rPr>
              <a:t>I can see five 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ducks</a:t>
            </a:r>
            <a:r>
              <a:rPr lang="en-US" altLang="zh-CN" sz="3600" dirty="0">
                <a:latin typeface="Times New Roman" panose="02020603050405020304" pitchFamily="18" charset="0"/>
              </a:rPr>
              <a:t>.</a:t>
            </a:r>
            <a:endParaRPr lang="en-US" altLang="zh-CN" sz="36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</a:rPr>
              <a:t>I can see four 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horses</a:t>
            </a:r>
            <a:r>
              <a:rPr lang="en-US" altLang="zh-CN" sz="3600" dirty="0">
                <a:latin typeface="Times New Roman" panose="02020603050405020304" pitchFamily="18" charset="0"/>
              </a:rPr>
              <a:t>.</a:t>
            </a:r>
            <a:endParaRPr lang="en-US" altLang="zh-CN" sz="36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</a:rPr>
              <a:t>I can see three 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sheep</a:t>
            </a:r>
            <a:r>
              <a:rPr lang="en-US" altLang="zh-CN" sz="3600" dirty="0">
                <a:latin typeface="Times New Roman" panose="02020603050405020304" pitchFamily="18" charset="0"/>
              </a:rPr>
              <a:t>. 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  <p:pic>
        <p:nvPicPr>
          <p:cNvPr id="15364" name="Picture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238750" y="1365250"/>
            <a:ext cx="4572000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081963" y="4438650"/>
            <a:ext cx="2051050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三年级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5430" y="1021715"/>
            <a:ext cx="380682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en-US" altLang="zh-CN" sz="44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Look and think</a:t>
            </a:r>
            <a:endParaRPr lang="en-US" altLang="zh-CN" sz="44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160838" y="1379538"/>
            <a:ext cx="4824412" cy="424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600">
                <a:latin typeface="Times New Roman" panose="02020603050405020304" pitchFamily="18" charset="0"/>
              </a:rPr>
              <a:t>cow             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cows</a:t>
            </a:r>
            <a:endParaRPr lang="en-US" altLang="zh-CN" sz="360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600">
                <a:latin typeface="Times New Roman" panose="02020603050405020304" pitchFamily="18" charset="0"/>
              </a:rPr>
              <a:t>pig               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pigs</a:t>
            </a:r>
            <a:endParaRPr lang="en-US" altLang="zh-CN" sz="360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600">
                <a:latin typeface="Times New Roman" panose="02020603050405020304" pitchFamily="18" charset="0"/>
              </a:rPr>
              <a:t>duck            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ducks</a:t>
            </a:r>
            <a:endParaRPr lang="en-US" altLang="zh-CN" sz="360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600">
                <a:latin typeface="Times New Roman" panose="02020603050405020304" pitchFamily="18" charset="0"/>
              </a:rPr>
              <a:t>horse          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horses</a:t>
            </a:r>
            <a:endParaRPr lang="en-US" altLang="zh-CN" sz="360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600">
                <a:latin typeface="Times New Roman" panose="02020603050405020304" pitchFamily="18" charset="0"/>
              </a:rPr>
              <a:t>sheep         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sheep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  <p:pic>
        <p:nvPicPr>
          <p:cNvPr id="16388" name="Picture 8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97688" y="5699125"/>
            <a:ext cx="39338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5788" y="5910263"/>
            <a:ext cx="56578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9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72588" y="1163638"/>
            <a:ext cx="1230312" cy="127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10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67825" y="2747963"/>
            <a:ext cx="1481138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632950" y="4475163"/>
            <a:ext cx="958850" cy="113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5c50847c-662b-4c6d-993b-46f9d428f79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1221</Words>
  <Application>WPS 演示</Application>
  <PresentationFormat>自定义</PresentationFormat>
  <Paragraphs>126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Arial</vt:lpstr>
      <vt:lpstr>宋体</vt:lpstr>
      <vt:lpstr>Wingdings</vt:lpstr>
      <vt:lpstr>Calibri Light</vt:lpstr>
      <vt:lpstr>Calibri</vt:lpstr>
      <vt:lpstr>Times New Roman</vt:lpstr>
      <vt:lpstr>微软雅黑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421</cp:revision>
  <dcterms:created xsi:type="dcterms:W3CDTF">2013-07-01T03:05:00Z</dcterms:created>
  <dcterms:modified xsi:type="dcterms:W3CDTF">2023-02-28T05:29:52Z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6104297DB264428F816A4C38A3A55215</vt:lpwstr>
  </property>
</Properties>
</file>