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59" r:id="rId6"/>
    <p:sldId id="280" r:id="rId7"/>
    <p:sldId id="286" r:id="rId8"/>
    <p:sldId id="279" r:id="rId9"/>
    <p:sldId id="287" r:id="rId10"/>
    <p:sldId id="281" r:id="rId11"/>
    <p:sldId id="288" r:id="rId12"/>
    <p:sldId id="282" r:id="rId13"/>
    <p:sldId id="289" r:id="rId14"/>
    <p:sldId id="283" r:id="rId15"/>
    <p:sldId id="290" r:id="rId16"/>
    <p:sldId id="284" r:id="rId17"/>
    <p:sldId id="291" r:id="rId18"/>
    <p:sldId id="314" r:id="rId19"/>
    <p:sldId id="285" r:id="rId20"/>
    <p:sldId id="293" r:id="rId21"/>
    <p:sldId id="292" r:id="rId22"/>
    <p:sldId id="321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3300"/>
    <a:srgbClr val="DF6D46"/>
    <a:srgbClr val="7D87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803" autoAdjust="0"/>
  </p:normalViewPr>
  <p:slideViewPr>
    <p:cSldViewPr>
      <p:cViewPr varScale="1">
        <p:scale>
          <a:sx n="113" d="100"/>
          <a:sy n="113" d="100"/>
        </p:scale>
        <p:origin x="-15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74B4A52-224D-4D77-B3D8-FBD082646A5A}" type="datetimeFigureOut">
              <a:rPr lang="zh-CN" altLang="en-US"/>
            </a:fld>
            <a:endParaRPr lang="en-US"/>
          </a:p>
        </p:txBody>
      </p:sp>
      <p:sp>
        <p:nvSpPr>
          <p:cNvPr id="22532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AD33CB6-E322-4871-9923-FB296B4EB7AA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Pre-task preparations 1: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活动内容：课题理解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活动目的：引入多个卡通人物，让学生理解课题含义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操作方法：飞入多个卡通人物，让学生自己说说名字（中文也可以）。出示课题 </a:t>
            </a:r>
            <a:r>
              <a:rPr lang="en-US" altLang="zh-CN" smtClean="0"/>
              <a:t>Funny cartoons</a:t>
            </a:r>
            <a:r>
              <a:rPr lang="zh-CN" altLang="en-US" smtClean="0"/>
              <a:t>。</a:t>
            </a:r>
            <a:endParaRPr lang="en-US" altLang="zh-CN" smtClean="0"/>
          </a:p>
        </p:txBody>
      </p:sp>
      <p:sp>
        <p:nvSpPr>
          <p:cNvPr id="2355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4A2F3511-CEC5-4601-ABD9-CB00B3056AD0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4: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活动内容：单词运用，句型巩固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活动目的：通过叠加的形式</a:t>
            </a:r>
            <a:r>
              <a:rPr lang="zh-CN" altLang="en-US" smtClean="0"/>
              <a:t>不断进行</a:t>
            </a:r>
            <a:r>
              <a:rPr lang="en-US" altLang="zh-CN" smtClean="0"/>
              <a:t>句型</a:t>
            </a:r>
            <a:r>
              <a:rPr lang="zh-CN" altLang="en-US" smtClean="0"/>
              <a:t>巩固，让学生学以致用，学会知识的迁移，真正掌握单复数及句型的运用</a:t>
            </a:r>
            <a:r>
              <a:rPr lang="en-US" altLang="zh-CN" smtClean="0"/>
              <a:t>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操作方法：通过问题 How many </a:t>
            </a:r>
            <a:r>
              <a:rPr lang="zh-CN" altLang="en-US" smtClean="0"/>
              <a:t>bodies</a:t>
            </a:r>
            <a:r>
              <a:rPr lang="en-US" altLang="zh-CN" smtClean="0"/>
              <a:t>?</a:t>
            </a:r>
            <a:r>
              <a:rPr lang="zh-CN" altLang="en-US" smtClean="0"/>
              <a:t> How is the body? What do you have?等问题</a:t>
            </a:r>
            <a:r>
              <a:rPr lang="en-US" altLang="zh-CN" smtClean="0"/>
              <a:t> </a:t>
            </a:r>
            <a:r>
              <a:rPr lang="zh-CN" altLang="en-US" smtClean="0"/>
              <a:t>引导学生学会用新学知识进行说话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</a:t>
            </a:r>
            <a:r>
              <a:rPr lang="en-US" altLang="zh-CN" smtClean="0"/>
              <a:t>建议：对于</a:t>
            </a:r>
            <a:r>
              <a:rPr lang="zh-CN" altLang="en-US" smtClean="0"/>
              <a:t>body的描述</a:t>
            </a:r>
            <a:r>
              <a:rPr lang="en-US" altLang="zh-CN" smtClean="0"/>
              <a:t>没有固定答案，</a:t>
            </a:r>
            <a:r>
              <a:rPr lang="zh-CN" altLang="en-US" smtClean="0"/>
              <a:t>如：fat, thin, big, small等</a:t>
            </a:r>
            <a:r>
              <a:rPr lang="en-US" altLang="zh-CN" smtClean="0"/>
              <a:t>让学生各抒己见。</a:t>
            </a:r>
            <a:endParaRPr lang="en-US" altLang="zh-CN" smtClean="0"/>
          </a:p>
        </p:txBody>
      </p:sp>
      <p:sp>
        <p:nvSpPr>
          <p:cNvPr id="3277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A412A4C3-80A3-4E58-91E2-333EE355DCA8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活动内容：通过出示所有新词及句型，让学生用一句话介绍Beebo的一个身体部位，其他学生根据听到的内容指出相应的部位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活动目的：对新学单词及句型进行巩固，学会完整说话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操作方法：老师首先引出topic的开头，T: Hello，I'm Beebo. I have a big head. Ss: I have a big head.(touch the head).先有老师说，学生做。然后由个别学生说，全班一起做。再到小组内一个同学说，其他学生做。以此不断巩固新授知识</a:t>
            </a:r>
            <a:endParaRPr lang="zh-CN" altLang="en-US" smtClean="0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4C8A48AD-4F9E-43C8-BE99-ABFF510179EA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活动内容：通过再次出示所有新词及句型，让学生有逻辑地全面地介绍Beebo，进行知识的巩固。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活动目的：对新学单词及句型进行巩固，学会完整说话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操作方法：引导学生有逻辑地进行口头说话。教师可以先做示范，如Hello, I'm Beebo. I have a big head. What else do I have? 让学生接着从头往下说。I have a big body. I have two arms and two hands. My arms are short and my hands are small...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其他建议：能力强的孩子可以一个人独立完成整个topic的叙述。有困难的学生可以以小组的形式，一人一句共同完成。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383E0CA2-286F-450E-9BCE-F07B680E15F8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Post-task activities 1: 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活动内容：提供新的body part，让学生进行认读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活动目的：增加新词，引出后续儿歌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操作方法：通过图片，让学生知道其他部位的名称，并学会认读，可以不必用形容词进行描述，仅仅认知即可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9F296CD-1ED7-45E7-80E6-A744F19978E1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Post-task activities 2: 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活动内容：根据已学单词与句型进行自我介绍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活动目的：把新词新句运用到自我介绍中去，活学活用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操作方法：通过出示的所有新词及句型，让学生有逻辑并有头有尾地进行自己的body part</a:t>
            </a:r>
            <a:r>
              <a:rPr lang="en-US" altLang="zh-CN" smtClean="0"/>
              <a:t>s</a:t>
            </a:r>
            <a:r>
              <a:rPr lang="zh-CN" altLang="en-US" smtClean="0"/>
              <a:t>的介绍。教师需给予一定指导及帮助.学生只需能对自己一到两处部位进行介绍就可以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AEEE1D7B-8726-4493-AF83-FB7B499AEDFD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58416F17-4E21-47D8-9DD0-5649F0D513CC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Pre-task preparations 3: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活动内容：主题引入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活动目的：引出后续新授单词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操作方法：通过</a:t>
            </a:r>
            <a:r>
              <a:rPr lang="en-US" altLang="zh-CN" smtClean="0"/>
              <a:t>Who is he?</a:t>
            </a:r>
            <a:r>
              <a:rPr lang="zh-CN" altLang="en-US" smtClean="0"/>
              <a:t>的设问，引出主人公，为后续活动做好铺垫</a:t>
            </a:r>
            <a:endParaRPr lang="zh-CN" altLang="en-US" smtClean="0"/>
          </a:p>
        </p:txBody>
      </p:sp>
      <p:sp>
        <p:nvSpPr>
          <p:cNvPr id="2458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12C722E-7EA0-4CDD-9DDC-012C877A037D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1: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活动内容：单词拼读（单数）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活动目的：掌握新授单词的发音及拼写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操作方法：通过问题 </a:t>
            </a:r>
            <a:r>
              <a:rPr lang="en-US" altLang="zh-CN" smtClean="0"/>
              <a:t>What is it? </a:t>
            </a:r>
            <a:r>
              <a:rPr lang="zh-CN" altLang="en-US" smtClean="0"/>
              <a:t>引出新授词。以</a:t>
            </a:r>
            <a:r>
              <a:rPr lang="en-US" altLang="zh-CN" smtClean="0"/>
              <a:t>How many heads?</a:t>
            </a:r>
            <a:r>
              <a:rPr lang="zh-CN" altLang="en-US" smtClean="0"/>
              <a:t>为过渡句，着重突出单数形式</a:t>
            </a:r>
            <a:endParaRPr lang="zh-CN" altLang="en-US" smtClean="0"/>
          </a:p>
        </p:txBody>
      </p:sp>
      <p:sp>
        <p:nvSpPr>
          <p:cNvPr id="256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D74151F-26F2-40D1-A05E-D06BB06D71AF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活动内容：单词运用，新句型导入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活动目的：掌握新授单词的单数形式，并会用恰当的形容词进行描述。通过叠加的形式引出新授句型进行操练。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操作方法：通过问题 </a:t>
            </a:r>
            <a:r>
              <a:rPr lang="en-US" altLang="zh-CN" smtClean="0"/>
              <a:t>How is the head, big or small? </a:t>
            </a:r>
            <a:r>
              <a:rPr lang="zh-CN" altLang="en-US" smtClean="0"/>
              <a:t>引出词组。然后通过给出新授句型进行理解与认读，反复操练。</a:t>
            </a:r>
            <a:endParaRPr lang="zh-CN" altLang="en-US" smtClean="0"/>
          </a:p>
        </p:txBody>
      </p:sp>
      <p:sp>
        <p:nvSpPr>
          <p:cNvPr id="2662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560C0D52-9F53-481B-9C76-F77EFD7FEB58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2</a:t>
            </a:r>
            <a:r>
              <a:rPr lang="zh-CN" altLang="en-US" smtClean="0"/>
              <a:t>：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活动内容：单词运用，句型巩固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活动目的：掌握新授单词的复述形式，并会用恰当的形容词进行描述。通过叠加的形式巩固新授句型。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操作方法：通过问题 </a:t>
            </a:r>
            <a:r>
              <a:rPr lang="en-US" altLang="zh-CN" smtClean="0"/>
              <a:t>How many arms? </a:t>
            </a:r>
            <a:r>
              <a:rPr lang="zh-CN" altLang="en-US" smtClean="0"/>
              <a:t>引出单词的复数形式。给出适当的形容词让学生进行选择，然后通过已知句型再次进行巩固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其他建议：对于</a:t>
            </a:r>
            <a:r>
              <a:rPr lang="en-US" altLang="zh-CN" smtClean="0"/>
              <a:t>short/long</a:t>
            </a:r>
            <a:r>
              <a:rPr lang="zh-CN" altLang="en-US" smtClean="0"/>
              <a:t>没有固定答案，让学生各抒己见。</a:t>
            </a:r>
            <a:endParaRPr lang="zh-CN" altLang="en-US" smtClean="0"/>
          </a:p>
        </p:txBody>
      </p:sp>
      <p:sp>
        <p:nvSpPr>
          <p:cNvPr id="2765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CACB14B-E24E-4A25-8D5A-AE5ED33BBBB1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A7A3DD9C-7957-4BEA-87FA-4A249757A829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While-task procedures </a:t>
            </a:r>
            <a:r>
              <a:rPr lang="en-US" altLang="zh-CN" smtClean="0"/>
              <a:t>3</a:t>
            </a:r>
            <a:r>
              <a:rPr lang="zh-CN" altLang="en-US" smtClean="0"/>
              <a:t>: 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活动内容：单词运用，句型巩固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活动目的：掌握新授单词的复述形式，并会用恰当的形容词进行描述。通过叠加的形式巩固新授句型。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操作方法：通过问题 How many legs? 引出单词的复数形式。通过问题How are the legs?让学生进行思考给出适当的形容词进行修饰。最后通过已知句型的再现进行巩固</a:t>
            </a:r>
            <a:endParaRPr lang="zh-CN" altLang="en-US" smtClean="0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B1C4E12-FF87-4C34-A34C-51C9E8695F79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58861B85-0BC1-4A7A-A9DD-DF122BFF5241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8F97DB2-0CD5-4F78-973D-6C954C5F18F1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470A-5AAC-4D2E-97D4-17A954E881ED}" type="datetimeFigureOut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026E2-8AB7-4DAC-8DE6-AF25B5F2A640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91DE4-CC09-401D-81DF-FD63E528D78F}" type="datetimeFigureOut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A2144-1793-4A94-935D-A93DDB3CF7E3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0F0C2-5B4B-419E-8D4F-5489AE103BE8}" type="datetimeFigureOut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647EF-96C5-4497-8E3B-9CEDC98BC1DA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A26C9-3CBB-4E09-B841-A7E50292278C}" type="datetimeFigureOut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AF78D-E29A-4A82-8404-12309E526931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213B2-1E40-483C-824F-A542CA305CB4}" type="datetimeFigureOut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5F5DD-401E-42C7-9678-5F1C95E341D2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1570A-D923-4B39-9824-2BADD9593ED2}" type="datetimeFigureOut">
              <a:rPr lang="zh-CN" altLang="en-US"/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07C86-6D35-405E-8C20-8C1F1033B3E7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E5F82-B613-4F8D-921C-EB1D930C2C33}" type="datetimeFigureOut">
              <a:rPr lang="zh-CN" altLang="en-US"/>
            </a:fld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59608-65D8-4EB5-B5F5-9E6EEFE57D91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712A0-6994-4A12-96E1-A53C781D8F9F}" type="datetimeFigureOut">
              <a:rPr lang="zh-CN" altLang="en-US"/>
            </a:fld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AD22C-2D3D-4934-89B3-EEA619005AB9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C4021-1A0B-4DBC-8DA1-C8E38576B7CD}" type="datetimeFigureOut">
              <a:rPr lang="zh-CN" altLang="en-US"/>
            </a:fld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DF6BD-77BE-4B92-ABFE-689EA246118A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C82E9-BFAC-45ED-873C-96AB19B72B4A}" type="datetimeFigureOut">
              <a:rPr lang="zh-CN" altLang="en-US"/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98EDE-F850-4F16-AC35-AE7D03FBD651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385C9-E038-412F-B1FF-4A720BA20587}" type="datetimeFigureOut">
              <a:rPr lang="zh-CN" altLang="en-US"/>
            </a:fld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41776-3728-42AA-A148-4CEE4D03DE68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  <a:endParaRPr lang="zh-CN" alt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  <a:endParaRPr lang="zh-CN" altLang="zh-CN" smtClean="0"/>
          </a:p>
          <a:p>
            <a:pPr lvl="1"/>
            <a:r>
              <a:rPr lang="zh-CN" altLang="zh-CN" smtClean="0"/>
              <a:t>第二级</a:t>
            </a:r>
            <a:endParaRPr lang="zh-CN" altLang="zh-CN" smtClean="0"/>
          </a:p>
          <a:p>
            <a:pPr lvl="2"/>
            <a:r>
              <a:rPr lang="zh-CN" altLang="zh-CN" smtClean="0"/>
              <a:t>第三级</a:t>
            </a:r>
            <a:endParaRPr lang="zh-CN" altLang="zh-CN" smtClean="0"/>
          </a:p>
          <a:p>
            <a:pPr lvl="3"/>
            <a:r>
              <a:rPr lang="zh-CN" altLang="zh-CN" smtClean="0"/>
              <a:t>第四级</a:t>
            </a:r>
            <a:endParaRPr lang="zh-CN" altLang="zh-CN" smtClean="0"/>
          </a:p>
          <a:p>
            <a:pPr lvl="4"/>
            <a:r>
              <a:rPr lang="zh-CN" altLang="zh-CN" smtClean="0"/>
              <a:t>第五级</a:t>
            </a:r>
            <a:endParaRPr lang="zh-CN" alt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5205CA6F-82E4-490E-B11F-F3A3FC481958}" type="datetimeFigureOut">
              <a:rPr lang="zh-CN" altLang="en-US"/>
            </a:fld>
            <a:endParaRPr 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76A62CE-7ABF-4EDD-AC13-109C31B2A474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google.com.hk/imgres?imgurl=http://www.insun.com.cn/pu/c/y/dyfxb/special/media/2008-06/20080624155705209.jpg&amp;imgrefurl=http://www.insun.com.cn/Html/news/review/media_observe/Inland/4709264771.html&amp;usg=__2hcdN7RR36I8HCdV23x34Wq-aJI=&amp;h=581&amp;w=550&amp;sz=25&amp;hl=zh-CN&amp;start=3&amp;zoom=1&amp;tbnid=MAr2QKt1j3fjSM:&amp;tbnh=134&amp;tbnw=127&amp;ei=Jzm4UPo7pJOIB5qggagM&amp;prev=/search%3Fq%3D%25E5%258A%259F%25E5%25A4%25AB%25E7%2586%258A%25E7%258C%25AB%26um%3D1%26hl%3Dzh-CN%26newwindow%3D1%26safe%3Dstrict%26client%3Daff-cs-360se%26sa%3DN%26source%3Dog%26tbm%3Disch&amp;um=1&amp;itbs=1" TargetMode="External"/><Relationship Id="rId8" Type="http://schemas.openxmlformats.org/officeDocument/2006/relationships/image" Target="../media/image6.GIF"/><Relationship Id="rId7" Type="http://schemas.openxmlformats.org/officeDocument/2006/relationships/hyperlink" Target="http://images.google.com.hk/imgres?imgurl=http://pica.nipic.com/2007-10-11/20071011193749189_2.jpg&amp;imgrefurl=http://www.nipic.com/show/3/66/170c41a0d281e159.html&amp;usg=__Pu3wKgZrSRy-JNLCZilNSy7Gd6s=&amp;h=1200&amp;w=546&amp;sz=121&amp;hl=zh-CN&amp;start=23&amp;zoom=1&amp;tbnid=0OxDvWjhU92pbM:&amp;tbnh=150&amp;tbnw=68&amp;ei=4zi4UI7tNs2wiQeW64CYCQ&amp;prev=/images%3Fq%3D%25E5%258D%25A1%25E9%2580%259A%25E4%25BA%25BA%25E7%2589%25A9%26start%3D20%26hl%3Dzh-CN%26newwindow%3D1%26safe%3Dstrict%26client%3Daff-360homepage%26hs%3DWjJ%26sa%3DN%26tbm%3Disch&amp;itbs=1" TargetMode="External"/><Relationship Id="rId6" Type="http://schemas.openxmlformats.org/officeDocument/2006/relationships/image" Target="../media/image5.jpeg"/><Relationship Id="rId5" Type="http://schemas.openxmlformats.org/officeDocument/2006/relationships/hyperlink" Target="http://images.google.com.hk/imgres?imgurl=http://lifetype.tshes.tcc.edu.tw/gallery/123/%E5%A4%9A%E5%95%A6a%E5%A4%A2.gif&amp;imgrefurl=http://lifetype.tshes.tcc.edu.tw/post/123/1182&amp;usg=__LW_zWRnj14fmoqY0L8BDAsMnJEc=&amp;h=361&amp;w=336&amp;sz=12&amp;hl=zh-CN&amp;start=5&amp;zoom=1&amp;tbnid=x6qhNfTFnVoOAM:&amp;tbnh=121&amp;tbnw=113&amp;ei=7zO4UMmLHOySiQfdmYDoAg&amp;prev=/images%3Fq%3D%25E5%25A4%259A%25E5%2595%25A6%26hl%3Dzh-CN%26newwindow%3D1%26safe%3Dstrict%26client%3Daff-360homepage%26hs%3DN4d%26tbm%3Disch&amp;itbs=1" TargetMode="External"/><Relationship Id="rId4" Type="http://schemas.openxmlformats.org/officeDocument/2006/relationships/image" Target="../media/image4.jpeg"/><Relationship Id="rId3" Type="http://schemas.openxmlformats.org/officeDocument/2006/relationships/hyperlink" Target="http://images.google.com.hk/imgres?imgurl=http://shaoerw.com/bizhi/img/02/102.jpg&amp;imgrefurl=http://shaoerw.com/bizhi/108.html&amp;usg=__DKLVTQz5Tl0s-CBSKxJz4rEJJC4=&amp;h=993&amp;w=787&amp;sz=109&amp;hl=zh-CN&amp;start=2&amp;zoom=1&amp;tbnid=SrH1SSHQ56l4gM:&amp;tbnh=149&amp;tbnw=118&amp;ei=qjO4UJjqL8mWiQeo2IDYDA&amp;prev=/images%3Fq%3D%25E5%2596%259C%25E6%25B4%258B%25E6%25B4%258B%26hl%3Dzh-CN%26newwindow%3D1%26safe%3Dstrict%26client%3Daff-360homepage%26hs%3DG3d%26tbm%3Disch&amp;itbs=1" TargetMode="External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8.jpeg"/><Relationship Id="rId11" Type="http://schemas.openxmlformats.org/officeDocument/2006/relationships/hyperlink" Target="http://www.google.com.hk/imgres?imgurl=http://2.bp.blogspot.com/-fnmplH-Rb2U/TkXHhh0WxcI/AAAAAAAAArk/Z2LfUTbea5Y/s1600/Tom-and-Jerry-Cartoons-%2B7.jpg&amp;imgrefurl=http://popular-softwares-free.blogspot.com/2011/08/tom-and-jerry-cartoons-free-download.html&amp;usg=__iTegeTLMwUs-cZipj725Lg2AqG4=&amp;h=409&amp;w=445&amp;sz=39&amp;hl=zh-CN&amp;start=6&amp;zoom=1&amp;tbnid=YFQqO6Lvfw6WjM:&amp;tbnh=117&amp;tbnw=127&amp;ei=iDm4UPfALqPeige21ICgCg&amp;prev=/search%3Fq%3DTom%2Band%2BJerry%26um%3D1%26hl%3Dzh-CN%26newwindow%3D1%26safe%3Dstrict%26client%3Daff-cs-360se%26tbm%3Disch&amp;um=1&amp;itbs=1" TargetMode="External"/><Relationship Id="rId10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hyperlink" Target="http://www.google.com.hk/imgres?imgurl=http://www.insun.com.cn/pu/c/y/dyfxb/special/media/2008-06/20080624155705209.jpg&amp;imgrefurl=http://www.insun.com.cn/Html/news/review/media_observe/Inland/4709264771.html&amp;usg=__2hcdN7RR36I8HCdV23x34Wq-aJI=&amp;h=581&amp;w=550&amp;sz=25&amp;hl=zh-CN&amp;start=3&amp;zoom=1&amp;tbnid=MAr2QKt1j3fjSM:&amp;tbnh=134&amp;tbnw=127&amp;ei=Jzm4UPo7pJOIB5qggagM&amp;prev=/search%3Fq%3D%25E5%258A%259F%25E5%25A4%25AB%25E7%2586%258A%25E7%258C%25AB%26um%3D1%26hl%3Dzh-CN%26newwindow%3D1%26safe%3Dstrict%26client%3Daff-cs-360se%26sa%3DN%26source%3Dog%26tbm%3Disch&amp;um=1&amp;itbs=1" TargetMode="External"/><Relationship Id="rId8" Type="http://schemas.openxmlformats.org/officeDocument/2006/relationships/image" Target="../media/image24.jpeg"/><Relationship Id="rId7" Type="http://schemas.openxmlformats.org/officeDocument/2006/relationships/hyperlink" Target="http://images.google.com.hk/imgres?imgurl=http://pica.nipic.com/2007-10-11/20071011193749189_2.jpg&amp;imgrefurl=http://www.nipic.com/show/3/66/170c41a0d281e159.html&amp;usg=__Pu3wKgZrSRy-JNLCZilNSy7Gd6s=&amp;h=1200&amp;w=546&amp;sz=121&amp;hl=zh-CN&amp;start=23&amp;zoom=1&amp;tbnid=0OxDvWjhU92pbM:&amp;tbnh=150&amp;tbnw=68&amp;ei=4zi4UI7tNs2wiQeW64CYCQ&amp;prev=/images%3Fq%3D%25E5%258D%25A1%25E9%2580%259A%25E4%25BA%25BA%25E7%2589%25A9%26start%3D20%26hl%3Dzh-CN%26newwindow%3D1%26safe%3Dstrict%26client%3Daff-360homepage%26hs%3DWjJ%26sa%3DN%26tbm%3Disch&amp;itbs=1" TargetMode="External"/><Relationship Id="rId6" Type="http://schemas.openxmlformats.org/officeDocument/2006/relationships/image" Target="../media/image23.jpeg"/><Relationship Id="rId5" Type="http://schemas.openxmlformats.org/officeDocument/2006/relationships/hyperlink" Target="http://images.google.com.hk/imgres?imgurl=http://lifetype.tshes.tcc.edu.tw/gallery/123/%E5%A4%9A%E5%95%A6a%E5%A4%A2.gif&amp;imgrefurl=http://lifetype.tshes.tcc.edu.tw/post/123/1182&amp;usg=__LW_zWRnj14fmoqY0L8BDAsMnJEc=&amp;h=361&amp;w=336&amp;sz=12&amp;hl=zh-CN&amp;start=5&amp;zoom=1&amp;tbnid=x6qhNfTFnVoOAM:&amp;tbnh=121&amp;tbnw=113&amp;ei=7zO4UMmLHOySiQfdmYDoAg&amp;prev=/images%3Fq%3D%25E5%25A4%259A%25E5%2595%25A6%26hl%3Dzh-CN%26newwindow%3D1%26safe%3Dstrict%26client%3Daff-360homepage%26hs%3DN4d%26tbm%3Disch&amp;itbs=1" TargetMode="External"/><Relationship Id="rId4" Type="http://schemas.openxmlformats.org/officeDocument/2006/relationships/image" Target="../media/image22.jpeg"/><Relationship Id="rId3" Type="http://schemas.openxmlformats.org/officeDocument/2006/relationships/hyperlink" Target="http://images.google.com.hk/imgres?imgurl=http://shaoerw.com/bizhi/img/02/102.jpg&amp;imgrefurl=http://shaoerw.com/bizhi/108.html&amp;usg=__DKLVTQz5Tl0s-CBSKxJz4rEJJC4=&amp;h=993&amp;w=787&amp;sz=109&amp;hl=zh-CN&amp;start=2&amp;zoom=1&amp;tbnid=SrH1SSHQ56l4gM:&amp;tbnh=149&amp;tbnw=118&amp;ei=qjO4UJjqL8mWiQeo2IDYDA&amp;prev=/images%3Fq%3D%25E5%2596%259C%25E6%25B4%258B%25E6%25B4%258B%26hl%3Dzh-CN%26newwindow%3D1%26safe%3Dstrict%26client%3Daff-360homepage%26hs%3DG3d%26tbm%3Disch&amp;itbs=1" TargetMode="External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5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5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C:\Users\Administrator\Desktop\M3 unit icon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692150"/>
            <a:ext cx="24384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圆角矩形 3"/>
          <p:cNvSpPr>
            <a:spLocks noChangeArrowheads="1"/>
          </p:cNvSpPr>
          <p:nvPr/>
        </p:nvSpPr>
        <p:spPr bwMode="auto">
          <a:xfrm>
            <a:off x="3203575" y="836613"/>
            <a:ext cx="5543550" cy="863600"/>
          </a:xfrm>
          <a:prstGeom prst="roundRect">
            <a:avLst>
              <a:gd name="adj" fmla="val 16667"/>
            </a:avLst>
          </a:prstGeom>
          <a:solidFill>
            <a:srgbClr val="DF6D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52" name="标题 1"/>
          <p:cNvSpPr txBox="1">
            <a:spLocks noChangeArrowheads="1"/>
          </p:cNvSpPr>
          <p:nvPr/>
        </p:nvSpPr>
        <p:spPr bwMode="auto">
          <a:xfrm>
            <a:off x="3635375" y="836613"/>
            <a:ext cx="4897438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Module 4  Things we enjoy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53" name="TextBox 10"/>
          <p:cNvSpPr txBox="1">
            <a:spLocks noChangeArrowheads="1"/>
          </p:cNvSpPr>
          <p:nvPr/>
        </p:nvSpPr>
        <p:spPr bwMode="auto">
          <a:xfrm>
            <a:off x="34925" y="0"/>
            <a:ext cx="3276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0070C0"/>
                </a:solidFill>
                <a:latin typeface="Cooper Black" pitchFamily="18" charset="0"/>
              </a:rPr>
              <a:t>Oxford English</a:t>
            </a:r>
            <a:endParaRPr lang="zh-CN" altLang="en-US" sz="2000">
              <a:solidFill>
                <a:srgbClr val="0070C0"/>
              </a:solidFill>
              <a:latin typeface="Cooper Black" pitchFamily="18" charset="0"/>
            </a:endParaRPr>
          </a:p>
        </p:txBody>
      </p:sp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4788024" y="3933056"/>
            <a:ext cx="18716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第</a:t>
            </a:r>
            <a:r>
              <a:rPr lang="en-US" altLang="zh-CN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1</a:t>
            </a:r>
            <a:r>
              <a:rPr lang="zh-CN" alt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课时</a:t>
            </a:r>
            <a:endParaRPr lang="zh-CN" alt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055" name="标题 1"/>
          <p:cNvSpPr>
            <a:spLocks noGrp="1"/>
          </p:cNvSpPr>
          <p:nvPr>
            <p:ph type="title" idx="4294967295"/>
          </p:nvPr>
        </p:nvSpPr>
        <p:spPr>
          <a:xfrm>
            <a:off x="3238500" y="2398184"/>
            <a:ext cx="5581972" cy="1143000"/>
          </a:xfrm>
        </p:spPr>
        <p:txBody>
          <a:bodyPr/>
          <a:lstStyle/>
          <a:p>
            <a:pPr algn="l" eaLnBrk="1" hangingPunct="1"/>
            <a:r>
              <a:rPr lang="en-US" altLang="zh-CN" sz="8800" dirty="0" smtClean="0">
                <a:solidFill>
                  <a:srgbClr val="DF6D46"/>
                </a:solidFill>
                <a:latin typeface="Broadway" pitchFamily="82" charset="0"/>
              </a:rPr>
              <a:t>Funny cartoons</a:t>
            </a:r>
            <a:endParaRPr lang="zh-CN" altLang="en-US" sz="8800" dirty="0" smtClean="0">
              <a:solidFill>
                <a:srgbClr val="DF6D46"/>
              </a:solidFill>
              <a:latin typeface="Broadway" pitchFamily="82" charset="0"/>
            </a:endParaRPr>
          </a:p>
        </p:txBody>
      </p:sp>
      <p:sp>
        <p:nvSpPr>
          <p:cNvPr id="2056" name="椭圆 12"/>
          <p:cNvSpPr>
            <a:spLocks noChangeArrowheads="1"/>
          </p:cNvSpPr>
          <p:nvPr/>
        </p:nvSpPr>
        <p:spPr bwMode="auto">
          <a:xfrm>
            <a:off x="-1109663" y="1196975"/>
            <a:ext cx="2944813" cy="2303463"/>
          </a:xfrm>
          <a:prstGeom prst="ellipse">
            <a:avLst/>
          </a:prstGeom>
          <a:solidFill>
            <a:srgbClr val="DF6D46"/>
          </a:solidFill>
          <a:ln w="25400">
            <a:solidFill>
              <a:srgbClr val="DF6D46"/>
            </a:solidFill>
            <a:round/>
          </a:ln>
        </p:spPr>
        <p:txBody>
          <a:bodyPr anchor="ctr"/>
          <a:lstStyle/>
          <a:p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57" name="标题 1"/>
          <p:cNvSpPr txBox="1">
            <a:spLocks noChangeArrowheads="1"/>
          </p:cNvSpPr>
          <p:nvPr/>
        </p:nvSpPr>
        <p:spPr bwMode="auto">
          <a:xfrm>
            <a:off x="179388" y="1638300"/>
            <a:ext cx="1439862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chemeClr val="bg1"/>
                </a:solidFill>
                <a:latin typeface="Jokerman" pitchFamily="82" charset="0"/>
              </a:rPr>
              <a:t>10</a:t>
            </a:r>
            <a:endParaRPr lang="zh-CN" altLang="en-US" sz="8800">
              <a:solidFill>
                <a:schemeClr val="bg1"/>
              </a:solidFill>
              <a:latin typeface="Jokerman" pitchFamily="82" charset="0"/>
            </a:endParaRPr>
          </a:p>
        </p:txBody>
      </p:sp>
      <p:grpSp>
        <p:nvGrpSpPr>
          <p:cNvPr id="2059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061" name="Picture 1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2" name="Picture 13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8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127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765175"/>
            <a:ext cx="4806950" cy="567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443663" y="4292600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GCFrutiger" pitchFamily="50" charset="0"/>
              </a:rPr>
              <a:t>leg</a:t>
            </a:r>
            <a:endParaRPr lang="en-US" altLang="zh-CN" sz="4000" b="1">
              <a:latin typeface="GCFrutiger" pitchFamily="50" charset="0"/>
            </a:endParaRPr>
          </a:p>
        </p:txBody>
      </p:sp>
      <p:sp>
        <p:nvSpPr>
          <p:cNvPr id="19463" name="Oval 7"/>
          <p:cNvSpPr>
            <a:spLocks noChangeArrowheads="1"/>
          </p:cNvSpPr>
          <p:nvPr/>
        </p:nvSpPr>
        <p:spPr bwMode="auto">
          <a:xfrm>
            <a:off x="4500563" y="3716338"/>
            <a:ext cx="647700" cy="1727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4" name="Oval 8"/>
          <p:cNvSpPr>
            <a:spLocks noChangeArrowheads="1"/>
          </p:cNvSpPr>
          <p:nvPr/>
        </p:nvSpPr>
        <p:spPr bwMode="auto">
          <a:xfrm>
            <a:off x="3708400" y="3716338"/>
            <a:ext cx="647700" cy="1727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7235825" y="4292600"/>
            <a:ext cx="7191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GCFrutiger" pitchFamily="50" charset="0"/>
              </a:rPr>
              <a:t>s</a:t>
            </a:r>
            <a:endParaRPr lang="en-US" altLang="zh-CN" sz="4000" b="1">
              <a:solidFill>
                <a:srgbClr val="FF3300"/>
              </a:solidFill>
              <a:latin typeface="GCFrutiger" pitchFamily="50" charset="0"/>
            </a:endParaRPr>
          </a:p>
        </p:txBody>
      </p:sp>
      <p:sp>
        <p:nvSpPr>
          <p:cNvPr id="11272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utoUpdateAnimBg="0"/>
      <p:bldP spid="19463" grpId="0" animBg="1"/>
      <p:bldP spid="19464" grpId="0" animBg="1"/>
      <p:bldP spid="1946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2296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7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779838" y="4443413"/>
            <a:ext cx="28082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___</a:t>
            </a:r>
            <a:r>
              <a:rPr lang="en-US" altLang="zh-CN" sz="3600">
                <a:latin typeface="GCFrutiger" pitchFamily="50" charset="0"/>
              </a:rPr>
              <a:t> leg</a:t>
            </a: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s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484438" y="5164138"/>
            <a:ext cx="5041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____ </a:t>
            </a: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____/ ____</a:t>
            </a:r>
            <a:r>
              <a:rPr lang="en-US" altLang="zh-CN" sz="3600">
                <a:latin typeface="GCFrutiger" pitchFamily="50" charset="0"/>
              </a:rPr>
              <a:t> legs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763713" y="5876925"/>
            <a:ext cx="6264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I have </a:t>
            </a:r>
            <a:r>
              <a:rPr lang="en-US" altLang="zh-CN" sz="3600">
                <a:latin typeface="GCFrutiger" pitchFamily="50" charset="0"/>
              </a:rPr>
              <a:t>___</a:t>
            </a: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 </a:t>
            </a:r>
            <a:r>
              <a:rPr lang="en-US" altLang="zh-CN" sz="3600">
                <a:latin typeface="GCFrutiger" pitchFamily="50" charset="0"/>
              </a:rPr>
              <a:t>____/ ____</a:t>
            </a:r>
            <a:r>
              <a:rPr lang="en-US" altLang="zh-CN">
                <a:latin typeface="GCFrutiger" pitchFamily="50" charset="0"/>
              </a:rPr>
              <a:t> </a:t>
            </a:r>
            <a:r>
              <a:rPr lang="en-US" altLang="zh-CN" sz="3600">
                <a:latin typeface="GCFrutiger" pitchFamily="50" charset="0"/>
              </a:rPr>
              <a:t>legs.</a:t>
            </a:r>
            <a:endParaRPr lang="en-US" altLang="zh-CN" sz="3600">
              <a:latin typeface="GCFrutiger" pitchFamily="50" charset="0"/>
            </a:endParaRPr>
          </a:p>
        </p:txBody>
      </p:sp>
      <p:pic>
        <p:nvPicPr>
          <p:cNvPr id="12294" name="Picture 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766763"/>
            <a:ext cx="2236788" cy="386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utoUpdateAnimBg="0"/>
      <p:bldP spid="21509" grpId="0" autoUpdateAnimBg="0"/>
      <p:bldP spid="2151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9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332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908050"/>
            <a:ext cx="4806950" cy="567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323850" y="2133600"/>
            <a:ext cx="10096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516688" y="5516563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foot</a:t>
            </a:r>
            <a:endParaRPr lang="en-US" altLang="zh-CN" sz="4000" b="1"/>
          </a:p>
        </p:txBody>
      </p:sp>
      <p:sp>
        <p:nvSpPr>
          <p:cNvPr id="23559" name="Oval 7"/>
          <p:cNvSpPr>
            <a:spLocks noChangeArrowheads="1"/>
          </p:cNvSpPr>
          <p:nvPr/>
        </p:nvSpPr>
        <p:spPr bwMode="auto">
          <a:xfrm>
            <a:off x="4572000" y="5373688"/>
            <a:ext cx="1439863" cy="93503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>
            <a:off x="2916238" y="5446713"/>
            <a:ext cx="1512887" cy="93503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6588125" y="4724400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f</a:t>
            </a:r>
            <a:r>
              <a:rPr lang="en-US" altLang="zh-CN" sz="4000" b="1">
                <a:solidFill>
                  <a:srgbClr val="FF3300"/>
                </a:solidFill>
              </a:rPr>
              <a:t>ee</a:t>
            </a:r>
            <a:r>
              <a:rPr lang="en-US" altLang="zh-CN" sz="4000" b="1"/>
              <a:t>t</a:t>
            </a:r>
            <a:endParaRPr lang="en-US" altLang="zh-CN" sz="4000" b="1"/>
          </a:p>
        </p:txBody>
      </p:sp>
      <p:sp>
        <p:nvSpPr>
          <p:cNvPr id="13321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utoUpdateAnimBg="0"/>
      <p:bldP spid="23559" grpId="0" animBg="1"/>
      <p:bldP spid="23560" grpId="0" animBg="1"/>
      <p:bldP spid="2356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434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059113" y="4149725"/>
            <a:ext cx="3600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 ____ </a:t>
            </a:r>
            <a:r>
              <a:rPr lang="en-US" altLang="zh-CN" sz="3600">
                <a:latin typeface="GCFrutiger" pitchFamily="50" charset="0"/>
              </a:rPr>
              <a:t>foot/feet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484438" y="4941888"/>
            <a:ext cx="5041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____ </a:t>
            </a: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____/ ____</a:t>
            </a:r>
            <a:r>
              <a:rPr lang="en-US" altLang="zh-CN" sz="3600">
                <a:latin typeface="GCFrutiger" pitchFamily="50" charset="0"/>
              </a:rPr>
              <a:t> feet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763713" y="5876925"/>
            <a:ext cx="69119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___ ____ </a:t>
            </a:r>
            <a:r>
              <a:rPr lang="en-US" altLang="zh-CN" sz="3600">
                <a:latin typeface="GCFrutiger" pitchFamily="50" charset="0"/>
              </a:rPr>
              <a:t>____</a:t>
            </a: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 </a:t>
            </a:r>
            <a:r>
              <a:rPr lang="en-US" altLang="zh-CN" sz="3600">
                <a:latin typeface="GCFrutiger" pitchFamily="50" charset="0"/>
              </a:rPr>
              <a:t>____/ ____</a:t>
            </a:r>
            <a:r>
              <a:rPr lang="en-US" altLang="zh-CN">
                <a:latin typeface="GCFrutiger" pitchFamily="50" charset="0"/>
              </a:rPr>
              <a:t> </a:t>
            </a:r>
            <a:r>
              <a:rPr lang="en-US" altLang="zh-CN" sz="3600">
                <a:latin typeface="GCFrutiger" pitchFamily="50" charset="0"/>
              </a:rPr>
              <a:t>feet.</a:t>
            </a:r>
            <a:endParaRPr lang="en-US" altLang="zh-CN" sz="3600">
              <a:latin typeface="GCFrutiger" pitchFamily="50" charset="0"/>
            </a:endParaRPr>
          </a:p>
        </p:txBody>
      </p:sp>
      <p:pic>
        <p:nvPicPr>
          <p:cNvPr id="14342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55988" y="633413"/>
            <a:ext cx="2987675" cy="353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utoUpdateAnimBg="0"/>
      <p:bldP spid="25605" grpId="0" autoUpdateAnimBg="0"/>
      <p:bldP spid="2560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8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536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59000" y="1085850"/>
            <a:ext cx="4392613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1258888" y="1628775"/>
            <a:ext cx="10096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611188" y="2997200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GCFrutiger" pitchFamily="50" charset="0"/>
              </a:rPr>
              <a:t>body</a:t>
            </a:r>
            <a:endParaRPr lang="en-US" altLang="zh-CN" sz="4000" b="1">
              <a:latin typeface="GCFrutiger" pitchFamily="50" charset="0"/>
            </a:endParaRPr>
          </a:p>
        </p:txBody>
      </p:sp>
      <p:sp>
        <p:nvSpPr>
          <p:cNvPr id="26631" name="Oval 7"/>
          <p:cNvSpPr>
            <a:spLocks noChangeArrowheads="1"/>
          </p:cNvSpPr>
          <p:nvPr/>
        </p:nvSpPr>
        <p:spPr bwMode="auto">
          <a:xfrm>
            <a:off x="3563938" y="2852738"/>
            <a:ext cx="1584325" cy="108108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07950" y="2997200"/>
            <a:ext cx="7191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GCFrutiger" pitchFamily="50" charset="0"/>
              </a:rPr>
              <a:t>a</a:t>
            </a:r>
            <a:endParaRPr lang="en-US" altLang="zh-CN" sz="4000" b="1">
              <a:solidFill>
                <a:srgbClr val="FF3300"/>
              </a:solidFill>
              <a:latin typeface="GCFrutiger" pitchFamily="50" charset="0"/>
            </a:endParaRPr>
          </a:p>
        </p:txBody>
      </p:sp>
      <p:sp>
        <p:nvSpPr>
          <p:cNvPr id="15368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utoUpdateAnimBg="0"/>
      <p:bldP spid="26631" grpId="0" animBg="1"/>
      <p:bldP spid="2663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639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348038" y="4149725"/>
            <a:ext cx="3600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 ____ ____</a:t>
            </a:r>
            <a:endParaRPr lang="en-US" altLang="zh-CN" sz="3600">
              <a:solidFill>
                <a:srgbClr val="FF3300"/>
              </a:solidFill>
              <a:latin typeface="GCFrutiger" pitchFamily="50" charset="0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484438" y="4941888"/>
            <a:ext cx="5041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____ </a:t>
            </a: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____/ ____</a:t>
            </a:r>
            <a:r>
              <a:rPr lang="en-US" altLang="zh-CN" sz="3600">
                <a:latin typeface="GCFrutiger" pitchFamily="50" charset="0"/>
              </a:rPr>
              <a:t> ____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403350" y="5876925"/>
            <a:ext cx="69119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___ ____ </a:t>
            </a:r>
            <a:r>
              <a:rPr lang="en-US" altLang="zh-CN" sz="3600">
                <a:latin typeface="GCFrutiger" pitchFamily="50" charset="0"/>
              </a:rPr>
              <a:t>____</a:t>
            </a: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 </a:t>
            </a:r>
            <a:r>
              <a:rPr lang="en-US" altLang="zh-CN" sz="3600">
                <a:latin typeface="GCFrutiger" pitchFamily="50" charset="0"/>
              </a:rPr>
              <a:t>____/ ____</a:t>
            </a:r>
            <a:r>
              <a:rPr lang="en-US" altLang="zh-CN">
                <a:latin typeface="GCFrutiger" pitchFamily="50" charset="0"/>
              </a:rPr>
              <a:t> </a:t>
            </a:r>
            <a:r>
              <a:rPr lang="en-US" altLang="zh-CN" sz="3600">
                <a:latin typeface="GCFrutiger" pitchFamily="50" charset="0"/>
              </a:rPr>
              <a:t>____.</a:t>
            </a:r>
            <a:endParaRPr lang="en-US" altLang="zh-CN" sz="3600">
              <a:latin typeface="GCFrutiger" pitchFamily="50" charset="0"/>
            </a:endParaRPr>
          </a:p>
        </p:txBody>
      </p:sp>
      <p:pic>
        <p:nvPicPr>
          <p:cNvPr id="16390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0563" y="982663"/>
            <a:ext cx="2682875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utoUpdateAnimBg="0"/>
      <p:bldP spid="28677" grpId="0" autoUpdateAnimBg="0"/>
      <p:bldP spid="2867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1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742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1" name="WordArt 6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338455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Listen and do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213225" y="2420938"/>
            <a:ext cx="1511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head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6588125" y="2997200"/>
            <a:ext cx="1514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arm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732588" y="4076700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hand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6516688" y="5445125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leg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140200" y="5445125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foot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645025" y="3789363"/>
            <a:ext cx="1511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body</a:t>
            </a:r>
            <a:endParaRPr lang="en-US" altLang="zh-CN" sz="4000">
              <a:latin typeface="GCFrutiger" pitchFamily="50" charset="0"/>
            </a:endParaRPr>
          </a:p>
        </p:txBody>
      </p:sp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1052513"/>
            <a:ext cx="4033838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4429125" y="1052513"/>
            <a:ext cx="2952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solidFill>
                  <a:srgbClr val="FF3300"/>
                </a:solidFill>
                <a:latin typeface="GCFrutiger" pitchFamily="50" charset="0"/>
              </a:rPr>
              <a:t>I have …</a:t>
            </a:r>
            <a:endParaRPr lang="en-US" altLang="zh-CN" sz="4400" b="1">
              <a:solidFill>
                <a:srgbClr val="FF3300"/>
              </a:solidFill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1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1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844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5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68313" y="15573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head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6877050" y="2852738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arm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6732588" y="4076700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hand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300788" y="5445125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leg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755650" y="5300663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foot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468313" y="35004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body</a:t>
            </a:r>
            <a:endParaRPr lang="en-US" altLang="zh-CN" sz="4000">
              <a:latin typeface="GCFrutiger" pitchFamily="50" charset="0"/>
            </a:endParaRPr>
          </a:p>
        </p:txBody>
      </p:sp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1125538"/>
            <a:ext cx="4319588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6372225" y="1268413"/>
            <a:ext cx="27717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GCFrutiger" pitchFamily="50" charset="0"/>
              </a:rPr>
              <a:t>I have …</a:t>
            </a:r>
            <a:endParaRPr lang="en-US" altLang="zh-CN" sz="3600" b="1">
              <a:solidFill>
                <a:srgbClr val="FF3300"/>
              </a:solidFill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0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9467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8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5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2825" y="1306513"/>
            <a:ext cx="45720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Line 5"/>
          <p:cNvSpPr>
            <a:spLocks noChangeShapeType="1"/>
          </p:cNvSpPr>
          <p:nvPr/>
        </p:nvSpPr>
        <p:spPr bwMode="auto">
          <a:xfrm>
            <a:off x="5073650" y="4960938"/>
            <a:ext cx="1370013" cy="730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flipV="1">
            <a:off x="5562600" y="6054725"/>
            <a:ext cx="1241425" cy="176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 flipH="1">
            <a:off x="2413000" y="3249613"/>
            <a:ext cx="1768475" cy="539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250825" y="3573463"/>
            <a:ext cx="208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shoulder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6515100" y="4652963"/>
            <a:ext cx="208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knee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6804025" y="5734050"/>
            <a:ext cx="208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toe</a:t>
            </a:r>
            <a:endParaRPr lang="en-US" altLang="zh-CN" sz="360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  <p:bldP spid="34822" grpId="0" animBg="1"/>
      <p:bldP spid="34823" grpId="0" animBg="1"/>
      <p:bldP spid="34824" grpId="0" autoUpdateAnimBg="0"/>
      <p:bldP spid="34825" grpId="0" autoUpdateAnimBg="0"/>
      <p:bldP spid="3482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4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0495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6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3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900113" y="1700213"/>
            <a:ext cx="15128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head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732588" y="2276475"/>
            <a:ext cx="15128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arm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6588125" y="3357563"/>
            <a:ext cx="15128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hand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6659563" y="5445125"/>
            <a:ext cx="15128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leg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827088" y="5013325"/>
            <a:ext cx="15128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foot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684213" y="2924175"/>
            <a:ext cx="15128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body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4932363" y="476250"/>
            <a:ext cx="381635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GCFrutiger" pitchFamily="50" charset="0"/>
              </a:rPr>
              <a:t>Hi</a:t>
            </a:r>
            <a:r>
              <a:rPr lang="en-US" altLang="zh-CN" sz="3600" b="1">
                <a:solidFill>
                  <a:schemeClr val="hlink"/>
                </a:solidFill>
                <a:latin typeface="GCFrutiger" pitchFamily="50" charset="0"/>
              </a:rPr>
              <a:t>, </a:t>
            </a:r>
            <a:r>
              <a:rPr lang="zh-CN" altLang="en-US" sz="3600" b="1">
                <a:solidFill>
                  <a:schemeClr val="hlink"/>
                </a:solidFill>
                <a:latin typeface="GCFrutiger" pitchFamily="50" charset="0"/>
              </a:rPr>
              <a:t>I</a:t>
            </a:r>
            <a:r>
              <a:rPr lang="en-US" altLang="zh-CN" sz="3600" b="1">
                <a:solidFill>
                  <a:schemeClr val="hlink"/>
                </a:solidFill>
                <a:latin typeface="GCFrutiger" pitchFamily="50" charset="0"/>
              </a:rPr>
              <a:t>’</a:t>
            </a:r>
            <a:r>
              <a:rPr lang="zh-CN" altLang="en-US" sz="3600" b="1">
                <a:solidFill>
                  <a:schemeClr val="hlink"/>
                </a:solidFill>
                <a:latin typeface="GCFrutiger" pitchFamily="50" charset="0"/>
              </a:rPr>
              <a:t>m ...</a:t>
            </a:r>
            <a:endParaRPr lang="zh-CN" altLang="en-US" sz="3600" b="1">
              <a:solidFill>
                <a:schemeClr val="hlink"/>
              </a:solidFill>
              <a:latin typeface="GCFrutiger" pitchFamily="50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hlink"/>
                </a:solidFill>
                <a:latin typeface="GCFrutiger" pitchFamily="50" charset="0"/>
              </a:rPr>
              <a:t>I have …</a:t>
            </a:r>
            <a:endParaRPr lang="en-US" altLang="zh-CN" sz="3600" b="1">
              <a:solidFill>
                <a:schemeClr val="hlink"/>
              </a:solidFill>
              <a:latin typeface="GCFrutiger" pitchFamily="50" charset="0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611188" y="3933825"/>
            <a:ext cx="208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chemeClr val="hlink"/>
                </a:solidFill>
                <a:latin typeface="GCFrutiger" pitchFamily="50" charset="0"/>
              </a:rPr>
              <a:t>shoulder</a:t>
            </a:r>
            <a:endParaRPr lang="en-US" altLang="zh-CN" sz="3600">
              <a:solidFill>
                <a:schemeClr val="hlink"/>
              </a:solidFill>
              <a:latin typeface="GCFrutiger" pitchFamily="50" charset="0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7054850" y="4365625"/>
            <a:ext cx="208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chemeClr val="hlink"/>
                </a:solidFill>
                <a:latin typeface="GCFrutiger" pitchFamily="50" charset="0"/>
              </a:rPr>
              <a:t>knee</a:t>
            </a:r>
            <a:endParaRPr lang="en-US" altLang="zh-CN" sz="3600">
              <a:solidFill>
                <a:schemeClr val="hlink"/>
              </a:solidFill>
              <a:latin typeface="GCFrutiger" pitchFamily="50" charset="0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1331913" y="5949950"/>
            <a:ext cx="208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chemeClr val="hlink"/>
                </a:solidFill>
                <a:latin typeface="GCFrutiger" pitchFamily="50" charset="0"/>
              </a:rPr>
              <a:t>toe</a:t>
            </a:r>
            <a:endParaRPr lang="en-US" altLang="zh-CN" sz="3600">
              <a:solidFill>
                <a:schemeClr val="hlink"/>
              </a:solidFill>
              <a:latin typeface="GCFrutiger" pitchFamily="50" charset="0"/>
            </a:endParaRPr>
          </a:p>
        </p:txBody>
      </p:sp>
      <p:pic>
        <p:nvPicPr>
          <p:cNvPr id="20494" name="Picture 14" descr="u=2070175805,3406376393&amp;fm=23&amp;gp=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4800" y="1628775"/>
            <a:ext cx="31908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9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308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9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4213" y="1366838"/>
            <a:ext cx="2159000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75238" y="1979613"/>
            <a:ext cx="3890962" cy="182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05188" y="3355975"/>
            <a:ext cx="1512887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96913" y="4267200"/>
            <a:ext cx="2146300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标题 1"/>
          <p:cNvSpPr>
            <a:spLocks noChangeArrowheads="1"/>
          </p:cNvSpPr>
          <p:nvPr/>
        </p:nvSpPr>
        <p:spPr bwMode="auto">
          <a:xfrm>
            <a:off x="3203575" y="620713"/>
            <a:ext cx="54737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4400" b="1">
                <a:solidFill>
                  <a:srgbClr val="DF6D46"/>
                </a:solidFill>
                <a:latin typeface="Broadway" pitchFamily="82" charset="0"/>
              </a:rPr>
              <a:t>Funny cartoons</a:t>
            </a:r>
            <a:endParaRPr lang="zh-CN" altLang="en-US" sz="4400" b="1">
              <a:solidFill>
                <a:srgbClr val="DF6D46"/>
              </a:solidFill>
              <a:latin typeface="Broadway" pitchFamily="82" charset="0"/>
            </a:endParaRPr>
          </a:p>
        </p:txBody>
      </p:sp>
      <p:pic>
        <p:nvPicPr>
          <p:cNvPr id="4104" name="Picture 8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448300" y="4437063"/>
            <a:ext cx="34607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think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8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151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07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13" y="1270000"/>
            <a:ext cx="18700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84713" y="4778375"/>
            <a:ext cx="4459287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156325" y="2389188"/>
            <a:ext cx="295592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1113" y="4221163"/>
            <a:ext cx="21844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2051050" y="1628775"/>
            <a:ext cx="6624638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5000"/>
              </a:lnSpc>
            </a:pPr>
            <a:r>
              <a:rPr lang="en-US" altLang="zh-CN" sz="2400" b="1" dirty="0">
                <a:latin typeface="GCFrutiger" pitchFamily="50" charset="0"/>
                <a:ea typeface="Arial Unicode MS" pitchFamily="34" charset="-122"/>
              </a:rPr>
              <a:t>1. Copy and spell these words. </a:t>
            </a:r>
            <a:endParaRPr lang="en-US" altLang="zh-CN" sz="2400" b="1" dirty="0">
              <a:latin typeface="GCFrutiger" pitchFamily="50" charset="0"/>
              <a:ea typeface="Arial Unicode MS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GCFrutiger" pitchFamily="50" charset="0"/>
                <a:ea typeface="Arial Unicode MS" pitchFamily="34" charset="-122"/>
              </a:rPr>
              <a:t>    </a:t>
            </a:r>
            <a:r>
              <a:rPr lang="en-US" altLang="zh-CN" sz="2400" dirty="0">
                <a:solidFill>
                  <a:srgbClr val="FF0000"/>
                </a:solidFill>
                <a:latin typeface="GCFrutiger" pitchFamily="50" charset="0"/>
                <a:ea typeface="Arial Unicode MS" pitchFamily="34" charset="-122"/>
              </a:rPr>
              <a:t>head   arm   hand   </a:t>
            </a:r>
            <a:endParaRPr lang="en-US" altLang="zh-CN" sz="2400" dirty="0">
              <a:solidFill>
                <a:srgbClr val="FF0000"/>
              </a:solidFill>
              <a:latin typeface="GCFrutiger" pitchFamily="50" charset="0"/>
              <a:ea typeface="Arial Unicode MS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CFrutiger" pitchFamily="50" charset="0"/>
                <a:ea typeface="Arial Unicode MS" pitchFamily="34" charset="-122"/>
              </a:rPr>
              <a:t>    leg   foot   body</a:t>
            </a:r>
            <a:endParaRPr lang="en-US" altLang="zh-CN" sz="2400" dirty="0">
              <a:solidFill>
                <a:srgbClr val="FF0000"/>
              </a:solidFill>
              <a:latin typeface="GCFrutiger" pitchFamily="50" charset="0"/>
              <a:ea typeface="Arial Unicode MS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b="1" dirty="0">
                <a:latin typeface="GCFrutiger" pitchFamily="50" charset="0"/>
                <a:ea typeface="Arial Unicode MS" pitchFamily="34" charset="-122"/>
              </a:rPr>
              <a:t>2. Make sentences using:</a:t>
            </a:r>
            <a:endParaRPr lang="en-US" altLang="zh-CN" sz="2400" b="1" dirty="0">
              <a:latin typeface="GCFrutiger" pitchFamily="50" charset="0"/>
              <a:ea typeface="Arial Unicode MS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CFrutiger" pitchFamily="50" charset="0"/>
                <a:ea typeface="Arial Unicode MS" pitchFamily="34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GCFrutiger" pitchFamily="50" charset="0"/>
                <a:ea typeface="Arial Unicode MS" pitchFamily="34" charset="-122"/>
              </a:rPr>
              <a:t>Hi, I</a:t>
            </a:r>
            <a:r>
              <a:rPr lang="en-US" altLang="zh-CN" sz="2400" dirty="0">
                <a:solidFill>
                  <a:srgbClr val="FF0000"/>
                </a:solidFill>
                <a:latin typeface="GCFrutiger" pitchFamily="50" charset="0"/>
                <a:ea typeface="Arial Unicode MS" pitchFamily="34" charset="-122"/>
              </a:rPr>
              <a:t>’</a:t>
            </a:r>
            <a:r>
              <a:rPr lang="zh-CN" altLang="en-US" sz="2400" dirty="0">
                <a:solidFill>
                  <a:srgbClr val="FF0000"/>
                </a:solidFill>
                <a:latin typeface="GCFrutiger" pitchFamily="50" charset="0"/>
                <a:ea typeface="Arial Unicode MS" pitchFamily="34" charset="-122"/>
              </a:rPr>
              <a:t>m ...   </a:t>
            </a:r>
            <a:endParaRPr lang="en-US" altLang="zh-CN" sz="2400" dirty="0">
              <a:solidFill>
                <a:srgbClr val="FF0000"/>
              </a:solidFill>
              <a:latin typeface="GCFrutiger" pitchFamily="50" charset="0"/>
              <a:ea typeface="Arial Unicode MS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GCFrutiger" pitchFamily="50" charset="0"/>
                <a:ea typeface="Arial Unicode MS" pitchFamily="34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GCFrutiger" pitchFamily="50" charset="0"/>
                <a:ea typeface="Arial Unicode MS" pitchFamily="34" charset="-122"/>
              </a:rPr>
              <a:t>I have ... </a:t>
            </a:r>
            <a:endParaRPr lang="zh-CN" altLang="en-US" sz="2400" dirty="0">
              <a:solidFill>
                <a:srgbClr val="FF0000"/>
              </a:solidFill>
              <a:latin typeface="GCFrutiger" pitchFamily="50" charset="0"/>
              <a:ea typeface="Arial Unicode MS" pitchFamily="34" charset="-122"/>
            </a:endParaRPr>
          </a:p>
        </p:txBody>
      </p:sp>
      <p:sp>
        <p:nvSpPr>
          <p:cNvPr id="21512" name="WordArt 6"/>
          <p:cNvSpPr>
            <a:spLocks noChangeArrowheads="1" noChangeShapeType="1" noTextEdit="1"/>
          </p:cNvSpPr>
          <p:nvPr/>
        </p:nvSpPr>
        <p:spPr bwMode="auto">
          <a:xfrm>
            <a:off x="2339975" y="765175"/>
            <a:ext cx="4102100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Homework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410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0713" y="1323975"/>
            <a:ext cx="4167187" cy="492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787900" y="1341438"/>
            <a:ext cx="3744913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latin typeface="GCFrutiger" pitchFamily="50" charset="0"/>
              </a:rPr>
              <a:t>Who is he?</a:t>
            </a:r>
            <a:endParaRPr lang="en-US" altLang="zh-CN" sz="4000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5128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9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7238" y="1065213"/>
            <a:ext cx="4886325" cy="577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1835150" y="1196975"/>
            <a:ext cx="4752975" cy="187166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23850" y="2349500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latin typeface="GCFrutiger" pitchFamily="50" charset="0"/>
              </a:rPr>
              <a:t>head</a:t>
            </a:r>
            <a:endParaRPr lang="en-US" altLang="zh-CN" sz="4000" b="1" dirty="0">
              <a:latin typeface="GCFrutiger" pitchFamily="50" charset="0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84213" y="1700213"/>
            <a:ext cx="7191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GCFrutiger" pitchFamily="50" charset="0"/>
              </a:rPr>
              <a:t>a</a:t>
            </a:r>
            <a:endParaRPr lang="en-US" altLang="zh-CN" sz="4000" b="1">
              <a:solidFill>
                <a:srgbClr val="FF3300"/>
              </a:solidFill>
              <a:latin typeface="GCFrutiger" pitchFamily="50" charset="0"/>
            </a:endParaRPr>
          </a:p>
        </p:txBody>
      </p:sp>
      <p:sp>
        <p:nvSpPr>
          <p:cNvPr id="5127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6" grpId="0" autoUpdateAnimBg="0"/>
      <p:bldP spid="1024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615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1125538"/>
            <a:ext cx="3656012" cy="288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492500" y="3933825"/>
            <a:ext cx="2232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a</a:t>
            </a:r>
            <a:r>
              <a:rPr lang="en-US" altLang="zh-CN" sz="3600">
                <a:latin typeface="GCFrutiger" pitchFamily="50" charset="0"/>
              </a:rPr>
              <a:t> head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843213" y="4652963"/>
            <a:ext cx="3889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latin typeface="GCFrutiger" pitchFamily="50" charset="0"/>
              </a:rPr>
              <a:t>a </a:t>
            </a:r>
            <a:r>
              <a:rPr lang="en-US" altLang="zh-CN" sz="3600" dirty="0">
                <a:solidFill>
                  <a:srgbClr val="FF3300"/>
                </a:solidFill>
                <a:latin typeface="GCFrutiger" pitchFamily="50" charset="0"/>
              </a:rPr>
              <a:t>big/small</a:t>
            </a:r>
            <a:r>
              <a:rPr lang="zh-CN" altLang="en-US" sz="3600" dirty="0">
                <a:latin typeface="GCFrutiger" pitchFamily="50" charset="0"/>
              </a:rPr>
              <a:t> </a:t>
            </a:r>
            <a:r>
              <a:rPr lang="en-US" altLang="zh-CN" sz="3600" dirty="0">
                <a:latin typeface="GCFrutiger" pitchFamily="50" charset="0"/>
              </a:rPr>
              <a:t>head</a:t>
            </a:r>
            <a:endParaRPr lang="en-US" altLang="zh-CN" sz="3600" dirty="0">
              <a:latin typeface="GCFrutiger" pitchFamily="50" charset="0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700338" y="5516563"/>
            <a:ext cx="43926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3300"/>
                </a:solidFill>
                <a:latin typeface="GCFrutiger" pitchFamily="50" charset="0"/>
              </a:rPr>
              <a:t>I have </a:t>
            </a:r>
            <a:r>
              <a:rPr lang="en-US" altLang="zh-CN" sz="3600" dirty="0">
                <a:latin typeface="GCFrutiger" pitchFamily="50" charset="0"/>
              </a:rPr>
              <a:t>a big head.</a:t>
            </a:r>
            <a:endParaRPr lang="en-US" altLang="zh-CN" sz="3600" dirty="0">
              <a:latin typeface="GCFrutiger" pitchFamily="50" charset="0"/>
            </a:endParaRPr>
          </a:p>
        </p:txBody>
      </p:sp>
      <p:sp>
        <p:nvSpPr>
          <p:cNvPr id="6151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  <p:bldP spid="12294" grpId="0" autoUpdateAnimBg="0"/>
      <p:bldP spid="1229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8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7177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1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817563"/>
            <a:ext cx="4887913" cy="577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6516688" y="28527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GCFrutiger" pitchFamily="50" charset="0"/>
              </a:rPr>
              <a:t>arm</a:t>
            </a:r>
            <a:endParaRPr lang="en-US" altLang="zh-CN" sz="4000" b="1">
              <a:latin typeface="GCFrutiger" pitchFamily="50" charset="0"/>
            </a:endParaRPr>
          </a:p>
        </p:txBody>
      </p:sp>
      <p:sp>
        <p:nvSpPr>
          <p:cNvPr id="14343" name="Oval 7"/>
          <p:cNvSpPr>
            <a:spLocks noChangeArrowheads="1"/>
          </p:cNvSpPr>
          <p:nvPr/>
        </p:nvSpPr>
        <p:spPr bwMode="auto">
          <a:xfrm>
            <a:off x="4716463" y="2781300"/>
            <a:ext cx="360362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4" name="Oval 8"/>
          <p:cNvSpPr>
            <a:spLocks noChangeArrowheads="1"/>
          </p:cNvSpPr>
          <p:nvPr/>
        </p:nvSpPr>
        <p:spPr bwMode="auto">
          <a:xfrm>
            <a:off x="3492500" y="2852738"/>
            <a:ext cx="360363" cy="2889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7524750" y="2852738"/>
            <a:ext cx="7191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GCFrutiger" pitchFamily="50" charset="0"/>
              </a:rPr>
              <a:t>s</a:t>
            </a:r>
            <a:endParaRPr lang="en-US" altLang="zh-CN" sz="4000" b="1">
              <a:solidFill>
                <a:srgbClr val="FF3300"/>
              </a:solidFill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utoUpdateAnimBg="0"/>
      <p:bldP spid="14343" grpId="0" animBg="1"/>
      <p:bldP spid="14344" grpId="0" animBg="1"/>
      <p:bldP spid="1434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820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779838" y="4371975"/>
            <a:ext cx="2232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two</a:t>
            </a:r>
            <a:r>
              <a:rPr lang="en-US" altLang="zh-CN" sz="3600">
                <a:latin typeface="GCFrutiger" pitchFamily="50" charset="0"/>
              </a:rPr>
              <a:t> arm</a:t>
            </a: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s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555875" y="5086350"/>
            <a:ext cx="4895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latin typeface="GCFrutiger" pitchFamily="50" charset="0"/>
              </a:rPr>
              <a:t>two </a:t>
            </a:r>
            <a:r>
              <a:rPr lang="en-US" altLang="zh-CN" sz="3600" dirty="0">
                <a:solidFill>
                  <a:srgbClr val="FF3300"/>
                </a:solidFill>
                <a:latin typeface="GCFrutiger" pitchFamily="50" charset="0"/>
              </a:rPr>
              <a:t>short / long</a:t>
            </a:r>
            <a:r>
              <a:rPr lang="en-US" altLang="zh-CN" sz="3600" dirty="0">
                <a:latin typeface="GCFrutiger" pitchFamily="50" charset="0"/>
              </a:rPr>
              <a:t> arms</a:t>
            </a:r>
            <a:endParaRPr lang="en-US" altLang="zh-CN" sz="3600" dirty="0">
              <a:latin typeface="GCFrutiger" pitchFamily="50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908175" y="5805488"/>
            <a:ext cx="67691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3300"/>
                </a:solidFill>
                <a:latin typeface="GCFrutiger" pitchFamily="50" charset="0"/>
              </a:rPr>
              <a:t>I have </a:t>
            </a:r>
            <a:r>
              <a:rPr lang="en-US" altLang="zh-CN" sz="3600" dirty="0">
                <a:latin typeface="GCFrutiger" pitchFamily="50" charset="0"/>
              </a:rPr>
              <a:t>two</a:t>
            </a:r>
            <a:r>
              <a:rPr lang="en-US" altLang="zh-CN" sz="3600" dirty="0">
                <a:solidFill>
                  <a:srgbClr val="FF3300"/>
                </a:solidFill>
                <a:latin typeface="GCFrutiger" pitchFamily="50" charset="0"/>
              </a:rPr>
              <a:t> </a:t>
            </a:r>
            <a:r>
              <a:rPr lang="en-US" altLang="zh-CN" sz="3600" dirty="0">
                <a:latin typeface="GCFrutiger" pitchFamily="50" charset="0"/>
              </a:rPr>
              <a:t>short / long</a:t>
            </a:r>
            <a:r>
              <a:rPr lang="en-US" altLang="zh-CN" dirty="0">
                <a:latin typeface="GCFrutiger" pitchFamily="50" charset="0"/>
              </a:rPr>
              <a:t> </a:t>
            </a:r>
            <a:r>
              <a:rPr lang="en-US" altLang="zh-CN" sz="3600" dirty="0">
                <a:latin typeface="GCFrutiger" pitchFamily="50" charset="0"/>
              </a:rPr>
              <a:t>arms.</a:t>
            </a:r>
            <a:endParaRPr lang="en-US" altLang="zh-CN" sz="3600" dirty="0">
              <a:latin typeface="GCFrutiger" pitchFamily="50" charset="0"/>
            </a:endParaRPr>
          </a:p>
        </p:txBody>
      </p:sp>
      <p:pic>
        <p:nvPicPr>
          <p:cNvPr id="8198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32100" y="1182688"/>
            <a:ext cx="4021138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15365" grpId="0" autoUpdateAnimBg="0"/>
      <p:bldP spid="1536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8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9225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6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1085850"/>
            <a:ext cx="4886325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516688" y="28527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atin typeface="GCFrutiger" pitchFamily="50" charset="0"/>
              </a:rPr>
              <a:t>hand</a:t>
            </a:r>
            <a:endParaRPr lang="en-US" altLang="zh-CN" sz="4000" b="1">
              <a:latin typeface="GCFrutiger" pitchFamily="50" charset="0"/>
            </a:endParaRPr>
          </a:p>
        </p:txBody>
      </p:sp>
      <p:sp>
        <p:nvSpPr>
          <p:cNvPr id="17415" name="Oval 7"/>
          <p:cNvSpPr>
            <a:spLocks noChangeArrowheads="1"/>
          </p:cNvSpPr>
          <p:nvPr/>
        </p:nvSpPr>
        <p:spPr bwMode="auto">
          <a:xfrm>
            <a:off x="5148263" y="2894013"/>
            <a:ext cx="287337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6" name="Oval 8"/>
          <p:cNvSpPr>
            <a:spLocks noChangeArrowheads="1"/>
          </p:cNvSpPr>
          <p:nvPr/>
        </p:nvSpPr>
        <p:spPr bwMode="auto">
          <a:xfrm>
            <a:off x="3492500" y="2997200"/>
            <a:ext cx="252413" cy="36036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7740650" y="2852738"/>
            <a:ext cx="7191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GCFrutiger" pitchFamily="50" charset="0"/>
              </a:rPr>
              <a:t>s</a:t>
            </a:r>
            <a:endParaRPr lang="en-US" altLang="zh-CN" sz="4000" b="1">
              <a:solidFill>
                <a:srgbClr val="FF3300"/>
              </a:solidFill>
              <a:latin typeface="GCFrutiger" pitchFamily="50" charset="0"/>
            </a:endParaRPr>
          </a:p>
        </p:txBody>
      </p:sp>
      <p:sp>
        <p:nvSpPr>
          <p:cNvPr id="9224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7415" grpId="0" animBg="1"/>
      <p:bldP spid="17416" grpId="0" animBg="1"/>
      <p:bldP spid="1741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0248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9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132138" y="4437063"/>
            <a:ext cx="28082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___</a:t>
            </a:r>
            <a:r>
              <a:rPr lang="en-US" altLang="zh-CN" sz="3600">
                <a:latin typeface="GCFrutiger" pitchFamily="50" charset="0"/>
              </a:rPr>
              <a:t> hand</a:t>
            </a: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s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195513" y="5157788"/>
            <a:ext cx="53292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latin typeface="GCFrutiger" pitchFamily="50" charset="0"/>
              </a:rPr>
              <a:t>____ </a:t>
            </a: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big / small</a:t>
            </a:r>
            <a:r>
              <a:rPr lang="en-US" altLang="zh-CN" sz="3600">
                <a:latin typeface="GCFrutiger" pitchFamily="50" charset="0"/>
              </a:rPr>
              <a:t> hands</a:t>
            </a:r>
            <a:endParaRPr lang="en-US" altLang="zh-CN" sz="3600">
              <a:latin typeface="GCFrutiger" pitchFamily="50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619250" y="5805488"/>
            <a:ext cx="6553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I have </a:t>
            </a:r>
            <a:r>
              <a:rPr lang="en-US" altLang="zh-CN" sz="3600">
                <a:latin typeface="GCFrutiger" pitchFamily="50" charset="0"/>
              </a:rPr>
              <a:t>___</a:t>
            </a:r>
            <a:r>
              <a:rPr lang="en-US" altLang="zh-CN" sz="3600">
                <a:solidFill>
                  <a:srgbClr val="FF3300"/>
                </a:solidFill>
                <a:latin typeface="GCFrutiger" pitchFamily="50" charset="0"/>
              </a:rPr>
              <a:t> </a:t>
            </a:r>
            <a:r>
              <a:rPr lang="en-US" altLang="zh-CN" sz="3600">
                <a:latin typeface="GCFrutiger" pitchFamily="50" charset="0"/>
              </a:rPr>
              <a:t>big / small</a:t>
            </a:r>
            <a:r>
              <a:rPr lang="en-US" altLang="zh-CN">
                <a:latin typeface="GCFrutiger" pitchFamily="50" charset="0"/>
              </a:rPr>
              <a:t> </a:t>
            </a:r>
            <a:r>
              <a:rPr lang="en-US" altLang="zh-CN" sz="3600">
                <a:latin typeface="GCFrutiger" pitchFamily="50" charset="0"/>
              </a:rPr>
              <a:t>hands.</a:t>
            </a:r>
            <a:endParaRPr lang="en-US" altLang="zh-CN" sz="3600">
              <a:latin typeface="GCFrutiger" pitchFamily="50" charset="0"/>
            </a:endParaRPr>
          </a:p>
        </p:txBody>
      </p:sp>
      <p:pic>
        <p:nvPicPr>
          <p:cNvPr id="10246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62225" y="1320800"/>
            <a:ext cx="3948113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7" grpId="0" autoUpdateAnimBg="0"/>
      <p:bldP spid="18438" grpId="0" autoUpdateAnimBg="0"/>
    </p:bldLst>
  </p:timing>
</p:sld>
</file>

<file path=ppt/tags/tag1.xml><?xml version="1.0" encoding="utf-8"?>
<p:tagLst xmlns:p="http://schemas.openxmlformats.org/presentationml/2006/main">
  <p:tag name="KSO_WPP_MARK_KEY" val="f660e694-1495-4ea4-9a05-cefc714ca8f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947</Words>
  <Application>WPS 演示</Application>
  <PresentationFormat>全屏显示(4:3)</PresentationFormat>
  <Paragraphs>178</Paragraphs>
  <Slides>20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</vt:lpstr>
      <vt:lpstr>Cooper Black</vt:lpstr>
      <vt:lpstr>Segoe Print</vt:lpstr>
      <vt:lpstr>Broadway</vt:lpstr>
      <vt:lpstr>Jokerman</vt:lpstr>
      <vt:lpstr>微软雅黑</vt:lpstr>
      <vt:lpstr>Arial Black</vt:lpstr>
      <vt:lpstr>GCFrutiger</vt:lpstr>
      <vt:lpstr>Arial Unicode MS</vt:lpstr>
      <vt:lpstr>Arial Unicode MS</vt:lpstr>
      <vt:lpstr>Arial</vt:lpstr>
      <vt:lpstr>第一PPT模板网-WWW.1PPT.COM</vt:lpstr>
      <vt:lpstr>Funny cartoons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53</cp:revision>
  <cp:lastPrinted>2411-12-30T00:00:00Z</cp:lastPrinted>
  <dcterms:created xsi:type="dcterms:W3CDTF">2012-11-22T13:15:00Z</dcterms:created>
  <dcterms:modified xsi:type="dcterms:W3CDTF">2023-02-28T05:31:10Z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E0D1811E15FF4C8CA7E548D70DD3025B</vt:lpwstr>
  </property>
</Properties>
</file>