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77" r:id="rId6"/>
    <p:sldId id="327" r:id="rId7"/>
    <p:sldId id="259" r:id="rId8"/>
    <p:sldId id="320" r:id="rId9"/>
    <p:sldId id="260" r:id="rId10"/>
    <p:sldId id="262" r:id="rId11"/>
    <p:sldId id="263" r:id="rId12"/>
    <p:sldId id="303" r:id="rId13"/>
    <p:sldId id="304" r:id="rId14"/>
    <p:sldId id="261" r:id="rId15"/>
    <p:sldId id="321" r:id="rId16"/>
    <p:sldId id="323" r:id="rId17"/>
    <p:sldId id="345" r:id="rId18"/>
    <p:sldId id="324" r:id="rId19"/>
    <p:sldId id="344" r:id="rId20"/>
    <p:sldId id="343" r:id="rId21"/>
    <p:sldId id="325" r:id="rId22"/>
    <p:sldId id="346" r:id="rId23"/>
    <p:sldId id="348" r:id="rId24"/>
    <p:sldId id="326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23" autoAdjust="0"/>
  </p:normalViewPr>
  <p:slideViewPr>
    <p:cSldViewPr>
      <p:cViewPr>
        <p:scale>
          <a:sx n="100" d="100"/>
          <a:sy n="100" d="100"/>
        </p:scale>
        <p:origin x="-194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59366BA-EC22-4DE0-AF02-CB76D396FAA7}" type="datetimeFigureOut">
              <a:rPr lang="zh-CN" altLang="en-US"/>
            </a:fld>
            <a:endParaRPr lang="en-US" altLang="zh-CN"/>
          </a:p>
        </p:txBody>
      </p:sp>
      <p:sp>
        <p:nvSpPr>
          <p:cNvPr id="24580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1D9190-BEA4-4BBA-AB09-5BCD720467C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活动内容：儿歌或者热身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活动目的：巩固单词，提高学习兴趣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操作方法：播放歌曲或儿歌，先听，然后学着唱儿歌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D09707B-46D6-4A1C-95D8-B0EB4330A01C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8238" y="681038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xfrm>
            <a:off x="681038" y="43386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Post-task activities 2: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</a:t>
            </a:r>
            <a:r>
              <a:rPr lang="en-US" altLang="zh-CN" smtClean="0"/>
              <a:t>Make and say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活动目的：了解如何制作卡通人物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操作方法：引导学生认真看，大致明白制作步骤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 txBox="1">
            <a:spLocks noGrp="1" noChangeArrowheads="1"/>
          </p:cNvSpPr>
          <p:nvPr/>
        </p:nvSpPr>
        <p:spPr bwMode="auto">
          <a:xfrm>
            <a:off x="3879850" y="868045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7A60B00-13F6-4FB0-839D-D3625E787E4B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8238" y="681038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xfrm>
            <a:off x="681038" y="43386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</a:t>
            </a:r>
            <a:r>
              <a:rPr lang="en-US" altLang="zh-CN" smtClean="0"/>
              <a:t>Make and say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活动目的：了解如何制作卡通人物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操作方法：引导学生认真看，大致明白制作步骤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79850" y="868045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2F7FB7A-D354-4AB5-82CB-6011384304AD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活动内容：</a:t>
            </a:r>
            <a:r>
              <a:rPr lang="zh-CN" altLang="en-US" smtClean="0"/>
              <a:t>卡通人物制作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活动目的：</a:t>
            </a:r>
            <a:r>
              <a:rPr lang="zh-CN" altLang="en-US" smtClean="0"/>
              <a:t>通过其他卡通人物进行人物再介绍，进一步巩固单词与句型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操作方法：指导学生制作时考虑到身体各个部分的特征和描述，然后留给学生绘画制作的空间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</a:t>
            </a:r>
            <a:r>
              <a:rPr lang="en-US" altLang="zh-CN" smtClean="0"/>
              <a:t>建议：如果时间不够，可以让学生用画图的方式表示，也可以在上一课时的回家作业中完成</a:t>
            </a:r>
            <a:endParaRPr lang="en-US" altLang="zh-CN" smtClean="0"/>
          </a:p>
        </p:txBody>
      </p:sp>
      <p:sp>
        <p:nvSpPr>
          <p:cNvPr id="3686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A0BCCDA-CA04-496F-9339-33E34A7537ED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6650" y="67945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79450" y="433705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Post-task activities 3: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活动内容：卡通人物介绍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活动目的：通过其他卡通人物的制作，进行角色互换，进行自我介绍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 给予学生自我准备与思考的时间，进行组内及班内介绍</a:t>
            </a:r>
            <a:endParaRPr lang="zh-CN" altLang="en-US" smtClean="0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76675" y="867727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A00F2BD-293B-4824-B7C3-FE1216B9CAA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activities 4: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学习</a:t>
            </a:r>
            <a:r>
              <a:rPr lang="en-US" altLang="zh-CN" smtClean="0"/>
              <a:t>Let's learn more</a:t>
            </a:r>
            <a:r>
              <a:rPr lang="zh-CN" altLang="en-US" smtClean="0"/>
              <a:t>！中的</a:t>
            </a:r>
            <a:r>
              <a:rPr lang="en-US" altLang="zh-CN" smtClean="0"/>
              <a:t>Let's read </a:t>
            </a:r>
            <a:r>
              <a:rPr lang="zh-CN" altLang="en-US" smtClean="0"/>
              <a:t>（</a:t>
            </a:r>
            <a:r>
              <a:rPr lang="en-US" altLang="zh-CN" smtClean="0"/>
              <a:t>10</a:t>
            </a:r>
            <a:r>
              <a:rPr lang="zh-CN" altLang="en-US" smtClean="0"/>
              <a:t>）</a:t>
            </a:r>
            <a:endParaRPr lang="en-US" altLang="zh-CN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23F6EE8-13D7-4801-9B41-6B9991C41827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888A416-F759-48BA-B092-59A1CD9E9605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9825" y="682625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对于课堂时间不够的孩子回家继续完成，完成后，教师把作业收齐，装订成册，变成一本funny cartoon album, 贴在英语角中，课后感兴趣的学生可以自行翻阅</a:t>
            </a:r>
            <a:endParaRPr lang="zh-CN" altLang="en-US" smtClean="0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1438" y="8682038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E5F3331-46FF-42B2-B3D1-299C73783A2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9825" y="682625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Pre</a:t>
            </a:r>
            <a:r>
              <a:rPr lang="en-US" altLang="zh-CN" smtClean="0"/>
              <a:t>-task pr</a:t>
            </a:r>
            <a:r>
              <a:rPr lang="zh-CN" altLang="en-US" smtClean="0"/>
              <a:t>eparation 2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活动内容：单词拼读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活动目的：复习单词，强化巩固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操作方法：出示单词，个人，小组，全班拼读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1438" y="8682038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CBD499E-71A9-450A-86A6-182B529D15E7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8238" y="681038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xfrm>
            <a:off x="681038" y="43386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Pre-task preparations 3: 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活动内容：Free talk, 帮助Beebo进行自我介绍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活动目的：复习句型，巩固口头作文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操作方法：个人先准备，然后小组分工，共同完成Beebo的自我介绍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79850" y="868045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17614A-B0CA-48B7-9A0E-4AA2F43E0591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</a:t>
            </a:r>
            <a:r>
              <a:rPr lang="zh-CN" altLang="en-US" smtClean="0"/>
              <a:t>4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活动内容：自画像的介绍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活动目的：复习上节课的task,让学生用已学句型进行自画像介绍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操作方法：找一个上一个课时没有听过你介绍的学生，向他介绍你的自画像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157D2FE5-9334-481E-89ED-8E2EEE90A75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6650" y="67945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xfrm>
            <a:off x="679450" y="433705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While</a:t>
            </a:r>
            <a:r>
              <a:rPr lang="en-US" altLang="zh-CN" smtClean="0"/>
              <a:t>-task procedures </a:t>
            </a:r>
            <a:r>
              <a:rPr lang="zh-CN" altLang="en-US" smtClean="0"/>
              <a:t>1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活动内容：话题导入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活动目的：营造语境，自然过渡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操作方法：对Beebo要开个生日派对进行简单介绍，</a:t>
            </a:r>
            <a:endParaRPr lang="en-US" altLang="zh-CN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78263" y="867886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88116C7-E7B0-4FB3-92C8-117B8E4E5382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</a:t>
            </a:r>
            <a:r>
              <a:rPr lang="en-US" altLang="zh-CN" smtClean="0"/>
              <a:t>T</a:t>
            </a:r>
            <a:r>
              <a:rPr lang="zh-CN" altLang="en-US" smtClean="0"/>
              <a:t>hink and match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活动目的：对短文进一步理解，学会如何有逻辑地进行自我介绍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操作方法：小组先讨论，然后请完成最快的小组进行汇报与朗读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5336842-5DAB-46D9-8D4D-E26B64993097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</a:t>
            </a:r>
            <a:r>
              <a:rPr lang="zh-CN" altLang="en-US" smtClean="0"/>
              <a:t>3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</a:t>
            </a:r>
            <a:r>
              <a:rPr lang="en-US" altLang="zh-CN" smtClean="0"/>
              <a:t>L</a:t>
            </a:r>
            <a:r>
              <a:rPr lang="zh-CN" altLang="en-US" smtClean="0"/>
              <a:t>isten and write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活动目的：提高听力与拼写能力，进一步巩固新授句型与单词，搞清单复数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操作方法：事先把对话打印在纸上，让学生边听边写</a:t>
            </a:r>
            <a:endParaRPr lang="en-US" altLang="zh-CN" smtClean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6C89667-58DD-4B69-85DE-59ECA910E536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While</a:t>
            </a:r>
            <a:r>
              <a:rPr lang="en-US" altLang="zh-CN" smtClean="0"/>
              <a:t>-task </a:t>
            </a:r>
            <a:r>
              <a:rPr lang="zh-CN" altLang="en-US" smtClean="0"/>
              <a:t>procedure</a:t>
            </a:r>
            <a:r>
              <a:rPr lang="en-US" altLang="zh-CN" smtClean="0"/>
              <a:t>s</a:t>
            </a:r>
            <a:r>
              <a:rPr lang="zh-CN" altLang="en-US" smtClean="0"/>
              <a:t> 4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活动内容：故事背诵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活动目的：通过图片进行记忆、理解与背诵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操作方法：先以小组的形式进行共同背诵，然后学生以个人形式进行自我背诵，对于能力较弱的学生可以让他参考听力练习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F833539-C28F-4D41-B350-85D5536942A4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6650" y="67945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xfrm>
            <a:off x="679450" y="433705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</a:t>
            </a:r>
            <a:r>
              <a:rPr lang="zh-CN" altLang="en-US" smtClean="0"/>
              <a:t>activit</a:t>
            </a:r>
            <a:r>
              <a:rPr lang="en-US" altLang="zh-CN" smtClean="0"/>
              <a:t>i</a:t>
            </a:r>
            <a:r>
              <a:rPr lang="zh-CN" altLang="en-US" smtClean="0"/>
              <a:t>es </a:t>
            </a:r>
            <a:r>
              <a:rPr lang="en-US" altLang="zh-CN" smtClean="0"/>
              <a:t>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活动内容：</a:t>
            </a:r>
            <a:r>
              <a:rPr lang="zh-CN" altLang="en-US" smtClean="0"/>
              <a:t>话题</a:t>
            </a:r>
            <a:r>
              <a:rPr lang="en-US" altLang="zh-CN" smtClean="0"/>
              <a:t>再现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活动目的：由Beebo的自我介绍引出其他卡通人物</a:t>
            </a:r>
            <a:r>
              <a:rPr lang="zh-CN" altLang="en-US" smtClean="0"/>
              <a:t>，自然过渡到</a:t>
            </a:r>
            <a:r>
              <a:rPr lang="en-US" altLang="zh-CN" smtClean="0"/>
              <a:t>M</a:t>
            </a:r>
            <a:r>
              <a:rPr lang="zh-CN" altLang="en-US" smtClean="0"/>
              <a:t>ake and </a:t>
            </a:r>
            <a:r>
              <a:rPr lang="en-US" altLang="zh-CN" smtClean="0"/>
              <a:t>say</a:t>
            </a:r>
            <a:r>
              <a:rPr lang="zh-CN" altLang="en-US" smtClean="0"/>
              <a:t>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操作方法：</a:t>
            </a:r>
            <a:r>
              <a:rPr lang="zh-CN" altLang="en-US" smtClean="0"/>
              <a:t>简短介绍，过渡到后面环节</a:t>
            </a:r>
            <a:endParaRPr lang="en-US" altLang="zh-CN" smtClean="0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78263" y="867886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0438EB5-F3FF-4EAF-83EE-B0E69F9D4505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FE166-07F7-4650-8312-FC0161BDA8A1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A972-A62B-46D7-AE2F-957531E39AE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1D82-1E7C-4E2B-9784-2FD5A941C147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85B5E-D3AB-4AD9-AF83-B407818101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186F-C83A-4902-911C-914EA9CECD9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99FEC-C929-434D-A01E-26CE6BC999F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A2A20-302B-4BC0-9875-96ED01A92E0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00799-38C0-4E28-B309-874A4D8CFBA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5E189-93A5-4738-824A-191D1B89059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FD723-6267-4876-BB4D-5C91D0E764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CA376-B623-4495-96B9-A059C7A4DEF8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B073F-86D4-45C2-B067-A6AAFFC8E0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AC161-B424-47BD-A97D-8E67A4E2A49A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77730-08BC-4712-A5B4-69E076FD25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C8B99-2348-4BFB-B07D-755578FB5CAB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966C-67D4-4B04-9F93-E267FD5C63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060F-0B0C-4D24-A82A-431826AB3C75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81011-887D-4B79-A906-E074AD6734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55382-7C28-4019-876D-F23AF28017BA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8F754-2EA2-482C-991C-C7C7123FC39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53097-6667-466D-A48A-B83FDF0919E7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5AA03-5EFF-4C7F-A7F3-449286717FC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9CE35E3-5113-4F1A-9986-EDECEF556F6B}" type="datetimeFigureOut">
              <a:rPr lang="zh-CN" altLang="en-US"/>
            </a:fld>
            <a:endParaRPr lang="en-US" altLang="zh-CN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1E164B88-4B28-4D18-92CA-B32C89D0893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media" Target="file:///C:\Users\JinFeng\Desktop\&#33521;&#35821;&#25945;&#24072;&#29992;&#20070;&#19977;&#24180;&#32423;&#19979;&#20876;%20&#25945;&#23398;&#35838;&#20214;\Module%204\Unit%2010\&#38899;&#39057;\Listen%20and%20say-3.mp3" TargetMode="External"/><Relationship Id="rId4" Type="http://schemas.openxmlformats.org/officeDocument/2006/relationships/audio" Target="file:///C:\Users\JinFeng\Desktop\&#33521;&#35821;&#25945;&#24072;&#29992;&#20070;&#19977;&#24180;&#32423;&#19979;&#20876;%20&#25945;&#23398;&#35838;&#20214;\Module%204\Unit%2010\&#38899;&#39057;\Listen%20and%20say-3.mp3" TargetMode="External"/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media" Target="file:///C:\Users\JinFeng\Desktop\&#33521;&#35821;&#25945;&#24072;&#29992;&#20070;&#19977;&#24180;&#32423;&#19979;&#20876;%20&#25945;&#23398;&#35838;&#20214;\Module%204\Unit%2010\&#38899;&#39057;\Listen%20and%20say-4.mp3" TargetMode="External"/><Relationship Id="rId4" Type="http://schemas.openxmlformats.org/officeDocument/2006/relationships/audio" Target="file:///C:\Users\JinFeng\Desktop\&#33521;&#35821;&#25945;&#24072;&#29992;&#20070;&#19977;&#24180;&#32423;&#19979;&#20876;%20&#25945;&#23398;&#35838;&#20214;\Module%204\Unit%2010\&#38899;&#39057;\Listen%20and%20say-4.mp3" TargetMode="External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8" Type="http://schemas.openxmlformats.org/officeDocument/2006/relationships/image" Target="../media/image25.jpeg"/><Relationship Id="rId7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6" Type="http://schemas.openxmlformats.org/officeDocument/2006/relationships/image" Target="../media/image24.jpeg"/><Relationship Id="rId5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7.jpeg"/><Relationship Id="rId11" Type="http://schemas.openxmlformats.org/officeDocument/2006/relationships/hyperlink" Target="http://www.google.com.hk/imgres?imgurl=http://2.bp.blogspot.com/-fnmplH-Rb2U/TkXHhh0WxcI/AAAAAAAAArk/Z2LfUTbea5Y/s1600/Tom-and-Jerry-Cartoons-%2B7.jpg&amp;imgrefurl=http://popular-softwares-free.blogspot.com/2011/08/tom-and-jerry-cartoons-free-download.html&amp;usg=__iTegeTLMwUs-cZipj725Lg2AqG4=&amp;h=409&amp;w=445&amp;sz=39&amp;hl=zh-CN&amp;start=6&amp;zoom=1&amp;tbnid=YFQqO6Lvfw6WjM:&amp;tbnh=117&amp;tbnw=127&amp;ei=iDm4UPfALqPeige21ICgCg&amp;prev=/search%3Fq%3DTom%2Band%2BJerry%26um%3D1%26hl%3Dzh-CN%26newwindow%3D1%26safe%3Dstrict%26client%3Daff-cs-360se%26tbm%3Disch&amp;um=1&amp;itbs=1" TargetMode="External"/><Relationship Id="rId10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google.com.hk/imgres?imgurl=http://2.bp.blogspot.com/-fnmplH-Rb2U/TkXHhh0WxcI/AAAAAAAAArk/Z2LfUTbea5Y/s1600/Tom-and-Jerry-Cartoons-%2B7.jpg&amp;imgrefurl=http://popular-softwares-free.blogspot.com/2011/08/tom-and-jerry-cartoons-free-download.html&amp;usg=__iTegeTLMwUs-cZipj725Lg2AqG4=&amp;h=409&amp;w=445&amp;sz=39&amp;hl=zh-CN&amp;start=6&amp;zoom=1&amp;tbnid=YFQqO6Lvfw6WjM:&amp;tbnh=117&amp;tbnw=127&amp;ei=iDm4UPfALqPeige21ICgCg&amp;prev=/search%3Fq%3DTom%2Band%2BJerry%26um%3D1%26hl%3Dzh-CN%26newwindow%3D1%26safe%3Dstrict%26client%3Daff-cs-360se%26tbm%3Disch&amp;um=1&amp;itbs=1" TargetMode="External"/><Relationship Id="rId8" Type="http://schemas.openxmlformats.org/officeDocument/2006/relationships/image" Target="../media/image32.jpeg"/><Relationship Id="rId7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6" Type="http://schemas.openxmlformats.org/officeDocument/2006/relationships/image" Target="../media/image31.jpeg"/><Relationship Id="rId5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4" Type="http://schemas.openxmlformats.org/officeDocument/2006/relationships/image" Target="../media/image30.jpeg"/><Relationship Id="rId3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3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microsoft.com/office/2007/relationships/media" Target="file:///C:\Users\JinFeng\Desktop\&#33521;&#35821;&#25945;&#24072;&#29992;&#20070;&#19977;&#24180;&#32423;&#19979;&#20876;%20&#25945;&#23398;&#35838;&#20214;\Module%204\Unit%2010\&#38899;&#39057;\p19.mp3" TargetMode="External"/><Relationship Id="rId5" Type="http://schemas.openxmlformats.org/officeDocument/2006/relationships/audio" Target="file:///C:\Users\JinFeng\Desktop\&#33521;&#35821;&#25945;&#24072;&#29992;&#20070;&#19977;&#24180;&#32423;&#19979;&#20876;%20&#25945;&#23398;&#35838;&#20214;\Module%204\Unit%2010\&#38899;&#39057;\p19.mp3" TargetMode="External"/><Relationship Id="rId4" Type="http://schemas.openxmlformats.org/officeDocument/2006/relationships/image" Target="../media/image34.jpeg"/><Relationship Id="rId3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7" Type="http://schemas.openxmlformats.org/officeDocument/2006/relationships/image" Target="../media/image37.jpeg"/><Relationship Id="rId6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9.jpeg"/><Relationship Id="rId10" Type="http://schemas.openxmlformats.org/officeDocument/2006/relationships/hyperlink" Target="http://www.google.com.hk/imgres?imgurl=http://2.bp.blogspot.com/-fnmplH-Rb2U/TkXHhh0WxcI/AAAAAAAAArk/Z2LfUTbea5Y/s1600/Tom-and-Jerry-Cartoons-%2B7.jpg&amp;imgrefurl=http://popular-softwares-free.blogspot.com/2011/08/tom-and-jerry-cartoons-free-download.html&amp;usg=__iTegeTLMwUs-cZipj725Lg2AqG4=&amp;h=409&amp;w=445&amp;sz=39&amp;hl=zh-CN&amp;start=6&amp;zoom=1&amp;tbnid=YFQqO6Lvfw6WjM:&amp;tbnh=117&amp;tbnw=127&amp;ei=iDm4UPfALqPeige21ICgCg&amp;prev=/search%3Fq%3DTom%2Band%2BJerry%26um%3D1%26hl%3Dzh-CN%26newwindow%3D1%26safe%3Dstrict%26client%3Daff-cs-360se%26tbm%3Disch&amp;um=1&amp;itbs=1" TargetMode="Externa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image" Target="../media/image45.jpeg"/><Relationship Id="rId7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6" Type="http://schemas.openxmlformats.org/officeDocument/2006/relationships/image" Target="../media/image44.jpeg"/><Relationship Id="rId5" Type="http://schemas.openxmlformats.org/officeDocument/2006/relationships/hyperlink" Target="http://images.google.com.hk/imgres?imgurl=http://pica.nipic.com/2007-10-11/20071011193749189_2.jpg&amp;imgrefurl=http://www.nipic.com/show/3/66/170c41a0d281e159.html&amp;usg=__Pu3wKgZrSRy-JNLCZilNSy7Gd6s=&amp;h=1200&amp;w=546&amp;sz=121&amp;hl=zh-CN&amp;start=23&amp;zoom=1&amp;tbnid=0OxDvWjhU92pbM:&amp;tbnh=150&amp;tbnw=68&amp;ei=4zi4UI7tNs2wiQeW64CYCQ&amp;prev=/images%3Fq%3D%25E5%258D%25A1%25E9%2580%259A%25E4%25BA%25BA%25E7%2589%25A9%26start%3D20%26hl%3Dzh-CN%26newwindow%3D1%26safe%3Dstrict%26client%3Daff-360homepage%26hs%3DWjJ%26sa%3DN%26tbm%3Disch&amp;itbs=1" TargetMode="External"/><Relationship Id="rId4" Type="http://schemas.openxmlformats.org/officeDocument/2006/relationships/image" Target="../media/image43.jpeg"/><Relationship Id="rId3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2" Type="http://schemas.openxmlformats.org/officeDocument/2006/relationships/image" Target="../media/image42.jpeg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1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media" Target="file:///Z:\&#20809;&#30424;D\&#28145;&#22323;&#29256;&#23567;&#23398;&#33521;&#35821;&#25945;&#26448;\&#19977;&#19979;\3BPPT\Module%204\Unit%2010\&#38899;&#39057;\Listen%20and%20say-1.mp3" TargetMode="External"/><Relationship Id="rId4" Type="http://schemas.openxmlformats.org/officeDocument/2006/relationships/audio" Target="file:///Z:\&#20809;&#30424;D\&#28145;&#22323;&#29256;&#23567;&#23398;&#33521;&#35821;&#25945;&#26448;\&#19977;&#19979;\3BPPT\Module%204\Unit%2010\&#38899;&#39057;\Listen%20and%20say-1.mp3" TargetMode="Externa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media" Target="file:///Z:\&#20809;&#30424;D\&#28145;&#22323;&#29256;&#23567;&#23398;&#33521;&#35821;&#25945;&#26448;\&#19977;&#19979;\3BPPT\Module%204\Unit%2010\&#38899;&#39057;\Listen%20and%20say-2.mp3" TargetMode="External"/><Relationship Id="rId4" Type="http://schemas.openxmlformats.org/officeDocument/2006/relationships/audio" Target="file:///Z:\&#20809;&#30424;D\&#28145;&#22323;&#29256;&#23567;&#23398;&#33521;&#35821;&#25945;&#26448;\&#19977;&#19979;\3BPPT\Module%204\Unit%2010\&#38899;&#39057;\Listen%20and%20say-2.mp3" TargetMode="External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圆角矩形 3"/>
          <p:cNvSpPr>
            <a:spLocks noChangeArrowheads="1"/>
          </p:cNvSpPr>
          <p:nvPr/>
        </p:nvSpPr>
        <p:spPr bwMode="auto">
          <a:xfrm>
            <a:off x="3203575" y="836613"/>
            <a:ext cx="5543550" cy="863600"/>
          </a:xfrm>
          <a:prstGeom prst="roundRect">
            <a:avLst>
              <a:gd name="adj" fmla="val 16667"/>
            </a:avLst>
          </a:prstGeom>
          <a:solidFill>
            <a:srgbClr val="DF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3" name="标题 1"/>
          <p:cNvSpPr txBox="1">
            <a:spLocks noChangeArrowheads="1"/>
          </p:cNvSpPr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4  Things we enjoy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57" name="椭圆 12"/>
          <p:cNvSpPr>
            <a:spLocks noChangeArrowheads="1"/>
          </p:cNvSpPr>
          <p:nvPr/>
        </p:nvSpPr>
        <p:spPr bwMode="auto">
          <a:xfrm>
            <a:off x="-1109663" y="1196975"/>
            <a:ext cx="2944813" cy="2303463"/>
          </a:xfrm>
          <a:prstGeom prst="ellipse">
            <a:avLst/>
          </a:prstGeom>
          <a:solidFill>
            <a:srgbClr val="DF6D46"/>
          </a:solidFill>
          <a:ln w="25400">
            <a:solidFill>
              <a:srgbClr val="DF6D46"/>
            </a:solidFill>
            <a:rou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8" name="标题 1"/>
          <p:cNvSpPr txBox="1">
            <a:spLocks noChangeArrowheads="1"/>
          </p:cNvSpPr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10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788024" y="3933056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第</a:t>
            </a:r>
            <a:r>
              <a:rPr lang="en-US" altLang="zh-CN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课</a:t>
            </a: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时</a:t>
            </a:r>
            <a:endParaRPr lang="zh-CN" alt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标题 1"/>
          <p:cNvSpPr txBox="1"/>
          <p:nvPr/>
        </p:nvSpPr>
        <p:spPr bwMode="auto">
          <a:xfrm>
            <a:off x="3238500" y="2398184"/>
            <a:ext cx="558197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8800" dirty="0" smtClean="0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8800" dirty="0" smtClean="0">
              <a:solidFill>
                <a:srgbClr val="DF6D46"/>
              </a:solidFill>
              <a:latin typeface="Broadwa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9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127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060450"/>
            <a:ext cx="4005263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3132138" y="3551238"/>
            <a:ext cx="5400675" cy="2722562"/>
          </a:xfrm>
          <a:prstGeom prst="wedgeEllipseCallout">
            <a:avLst>
              <a:gd name="adj1" fmla="val -61120"/>
              <a:gd name="adj2" fmla="val -67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dirty="0">
                <a:latin typeface="GCFrutiger" pitchFamily="50" charset="0"/>
              </a:rPr>
              <a:t>I have two ______ </a:t>
            </a:r>
            <a:endParaRPr lang="en-US" altLang="zh-CN" sz="2800" dirty="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 dirty="0">
                <a:latin typeface="GCFrutiger" pitchFamily="50" charset="0"/>
              </a:rPr>
              <a:t>and two ________.</a:t>
            </a:r>
            <a:endParaRPr lang="zh-CN" altLang="en-US" sz="2800" dirty="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 dirty="0">
                <a:latin typeface="GCFrutiger" pitchFamily="50" charset="0"/>
              </a:rPr>
              <a:t>My ______ are short. </a:t>
            </a:r>
            <a:endParaRPr lang="zh-CN" altLang="en-US" sz="2800" dirty="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 dirty="0">
                <a:latin typeface="GCFrutiger" pitchFamily="50" charset="0"/>
              </a:rPr>
              <a:t>My _______ are small.</a:t>
            </a:r>
            <a:r>
              <a:rPr lang="zh-CN" altLang="en-US" sz="2400" dirty="0">
                <a:latin typeface="GCFrutiger" pitchFamily="50" charset="0"/>
              </a:rPr>
              <a:t>  </a:t>
            </a:r>
            <a:endParaRPr lang="zh-CN" altLang="en-US" sz="2400" dirty="0">
              <a:latin typeface="GCFrutiger" pitchFamily="50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221413" y="3989388"/>
            <a:ext cx="1519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arms</a:t>
            </a:r>
            <a:endParaRPr lang="zh-CN" altLang="en-US" sz="280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867400" y="4437063"/>
            <a:ext cx="15192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hands</a:t>
            </a:r>
            <a:endParaRPr lang="zh-CN" altLang="en-US" sz="280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708525" y="4868863"/>
            <a:ext cx="15192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arms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572000" y="5300663"/>
            <a:ext cx="15208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hands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1127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Listen and say-3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2684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4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509" grpId="0" bldLvl="0" autoUpdateAnimBg="0"/>
      <p:bldP spid="21510" grpId="0" bldLvl="0" autoUpdateAnimBg="0"/>
      <p:bldP spid="21511" grpId="0" bldLvl="0" autoUpdateAnimBg="0"/>
      <p:bldP spid="21512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230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1675" y="693738"/>
            <a:ext cx="4356100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250825" y="3009900"/>
            <a:ext cx="4897438" cy="3587750"/>
          </a:xfrm>
          <a:prstGeom prst="wedgeEllipseCallout">
            <a:avLst>
              <a:gd name="adj1" fmla="val 50681"/>
              <a:gd name="adj2" fmla="val -53444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latin typeface="GCFrutiger" pitchFamily="50" charset="0"/>
              </a:rPr>
              <a:t>I have two ______ </a:t>
            </a:r>
            <a:endParaRPr lang="en-US" altLang="zh-CN" sz="280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>
                <a:latin typeface="GCFrutiger" pitchFamily="50" charset="0"/>
              </a:rPr>
              <a:t>and two ________.</a:t>
            </a:r>
            <a:endParaRPr lang="zh-CN" altLang="en-US" sz="280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>
                <a:latin typeface="GCFrutiger" pitchFamily="50" charset="0"/>
              </a:rPr>
              <a:t>My ______ are _______. </a:t>
            </a:r>
            <a:endParaRPr lang="zh-CN" altLang="en-US" sz="2800">
              <a:latin typeface="GCFrutiger" pitchFamily="50" charset="0"/>
            </a:endParaRPr>
          </a:p>
          <a:p>
            <a:pPr algn="ctr">
              <a:defRPr/>
            </a:pPr>
            <a:r>
              <a:rPr lang="zh-CN" altLang="en-US" sz="2800">
                <a:latin typeface="GCFrutiger" pitchFamily="50" charset="0"/>
              </a:rPr>
              <a:t>My _______ are _____. </a:t>
            </a:r>
            <a:r>
              <a:rPr lang="zh-CN" altLang="en-US" sz="2400">
                <a:latin typeface="GCFrutiger" pitchFamily="50" charset="0"/>
              </a:rPr>
              <a:t> </a:t>
            </a:r>
            <a:endParaRPr lang="zh-CN" altLang="en-US" sz="2400">
              <a:latin typeface="GCFrutiger" pitchFamily="50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122613" y="3860800"/>
            <a:ext cx="1520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legs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908300" y="4349750"/>
            <a:ext cx="1519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feet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476375" y="4724400"/>
            <a:ext cx="1519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legs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338513" y="4721225"/>
            <a:ext cx="152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long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612900" y="5211763"/>
            <a:ext cx="151923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feet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556000" y="5157788"/>
            <a:ext cx="152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big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122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Listen and say-4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6816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0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533" grpId="0" bldLvl="0" autoUpdateAnimBg="0"/>
      <p:bldP spid="22534" grpId="0" bldLvl="0" autoUpdateAnimBg="0"/>
      <p:bldP spid="22535" grpId="0" bldLvl="0" autoUpdateAnimBg="0"/>
      <p:bldP spid="22536" grpId="0" bldLvl="0" autoUpdateAnimBg="0"/>
      <p:bldP spid="22537" grpId="0" bldLvl="0" autoUpdateAnimBg="0"/>
      <p:bldP spid="2253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332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979488"/>
            <a:ext cx="220345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9913" y="1212850"/>
            <a:ext cx="23749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45163" y="4141788"/>
            <a:ext cx="24066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60488" y="3916363"/>
            <a:ext cx="25781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4429125" y="2205038"/>
            <a:ext cx="935038" cy="504825"/>
          </a:xfrm>
          <a:prstGeom prst="rightArrow">
            <a:avLst>
              <a:gd name="adj1" fmla="val 50000"/>
              <a:gd name="adj2" fmla="val 4630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6516688" y="3286125"/>
            <a:ext cx="431800" cy="863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4500563" y="4797425"/>
            <a:ext cx="1008062" cy="431800"/>
          </a:xfrm>
          <a:prstGeom prst="leftArrow">
            <a:avLst>
              <a:gd name="adj1" fmla="val 50000"/>
              <a:gd name="adj2" fmla="val 58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  <p:bldP spid="23561" grpId="0" animBg="1"/>
      <p:bldP spid="235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434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2250" y="1187450"/>
            <a:ext cx="4598988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4FEFD"/>
              </a:clrFrom>
              <a:clrTo>
                <a:srgbClr val="F4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620713"/>
            <a:ext cx="1944687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8938" y="2357438"/>
            <a:ext cx="15398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91238" y="2233613"/>
            <a:ext cx="2668587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9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763" y="4510088"/>
            <a:ext cx="1924050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795963" y="4962525"/>
            <a:ext cx="3081337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45757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536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Make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9"/>
              </a:clrFrom>
              <a:clrTo>
                <a:srgbClr val="FFFD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3925" y="1052513"/>
            <a:ext cx="72961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638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Make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4825" y="1196975"/>
            <a:ext cx="810577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741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1552575"/>
            <a:ext cx="1684337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03525" y="4652963"/>
            <a:ext cx="4403725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68275" y="4160838"/>
            <a:ext cx="2220913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标题 1"/>
          <p:cNvSpPr>
            <a:spLocks noChangeArrowheads="1"/>
          </p:cNvSpPr>
          <p:nvPr/>
        </p:nvSpPr>
        <p:spPr bwMode="auto">
          <a:xfrm>
            <a:off x="2268538" y="557213"/>
            <a:ext cx="5473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4400" b="1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4400" b="1">
              <a:solidFill>
                <a:srgbClr val="DF6D46"/>
              </a:solidFill>
              <a:latin typeface="Broadway" pitchFamily="82" charset="0"/>
            </a:endParaRPr>
          </a:p>
        </p:txBody>
      </p:sp>
      <p:pic>
        <p:nvPicPr>
          <p:cNvPr id="17415" name="Picture 8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135688" y="2419350"/>
            <a:ext cx="27876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124075" y="1557338"/>
            <a:ext cx="49180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GCFrutiger" pitchFamily="50" charset="0"/>
              </a:rPr>
              <a:t>Step 1: think and choose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Step 2: draw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Step 3: make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Step 4: write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Step 5: </a:t>
            </a:r>
            <a:r>
              <a:rPr lang="en-US" altLang="zh-CN" sz="3200" dirty="0">
                <a:latin typeface="GCFrutiger" pitchFamily="50" charset="0"/>
              </a:rPr>
              <a:t>say </a:t>
            </a:r>
            <a:r>
              <a:rPr lang="zh-CN" altLang="en-US" sz="3200" dirty="0">
                <a:latin typeface="GCFrutiger" pitchFamily="50" charset="0"/>
              </a:rPr>
              <a:t>and act</a:t>
            </a:r>
            <a:endParaRPr lang="zh-CN" altLang="en-US" sz="3200" dirty="0">
              <a:latin typeface="GCFrutiger" pitchFamily="50" charset="0"/>
            </a:endParaRPr>
          </a:p>
        </p:txBody>
      </p:sp>
      <p:sp>
        <p:nvSpPr>
          <p:cNvPr id="1741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744913" cy="59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Choose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844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7623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3348038" y="1916113"/>
            <a:ext cx="5421312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GCFrutiger" pitchFamily="50" charset="0"/>
              </a:rPr>
              <a:t>Hi</a:t>
            </a:r>
            <a:r>
              <a:rPr lang="en-US" altLang="zh-CN" sz="2800">
                <a:latin typeface="GCFrutiger" pitchFamily="50" charset="0"/>
              </a:rPr>
              <a:t>, </a:t>
            </a:r>
            <a:r>
              <a:rPr lang="zh-CN" altLang="en-US" sz="2800">
                <a:latin typeface="GCFrutiger" pitchFamily="50" charset="0"/>
              </a:rPr>
              <a:t>I</a:t>
            </a:r>
            <a:r>
              <a:rPr lang="en-US" altLang="zh-CN" sz="2800">
                <a:latin typeface="GCFrutiger" pitchFamily="50" charset="0"/>
              </a:rPr>
              <a:t>’</a:t>
            </a:r>
            <a:r>
              <a:rPr lang="zh-CN" altLang="en-US" sz="2800">
                <a:latin typeface="GCFrutiger" pitchFamily="50" charset="0"/>
              </a:rPr>
              <a:t>m Kong </a:t>
            </a:r>
            <a:r>
              <a:rPr lang="en-US" altLang="zh-CN" sz="2800">
                <a:latin typeface="GCFrutiger" pitchFamily="50" charset="0"/>
              </a:rPr>
              <a:t>F</a:t>
            </a:r>
            <a:r>
              <a:rPr lang="zh-CN" altLang="en-US" sz="2800">
                <a:latin typeface="GCFrutiger" pitchFamily="50" charset="0"/>
              </a:rPr>
              <a:t>u Panda. </a:t>
            </a:r>
            <a:endParaRPr lang="zh-CN" altLang="en-US" sz="2800">
              <a:latin typeface="GCFrutiger" pitchFamily="50" charset="0"/>
            </a:endParaRPr>
          </a:p>
          <a:p>
            <a:pPr eaLnBrk="1" hangingPunct="1"/>
            <a:r>
              <a:rPr lang="zh-CN" altLang="en-US" sz="2800">
                <a:latin typeface="GCFrutiger" pitchFamily="50" charset="0"/>
              </a:rPr>
              <a:t>I have a big </a:t>
            </a:r>
            <a:r>
              <a:rPr lang="en-US" altLang="zh-CN" sz="2800">
                <a:latin typeface="GCFrutiger" pitchFamily="50" charset="0"/>
              </a:rPr>
              <a:t>_____. Look, my eyes are ________________. My body is _____. These are my arms. They’re ______. I have short and fat ______. And my _____are small.</a:t>
            </a:r>
            <a:endParaRPr lang="en-US" altLang="zh-CN" sz="2800">
              <a:latin typeface="GCFrutiger" pitchFamily="50" charset="0"/>
            </a:endParaRPr>
          </a:p>
          <a:p>
            <a:pPr eaLnBrk="1" hangingPunct="1"/>
            <a:r>
              <a:rPr lang="zh-CN" altLang="en-US" sz="2800">
                <a:latin typeface="GCFrutiger" pitchFamily="50" charset="0"/>
              </a:rPr>
              <a:t>Am I funny?</a:t>
            </a:r>
            <a:endParaRPr lang="zh-CN" altLang="en-US" sz="2800">
              <a:latin typeface="GCFrutiger" pitchFamily="50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5435600" y="2349500"/>
            <a:ext cx="111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head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4932363" y="2781300"/>
            <a:ext cx="3059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black and small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4859338" y="3213100"/>
            <a:ext cx="111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fat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046788" y="3630613"/>
            <a:ext cx="1117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long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795963" y="4062413"/>
            <a:ext cx="1117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legs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3454400" y="4494213"/>
            <a:ext cx="1117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GCFrutiger" pitchFamily="50" charset="0"/>
              </a:rPr>
              <a:t>feet</a:t>
            </a:r>
            <a:endParaRPr lang="en-US" altLang="zh-CN" sz="2800">
              <a:solidFill>
                <a:schemeClr val="hlink"/>
              </a:solidFill>
              <a:latin typeface="GCFrutiger" pitchFamily="50" charset="0"/>
            </a:endParaRPr>
          </a:p>
        </p:txBody>
      </p:sp>
      <p:pic>
        <p:nvPicPr>
          <p:cNvPr id="19468" name="Picture 3" descr="ANd9GcRp5wD9epSYJm-OJbejyT0D0jP9qY04ykCKKm0I6zVPii3lyKptYXgxsC7q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16113"/>
            <a:ext cx="3311525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标题 1"/>
          <p:cNvSpPr>
            <a:spLocks noChangeArrowheads="1"/>
          </p:cNvSpPr>
          <p:nvPr/>
        </p:nvSpPr>
        <p:spPr bwMode="auto">
          <a:xfrm>
            <a:off x="2268538" y="630238"/>
            <a:ext cx="5473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4400" b="1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4400" b="1">
              <a:solidFill>
                <a:srgbClr val="DF6D46"/>
              </a:solidFill>
              <a:latin typeface="Broadway" pitchFamily="82" charset="0"/>
            </a:endParaRPr>
          </a:p>
        </p:txBody>
      </p:sp>
      <p:pic>
        <p:nvPicPr>
          <p:cNvPr id="2" name="p19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8054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47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460" grpId="0"/>
      <p:bldP spid="38921" grpId="0"/>
      <p:bldP spid="38923" grpId="0"/>
      <p:bldP spid="38924" grpId="0"/>
      <p:bldP spid="38925" grpId="0"/>
      <p:bldP spid="38926" grpId="0"/>
      <p:bldP spid="389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946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59" name="Picture 3" descr="ANd9GcRp5wD9epSYJm-OJbejyT0D0jP9qY04ykCKKm0I6zVPii3lyKptYXgxsC7q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16113"/>
            <a:ext cx="3311525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标题 1"/>
          <p:cNvSpPr>
            <a:spLocks noChangeArrowheads="1"/>
          </p:cNvSpPr>
          <p:nvPr/>
        </p:nvSpPr>
        <p:spPr bwMode="auto">
          <a:xfrm>
            <a:off x="2268538" y="630238"/>
            <a:ext cx="5473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4400" b="1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4400" b="1">
              <a:solidFill>
                <a:srgbClr val="DF6D46"/>
              </a:solidFill>
              <a:latin typeface="Broadway" pitchFamily="82" charset="0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636963" y="2060575"/>
            <a:ext cx="51117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GCFrutiger" pitchFamily="50" charset="0"/>
              </a:rPr>
              <a:t>Hi</a:t>
            </a:r>
            <a:r>
              <a:rPr lang="en-US" altLang="zh-CN" sz="2800" dirty="0">
                <a:latin typeface="GCFrutiger" pitchFamily="50" charset="0"/>
              </a:rPr>
              <a:t>, </a:t>
            </a:r>
            <a:r>
              <a:rPr lang="zh-CN" altLang="en-US" sz="2800" dirty="0">
                <a:latin typeface="GCFrutiger" pitchFamily="50" charset="0"/>
              </a:rPr>
              <a:t>I</a:t>
            </a:r>
            <a:r>
              <a:rPr lang="en-US" altLang="zh-CN" sz="2800" dirty="0">
                <a:latin typeface="GCFrutiger" pitchFamily="50" charset="0"/>
              </a:rPr>
              <a:t>’</a:t>
            </a:r>
            <a:r>
              <a:rPr lang="zh-CN" altLang="en-US" sz="2800" dirty="0">
                <a:latin typeface="GCFrutiger" pitchFamily="50" charset="0"/>
              </a:rPr>
              <a:t>m Kong </a:t>
            </a:r>
            <a:r>
              <a:rPr lang="en-US" altLang="zh-CN" sz="2800" dirty="0">
                <a:latin typeface="GCFrutiger" pitchFamily="50" charset="0"/>
              </a:rPr>
              <a:t>F</a:t>
            </a:r>
            <a:r>
              <a:rPr lang="zh-CN" altLang="en-US" sz="2800" dirty="0">
                <a:latin typeface="GCFrutiger" pitchFamily="50" charset="0"/>
              </a:rPr>
              <a:t>u Panda. </a:t>
            </a:r>
            <a:endParaRPr lang="zh-CN" altLang="en-US" sz="2800" dirty="0">
              <a:latin typeface="GCFrutiger" pitchFamily="50" charset="0"/>
            </a:endParaRPr>
          </a:p>
          <a:p>
            <a:pPr eaLnBrk="1" hangingPunct="1"/>
            <a:r>
              <a:rPr lang="zh-CN" altLang="en-US" sz="2800" dirty="0">
                <a:latin typeface="GCFrutiger" pitchFamily="50" charset="0"/>
              </a:rPr>
              <a:t>I have a big head. Look, my eyes are black and small. My body is fat. These are my arms. They</a:t>
            </a:r>
            <a:r>
              <a:rPr lang="en-US" altLang="zh-CN" sz="2800" dirty="0">
                <a:latin typeface="GCFrutiger" pitchFamily="50" charset="0"/>
              </a:rPr>
              <a:t>’</a:t>
            </a:r>
            <a:r>
              <a:rPr lang="zh-CN" altLang="en-US" sz="2800" dirty="0">
                <a:latin typeface="GCFrutiger" pitchFamily="50" charset="0"/>
              </a:rPr>
              <a:t>re long. I have short and fat legs. And my feet are small.</a:t>
            </a:r>
            <a:endParaRPr lang="zh-CN" altLang="en-US" sz="2800" dirty="0">
              <a:latin typeface="GCFrutiger" pitchFamily="50" charset="0"/>
            </a:endParaRPr>
          </a:p>
          <a:p>
            <a:pPr eaLnBrk="1" hangingPunct="1"/>
            <a:r>
              <a:rPr lang="zh-CN" altLang="en-US" sz="2800" dirty="0">
                <a:latin typeface="GCFrutiger" pitchFamily="50" charset="0"/>
              </a:rPr>
              <a:t>Am I funny?</a:t>
            </a:r>
            <a:endParaRPr lang="zh-CN" altLang="en-US" sz="2800" dirty="0">
              <a:latin typeface="GCFrutiger" pitchFamily="50" charset="0"/>
            </a:endParaRP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52901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49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5" y="1011238"/>
            <a:ext cx="2508250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1363" y="2608263"/>
            <a:ext cx="1824037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86000" y="4111625"/>
            <a:ext cx="2478088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9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8613" y="4437063"/>
            <a:ext cx="1808162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06975" y="4970463"/>
            <a:ext cx="3883025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2627313" y="1127125"/>
            <a:ext cx="5905500" cy="6461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GCFrutiger" pitchFamily="50" charset="0"/>
              </a:rPr>
              <a:t>My f</a:t>
            </a:r>
            <a:r>
              <a:rPr lang="zh-CN" altLang="en-US" sz="3600" b="1">
                <a:latin typeface="GCFrutiger" pitchFamily="50" charset="0"/>
              </a:rPr>
              <a:t>unny cartoon album</a:t>
            </a:r>
            <a:endParaRPr lang="zh-CN" altLang="en-US" sz="3600" b="1">
              <a:latin typeface="GCFrutiger" pitchFamily="50" charset="0"/>
            </a:endParaRP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2987675" y="2276475"/>
            <a:ext cx="57610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2195513" y="1916113"/>
            <a:ext cx="489585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GCFrutiger" pitchFamily="50" charset="0"/>
              </a:rPr>
              <a:t>Hello, my name is _______.</a:t>
            </a:r>
            <a:endParaRPr lang="en-US" altLang="zh-CN" sz="2800">
              <a:latin typeface="GCFrutiger" pitchFamily="50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GCFrutiger" pitchFamily="50" charset="0"/>
              </a:rPr>
              <a:t>Look at me. I have _______.</a:t>
            </a:r>
            <a:endParaRPr lang="en-US" altLang="zh-CN" sz="2800">
              <a:latin typeface="GCFrutiger" pitchFamily="50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GCFrutiger" pitchFamily="50" charset="0"/>
              </a:rPr>
              <a:t>My ___________________. </a:t>
            </a:r>
            <a:endParaRPr lang="en-US" altLang="zh-CN" sz="2800">
              <a:latin typeface="GCFrutiger" pitchFamily="50" charset="0"/>
            </a:endParaRPr>
          </a:p>
        </p:txBody>
      </p:sp>
      <p:sp>
        <p:nvSpPr>
          <p:cNvPr id="2049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Choose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7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enjoy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5263" y="1779588"/>
            <a:ext cx="6553200" cy="37449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1763713" y="3467100"/>
            <a:ext cx="5954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请教师自行插入与五官或身体部位有关的视频或音频文件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150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887788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Let’s learn more!</a:t>
            </a:r>
            <a:endParaRPr lang="zh-CN" altLang="en-US" sz="3600" b="1" i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8838" y="1125538"/>
            <a:ext cx="4886325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253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3887788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Let’s learn more!</a:t>
            </a:r>
            <a:endParaRPr lang="zh-CN" altLang="en-US" sz="3600" b="1" i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060575"/>
            <a:ext cx="8308975" cy="296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3038" y="1366838"/>
            <a:ext cx="1606550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2075" y="2336800"/>
            <a:ext cx="261620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71988" y="4471988"/>
            <a:ext cx="4468812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3038" y="4365625"/>
            <a:ext cx="1887537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052638" y="1674813"/>
            <a:ext cx="5038725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2800" b="1" dirty="0">
                <a:latin typeface="GCFrutiger" pitchFamily="50" charset="0"/>
                <a:ea typeface="Arial Unicode MS" pitchFamily="34" charset="-122"/>
              </a:rPr>
              <a:t>1  </a:t>
            </a:r>
            <a:r>
              <a:rPr lang="zh-CN" altLang="en-US" sz="2800" b="1" dirty="0">
                <a:latin typeface="GCFrutiger" pitchFamily="50" charset="0"/>
                <a:ea typeface="Arial Unicode MS" pitchFamily="34" charset="-122"/>
              </a:rPr>
              <a:t>Make my funny cartoon album</a:t>
            </a:r>
            <a:r>
              <a:rPr lang="en-US" altLang="zh-CN" sz="2800" b="1" dirty="0">
                <a:latin typeface="GCFrutiger" pitchFamily="50" charset="0"/>
                <a:ea typeface="Arial Unicode MS" pitchFamily="34" charset="-122"/>
              </a:rPr>
              <a:t>.</a:t>
            </a:r>
            <a:endParaRPr lang="en-US" altLang="zh-CN" sz="2800" b="1" dirty="0"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800" b="1" dirty="0">
                <a:latin typeface="GCFrutiger" pitchFamily="50" charset="0"/>
                <a:ea typeface="Arial Unicode MS" pitchFamily="34" charset="-122"/>
                <a:sym typeface="Arial" panose="020B0604020202020204" pitchFamily="34" charset="0"/>
              </a:rPr>
              <a:t>2  </a:t>
            </a:r>
            <a:r>
              <a:rPr lang="zh-CN" altLang="en-US" sz="2800" b="1" dirty="0">
                <a:latin typeface="GCFrutiger" pitchFamily="50" charset="0"/>
                <a:ea typeface="Arial Unicode MS" pitchFamily="34" charset="-122"/>
                <a:sym typeface="Arial" panose="020B0604020202020204" pitchFamily="34" charset="0"/>
              </a:rPr>
              <a:t>Talk about my funny cartoon</a:t>
            </a:r>
            <a:r>
              <a:rPr lang="en-US" altLang="zh-CN" sz="2800" b="1" dirty="0">
                <a:latin typeface="GCFrutiger" pitchFamily="50" charset="0"/>
                <a:ea typeface="Arial Unicode MS" pitchFamily="34" charset="-122"/>
                <a:sym typeface="Arial" panose="020B0604020202020204" pitchFamily="34" charset="0"/>
              </a:rPr>
              <a:t>s.</a:t>
            </a:r>
            <a:endParaRPr lang="en-US" altLang="zh-CN" sz="2800" dirty="0">
              <a:solidFill>
                <a:srgbClr val="FF0000"/>
              </a:solidFill>
              <a:latin typeface="GCFrutiger" pitchFamily="50" charset="0"/>
            </a:endParaRPr>
          </a:p>
          <a:p>
            <a:pPr eaLnBrk="1" hangingPunct="1">
              <a:lnSpc>
                <a:spcPct val="145000"/>
              </a:lnSpc>
            </a:pPr>
            <a:endParaRPr lang="en-US" altLang="zh-CN" sz="2800" dirty="0">
              <a:solidFill>
                <a:srgbClr val="FF0000"/>
              </a:solidFill>
              <a:latin typeface="GCFrutiger" pitchFamily="50" charset="0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  </a:t>
            </a:r>
            <a:endParaRPr lang="en-US" altLang="zh-CN" sz="2800" b="1" dirty="0">
              <a:latin typeface="GCFrutiger" pitchFamily="50" charset="0"/>
              <a:ea typeface="Arial Unicode MS" pitchFamily="34" charset="-122"/>
            </a:endParaRPr>
          </a:p>
        </p:txBody>
      </p:sp>
      <p:grpSp>
        <p:nvGrpSpPr>
          <p:cNvPr id="23559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3561" name="Picture 12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13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60" name="WordArt 6"/>
          <p:cNvSpPr>
            <a:spLocks noChangeArrowheads="1" noChangeShapeType="1" noTextEdit="1"/>
          </p:cNvSpPr>
          <p:nvPr/>
        </p:nvSpPr>
        <p:spPr bwMode="auto">
          <a:xfrm>
            <a:off x="2339975" y="765175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0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Say and spell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77050" y="1844675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732588" y="30686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948488" y="4437063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755650" y="487045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68313" y="35004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4106" name="Text Box 11"/>
          <p:cNvSpPr txBox="1">
            <a:spLocks noChangeArrowheads="1"/>
          </p:cNvSpPr>
          <p:nvPr/>
        </p:nvSpPr>
        <p:spPr bwMode="auto">
          <a:xfrm>
            <a:off x="684213" y="580548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GCFrutiger" pitchFamily="50" charset="0"/>
              </a:rPr>
              <a:t>feet</a:t>
            </a:r>
            <a:endParaRPr lang="zh-CN" altLang="en-US" sz="4000">
              <a:latin typeface="GCFrutiger" pitchFamily="50" charset="0"/>
            </a:endParaRPr>
          </a:p>
        </p:txBody>
      </p:sp>
      <p:pic>
        <p:nvPicPr>
          <p:cNvPr id="4107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1196975"/>
            <a:ext cx="36734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3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Say and spell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877050" y="1844675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732588" y="30686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755650" y="487045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468313" y="35004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684213" y="580548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GCFrutiger" pitchFamily="50" charset="0"/>
              </a:rPr>
              <a:t>feet</a:t>
            </a:r>
            <a:endParaRPr lang="zh-CN" altLang="en-US" sz="4000">
              <a:latin typeface="GCFrutiger" pitchFamily="50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940425" y="620713"/>
            <a:ext cx="2663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GCFrutiger" pitchFamily="50" charset="0"/>
              </a:rPr>
              <a:t>I have …</a:t>
            </a:r>
            <a:endParaRPr lang="en-US" altLang="zh-CN" sz="3600" b="1">
              <a:solidFill>
                <a:srgbClr val="FF3300"/>
              </a:solidFill>
              <a:latin typeface="GCFrutiger" pitchFamily="50" charset="0"/>
            </a:endParaRPr>
          </a:p>
        </p:txBody>
      </p:sp>
      <p:pic>
        <p:nvPicPr>
          <p:cNvPr id="5131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1196975"/>
            <a:ext cx="36734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Text Box 7"/>
          <p:cNvSpPr txBox="1">
            <a:spLocks noChangeArrowheads="1"/>
          </p:cNvSpPr>
          <p:nvPr/>
        </p:nvSpPr>
        <p:spPr bwMode="auto">
          <a:xfrm>
            <a:off x="6948488" y="4437063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615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584700" y="2565400"/>
            <a:ext cx="4379913" cy="1938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i="1" dirty="0">
                <a:latin typeface="GCFrutiger" pitchFamily="50" charset="0"/>
              </a:rPr>
              <a:t>e</a:t>
            </a:r>
            <a:r>
              <a:rPr lang="zh-CN" altLang="en-US" sz="2400" i="1" dirty="0">
                <a:latin typeface="GCFrutiger" pitchFamily="50" charset="0"/>
              </a:rPr>
              <a:t>g</a:t>
            </a:r>
            <a:r>
              <a:rPr lang="en-US" altLang="zh-CN" sz="2400" i="1" dirty="0">
                <a:latin typeface="GCFrutiger" pitchFamily="50" charset="0"/>
              </a:rPr>
              <a:t>.,</a:t>
            </a:r>
            <a:r>
              <a:rPr lang="zh-CN" altLang="en-US" sz="2400" i="1" dirty="0">
                <a:latin typeface="GCFrutiger" pitchFamily="50" charset="0"/>
              </a:rPr>
              <a:t> Hi, I am </a:t>
            </a:r>
            <a:r>
              <a:rPr lang="en-US" altLang="zh-CN" sz="2400" i="1" dirty="0">
                <a:latin typeface="GCFrutiger" pitchFamily="50" charset="0"/>
              </a:rPr>
              <a:t>Cherry.</a:t>
            </a:r>
            <a:endParaRPr lang="zh-CN" altLang="en-US" sz="2400" i="1" dirty="0">
              <a:latin typeface="GCFrutiger" pitchFamily="50" charset="0"/>
            </a:endParaRPr>
          </a:p>
          <a:p>
            <a:pPr>
              <a:defRPr/>
            </a:pPr>
            <a:r>
              <a:rPr lang="zh-CN" altLang="en-US" sz="2400" i="1" dirty="0">
                <a:latin typeface="GCFrutiger" pitchFamily="50" charset="0"/>
              </a:rPr>
              <a:t>       Look</a:t>
            </a:r>
            <a:r>
              <a:rPr lang="en-US" altLang="zh-CN" sz="2400" i="1" dirty="0">
                <a:latin typeface="GCFrutiger" pitchFamily="50" charset="0"/>
              </a:rPr>
              <a:t>.</a:t>
            </a:r>
            <a:r>
              <a:rPr lang="zh-CN" altLang="en-US" sz="2400" i="1" dirty="0">
                <a:latin typeface="GCFrutiger" pitchFamily="50" charset="0"/>
              </a:rPr>
              <a:t> I have a big head.      </a:t>
            </a:r>
            <a:endParaRPr lang="en-US" altLang="zh-CN" sz="2400" i="1" dirty="0">
              <a:latin typeface="GCFrutiger" pitchFamily="50" charset="0"/>
            </a:endParaRPr>
          </a:p>
          <a:p>
            <a:pPr marL="542925" indent="-542925">
              <a:defRPr/>
            </a:pPr>
            <a:r>
              <a:rPr lang="en-US" altLang="zh-CN" sz="2400" i="1" dirty="0">
                <a:latin typeface="GCFrutiger" pitchFamily="50" charset="0"/>
              </a:rPr>
              <a:t>       </a:t>
            </a:r>
            <a:r>
              <a:rPr lang="zh-CN" altLang="en-US" sz="2400" i="1" dirty="0">
                <a:latin typeface="GCFrutiger" pitchFamily="50" charset="0"/>
              </a:rPr>
              <a:t>My eyes are big</a:t>
            </a:r>
            <a:r>
              <a:rPr lang="en-US" altLang="zh-CN" sz="2400" i="1" dirty="0">
                <a:latin typeface="GCFrutiger" pitchFamily="50" charset="0"/>
              </a:rPr>
              <a:t>.</a:t>
            </a:r>
            <a:r>
              <a:rPr lang="zh-CN" altLang="en-US" sz="2400" i="1" dirty="0">
                <a:latin typeface="GCFrutiger" pitchFamily="50" charset="0"/>
              </a:rPr>
              <a:t> </a:t>
            </a:r>
            <a:endParaRPr lang="en-US" altLang="zh-CN" sz="2400" i="1" dirty="0">
              <a:latin typeface="GCFrutiger" pitchFamily="50" charset="0"/>
            </a:endParaRPr>
          </a:p>
          <a:p>
            <a:pPr marL="542925" indent="-542925">
              <a:defRPr/>
            </a:pPr>
            <a:r>
              <a:rPr lang="en-US" altLang="zh-CN" sz="2400" i="1" dirty="0">
                <a:latin typeface="GCFrutiger" pitchFamily="50" charset="0"/>
              </a:rPr>
              <a:t>       M</a:t>
            </a:r>
            <a:r>
              <a:rPr lang="zh-CN" altLang="en-US" sz="2400" i="1" dirty="0">
                <a:latin typeface="GCFrutiger" pitchFamily="50" charset="0"/>
              </a:rPr>
              <a:t>y mouth is small. </a:t>
            </a:r>
            <a:endParaRPr lang="en-US" altLang="zh-CN" sz="2400" i="1" dirty="0">
              <a:latin typeface="GCFrutiger" pitchFamily="50" charset="0"/>
            </a:endParaRPr>
          </a:p>
          <a:p>
            <a:pPr marL="628650" indent="-628650">
              <a:defRPr/>
            </a:pPr>
            <a:r>
              <a:rPr lang="en-US" altLang="zh-CN" sz="2400" i="1" dirty="0">
                <a:latin typeface="GCFrutiger" pitchFamily="50" charset="0"/>
              </a:rPr>
              <a:t>       </a:t>
            </a:r>
            <a:r>
              <a:rPr lang="zh-CN" altLang="en-US" sz="2400" i="1" dirty="0">
                <a:latin typeface="GCFrutiger" pitchFamily="50" charset="0"/>
              </a:rPr>
              <a:t>...</a:t>
            </a:r>
            <a:endParaRPr lang="zh-CN" altLang="en-US" sz="2400" i="1" dirty="0">
              <a:latin typeface="GCFrutiger" pitchFamily="50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203575" y="620713"/>
            <a:ext cx="3816350" cy="64135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GCFrutiger" pitchFamily="50" charset="0"/>
              </a:rPr>
              <a:t>My photo album</a:t>
            </a:r>
            <a:endParaRPr lang="zh-CN" altLang="en-US" sz="3600" b="1" dirty="0">
              <a:latin typeface="GCFrutiger" pitchFamily="50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36444">
            <a:off x="1012825" y="1895475"/>
            <a:ext cx="3338513" cy="434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71438" y="144463"/>
            <a:ext cx="349250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717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1017588"/>
            <a:ext cx="4940300" cy="529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341438"/>
            <a:ext cx="19304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3429000"/>
            <a:ext cx="273526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693738"/>
            <a:ext cx="193040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3860800"/>
            <a:ext cx="19304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820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4826000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number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575" y="1087438"/>
            <a:ext cx="20161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3751263"/>
            <a:ext cx="1878013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7438" y="1196975"/>
            <a:ext cx="18224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763713" y="3357563"/>
            <a:ext cx="4318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948488" y="5876925"/>
            <a:ext cx="43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508625" y="3357563"/>
            <a:ext cx="4318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419475" y="5949950"/>
            <a:ext cx="43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2</a:t>
            </a:r>
            <a:endParaRPr lang="en-US" altLang="zh-CN" sz="4000" b="1"/>
          </a:p>
        </p:txBody>
      </p:sp>
      <p:pic>
        <p:nvPicPr>
          <p:cNvPr id="8203" name="Picture 1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1338" y="3573463"/>
            <a:ext cx="1838325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bldLvl="0" autoUpdateAnimBg="0"/>
      <p:bldP spid="16393" grpId="0" bldLvl="0" autoUpdateAnimBg="0"/>
      <p:bldP spid="16394" grpId="0" bldLvl="0" autoUpdateAnimBg="0"/>
      <p:bldP spid="1639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922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1700213"/>
            <a:ext cx="4032250" cy="476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284663" y="922338"/>
            <a:ext cx="4248150" cy="2089150"/>
          </a:xfrm>
          <a:prstGeom prst="wedgeEllipseCallout">
            <a:avLst>
              <a:gd name="adj1" fmla="val -66954"/>
              <a:gd name="adj2" fmla="val 56764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zh-CN" sz="2800" dirty="0">
                <a:latin typeface="GCFrutiger" pitchFamily="50" charset="0"/>
              </a:rPr>
              <a:t>Hello! </a:t>
            </a:r>
            <a:endParaRPr lang="en-US" altLang="zh-CN" sz="2800" dirty="0">
              <a:latin typeface="GCFrutiger" pitchFamily="50" charset="0"/>
            </a:endParaRPr>
          </a:p>
          <a:p>
            <a:pPr algn="ctr">
              <a:defRPr/>
            </a:pPr>
            <a:r>
              <a:rPr lang="en-US" altLang="zh-CN" sz="2800" dirty="0">
                <a:latin typeface="GCFrutiger" pitchFamily="50" charset="0"/>
              </a:rPr>
              <a:t> I’m ________.</a:t>
            </a:r>
            <a:endParaRPr lang="en-US" altLang="zh-CN" sz="2800" dirty="0">
              <a:latin typeface="GCFrutiger" pitchFamily="50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075363" y="1916113"/>
            <a:ext cx="1520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Beebo</a:t>
            </a:r>
            <a:endParaRPr lang="zh-CN" altLang="en-US" sz="2800">
              <a:solidFill>
                <a:srgbClr val="FF0000"/>
              </a:solidFill>
              <a:latin typeface="GCFrutiger" pitchFamily="50" charset="0"/>
            </a:endParaRPr>
          </a:p>
        </p:txBody>
      </p:sp>
      <p:pic>
        <p:nvPicPr>
          <p:cNvPr id="2" name="Listen and say-1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43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024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150" y="2133600"/>
            <a:ext cx="455930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72000" y="735013"/>
            <a:ext cx="4178300" cy="2160587"/>
          </a:xfrm>
          <a:prstGeom prst="wedgeEllipseCallout">
            <a:avLst>
              <a:gd name="adj1" fmla="val -59620"/>
              <a:gd name="adj2" fmla="val 8153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zh-CN" sz="2800">
                <a:latin typeface="GCFrutiger" pitchFamily="50" charset="0"/>
              </a:rPr>
              <a:t>Look at me. </a:t>
            </a:r>
            <a:endParaRPr lang="en-US" altLang="zh-CN" sz="2800">
              <a:latin typeface="GCFrutiger" pitchFamily="50" charset="0"/>
            </a:endParaRPr>
          </a:p>
          <a:p>
            <a:pPr algn="ctr">
              <a:defRPr/>
            </a:pPr>
            <a:r>
              <a:rPr lang="en-US" altLang="zh-CN" sz="2800">
                <a:latin typeface="GCFrutiger" pitchFamily="50" charset="0"/>
              </a:rPr>
              <a:t>I have a big _______.</a:t>
            </a:r>
            <a:endParaRPr lang="en-US" altLang="zh-CN" sz="2800">
              <a:latin typeface="GCFrutiger" pitchFamily="50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7085013" y="1773238"/>
            <a:ext cx="1519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GCFrutiger" pitchFamily="50" charset="0"/>
              </a:rPr>
              <a:t>head</a:t>
            </a:r>
            <a:endParaRPr lang="zh-CN" altLang="en-US" sz="280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Listen and say-2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5895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5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53b9b8f1-ce5e-4936-a68f-c4fff5ae471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1528</Words>
  <Application>WPS 演示</Application>
  <PresentationFormat>全屏显示(4:3)</PresentationFormat>
  <Paragraphs>181</Paragraphs>
  <Slides>22</Slides>
  <Notes>16</Notes>
  <HiddenSlides>0</HiddenSlides>
  <MMClips>5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Broadway</vt:lpstr>
      <vt:lpstr>微软雅黑</vt:lpstr>
      <vt:lpstr>Arial Black</vt:lpstr>
      <vt:lpstr>GCFrutiger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49</cp:revision>
  <cp:lastPrinted>2411-12-30T00:00:00Z</cp:lastPrinted>
  <dcterms:created xsi:type="dcterms:W3CDTF">2012-11-22T13:15:00Z</dcterms:created>
  <dcterms:modified xsi:type="dcterms:W3CDTF">2023-02-28T05:33:32Z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463C680F71DA41C8A3EAF19CAE0DF143</vt:lpwstr>
  </property>
</Properties>
</file>