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02" r:id="rId5"/>
    <p:sldId id="258" r:id="rId6"/>
    <p:sldId id="300" r:id="rId7"/>
    <p:sldId id="299" r:id="rId8"/>
    <p:sldId id="301" r:id="rId9"/>
    <p:sldId id="259" r:id="rId10"/>
    <p:sldId id="304" r:id="rId11"/>
    <p:sldId id="261" r:id="rId12"/>
    <p:sldId id="306" r:id="rId13"/>
    <p:sldId id="305" r:id="rId14"/>
    <p:sldId id="262" r:id="rId15"/>
    <p:sldId id="307" r:id="rId16"/>
    <p:sldId id="263" r:id="rId17"/>
    <p:sldId id="308" r:id="rId18"/>
    <p:sldId id="309" r:id="rId19"/>
    <p:sldId id="311" r:id="rId20"/>
    <p:sldId id="312" r:id="rId21"/>
    <p:sldId id="310" r:id="rId22"/>
    <p:sldId id="31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92" autoAdjust="0"/>
  </p:normalViewPr>
  <p:slideViewPr>
    <p:cSldViewPr>
      <p:cViewPr>
        <p:scale>
          <a:sx n="100" d="100"/>
          <a:sy n="100" d="100"/>
        </p:scale>
        <p:origin x="-194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5487A23-16C7-4F15-B9B5-69A276E2394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08F7D4-13EB-427E-8287-996A35212F1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018B30-62C7-475A-AD6A-F4F6357934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活动内容：请学生表达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活动目的：发挥学生想象力，锻炼运用语言实际表达能力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1B32CC-C486-4FD7-B777-C9027EF076D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41E7B3-55D3-41F0-B9A2-DF6A21E7865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activity: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活动内容：选择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活动目的：通过出示地图，提示故事发展的原因，并帮助记忆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4B9970-A4E5-4BB1-A00D-A8181E7BB60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ACD394-B00E-4093-A554-C314FA12BB2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建议插入音频，文本内容来源在电影“</a:t>
            </a:r>
            <a:r>
              <a:rPr lang="en-US" altLang="zh-CN" smtClean="0"/>
              <a:t>Three little pigs</a:t>
            </a:r>
            <a:r>
              <a:rPr lang="zh-CN" altLang="en-US" smtClean="0"/>
              <a:t>”中</a:t>
            </a:r>
            <a:r>
              <a:rPr lang="en-US" altLang="zh-CN" smtClean="0"/>
              <a:t>,</a:t>
            </a:r>
            <a:r>
              <a:rPr lang="zh-CN" altLang="en-US" smtClean="0"/>
              <a:t>教师可以自行网上搜索。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</a:t>
            </a:r>
            <a:r>
              <a:rPr lang="en-US" altLang="zh-CN" smtClean="0"/>
              <a:t>huff,puff</a:t>
            </a:r>
            <a:r>
              <a:rPr lang="zh-CN" altLang="en-US" smtClean="0"/>
              <a:t>等词不要求学生掌握，理解词义即可。</a:t>
            </a: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5469B-C792-47FE-8A66-1A559415B91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5327BF-4123-47A4-B15C-807DC194E55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activity: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活动内容：选择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活动目的：通过出示地图，提示故事发展的原因，并帮助记忆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119177-5CD6-44C3-80D5-F1A0874F442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5CB1D5-E698-4658-BD11-E3CB0953BDE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0C6925-FA03-433C-A0CB-C51DFA5614E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E11F02-FF75-402C-9FE7-DBD11513CA2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1: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活动内容：欣赏故事歌曲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活动目的：通过歌曲跟唱引起学习兴趣并预习“</a:t>
            </a:r>
            <a:r>
              <a:rPr lang="en-US" altLang="zh-CN" smtClean="0"/>
              <a:t>is afraid of the big bad wolf”</a:t>
            </a:r>
            <a:r>
              <a:rPr lang="zh-CN" altLang="en-US" smtClean="0"/>
              <a:t>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操作方法：播放歌曲，可以让学生参考书上歌词跟唱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4D69E-5A6A-4078-BB4C-4DF9BEEF312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433C9E-9745-4A9C-9323-462BB459AB3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活动内容：故事表演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活动目的：通过带上各自相应的面具来进入角色，提高学生参与课堂积极性并复习旧知。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操作方法：点击逐个图片，请相应面具的学生表达</a:t>
            </a:r>
            <a:endParaRPr lang="en-US" altLang="zh-CN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95CCDD-9C1B-42BE-876B-8F411DF199E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Pre-task preparations 3: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活动内容：故事复述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活动目的：通过复述复习旧知并练习转述能力。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操作方法：点击逐个图片，请学生表达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F3D961-8774-431B-9776-5095017B757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1: 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活动内容：连线并表达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活动目的：复习三种材料的表达，练习句型</a:t>
            </a:r>
            <a:r>
              <a:rPr lang="en-US" altLang="zh-CN" smtClean="0"/>
              <a:t>He can make a house of ...</a:t>
            </a:r>
            <a:r>
              <a:rPr lang="zh-CN" altLang="en-US" smtClean="0"/>
              <a:t>，理清故事内容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操作方法：点击图片后连线</a:t>
            </a:r>
            <a:endParaRPr lang="en-US" altLang="zh-CN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4EA5E1-698C-4C82-B44F-2C454F23534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2: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活动内容：问答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活动目的：通过前一课时遗留下的问题来反馈学生预习能力和故事理解能力，并理清故事内容</a:t>
            </a:r>
            <a:endParaRPr lang="en-US" altLang="zh-CN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6C89B1-4E97-4FB5-95D9-FF8B59342A52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C54D56-218B-437F-A865-2D4F9A305D1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9B9C23-4F7E-4738-B9C1-F1F85D162C8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procedures 3: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活动内容：请学生表达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活动目的：发挥学生想象力，锻炼运用语言实际表达能力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C0EB73-9158-451D-8D1C-9435FBE0437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F0274-7C94-4F2B-95B4-867F201ECD5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9753F-D37C-4EC8-822B-F474D942B9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997A5-ED23-4A5D-9F1D-138FD53E4B6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7E64-C0B0-4C4A-8EAA-CA7E0EB4D0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A9263-D42F-417E-B06C-AC367586C3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B8B4C-F2AF-4A47-9E03-A394FFD961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B620F-B5F1-43C9-A392-1EE26B54C8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4008C-1DD0-4E14-BBC2-AC7D3607BE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CD837-8F3E-4A3E-8E09-5BD894396FD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1BCA5-7EAF-4729-977D-85D81CB087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D509-7BA2-49D4-95AE-4430DB18AED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5C49D-F76E-425A-B858-BA64ABE9F3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18105-A8B6-4117-9CA6-43FC0FA0151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6F884-6C98-4CD1-9FB1-8BABAAD242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0A781-EF16-411B-A2A3-1D9DADC0C38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4EA04-4925-46EA-9237-5A72F27D66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E6B88-19E5-4331-954F-C685B7BBFB4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FA530-9BCA-426B-9E85-61C00B3F8F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AE978-D046-48E0-A085-A8DB1C45B82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C7679-39B5-4A54-A445-B88FD5A7D6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DEF7-C58E-4A0E-9B88-A6B8C534DAF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038F-7B6E-4C8B-A39B-5DE77E301D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BB98D6-E7CF-4717-AA3C-FF35E75124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405293-58BE-4932-A286-492E86BAFA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4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18.xml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6.xml"/><Relationship Id="rId17" Type="http://schemas.openxmlformats.org/officeDocument/2006/relationships/image" Target="../media/image15.png"/><Relationship Id="rId16" Type="http://schemas.openxmlformats.org/officeDocument/2006/relationships/slide" Target="slide15.xml"/><Relationship Id="rId15" Type="http://schemas.openxmlformats.org/officeDocument/2006/relationships/image" Target="../media/image14.png"/><Relationship Id="rId14" Type="http://schemas.openxmlformats.org/officeDocument/2006/relationships/slide" Target="slide6.xml"/><Relationship Id="rId13" Type="http://schemas.openxmlformats.org/officeDocument/2006/relationships/image" Target="../media/image13.png"/><Relationship Id="rId12" Type="http://schemas.openxmlformats.org/officeDocument/2006/relationships/slide" Target="slide5.xml"/><Relationship Id="rId11" Type="http://schemas.openxmlformats.org/officeDocument/2006/relationships/image" Target="../media/image12.png"/><Relationship Id="rId10" Type="http://schemas.openxmlformats.org/officeDocument/2006/relationships/slide" Target="slide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6.jpe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203575" y="836613"/>
            <a:ext cx="5543550" cy="863600"/>
          </a:xfrm>
          <a:prstGeom prst="roundRect">
            <a:avLst/>
          </a:prstGeom>
          <a:solidFill>
            <a:srgbClr val="DF6D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3" name="标题 1"/>
          <p:cNvSpPr txBox="1"/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bg1"/>
                </a:solidFill>
                <a:cs typeface="Arial" panose="020B0604020202020204" pitchFamily="34" charset="0"/>
              </a:rPr>
              <a:t>Module 4  Things we enjoy</a:t>
            </a:r>
            <a:endParaRPr lang="zh-CN" altLang="en-US" sz="28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116013" y="1268413"/>
            <a:ext cx="2951163" cy="2232025"/>
          </a:xfrm>
          <a:prstGeom prst="ellipse">
            <a:avLst/>
          </a:prstGeom>
          <a:solidFill>
            <a:srgbClr val="DF6D46"/>
          </a:solidFill>
          <a:ln>
            <a:solidFill>
              <a:srgbClr val="DF6D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8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12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3238500" y="2899971"/>
            <a:ext cx="5473700" cy="1143000"/>
          </a:xfrm>
        </p:spPr>
        <p:txBody>
          <a:bodyPr/>
          <a:lstStyle/>
          <a:p>
            <a:pPr eaLnBrk="1" hangingPunct="1"/>
            <a: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  <a:t>Three little pigs</a:t>
            </a:r>
            <a:br>
              <a:rPr lang="en-US" altLang="zh-CN" sz="8000" dirty="0" smtClean="0">
                <a:solidFill>
                  <a:srgbClr val="DF6D46"/>
                </a:solidFill>
                <a:latin typeface="Broadway" pitchFamily="82" charset="0"/>
              </a:rPr>
            </a:b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600" dirty="0" smtClean="0">
                <a:solidFill>
                  <a:srgbClr val="DF6D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6600" dirty="0" smtClean="0">
              <a:solidFill>
                <a:srgbClr val="DF6D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127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11268" name="组合 7"/>
          <p:cNvGrpSpPr/>
          <p:nvPr/>
        </p:nvGrpSpPr>
        <p:grpSpPr bwMode="auto">
          <a:xfrm rot="-239902">
            <a:off x="2916238" y="1774825"/>
            <a:ext cx="3943350" cy="3792538"/>
            <a:chOff x="5364088" y="1988840"/>
            <a:chExt cx="3859286" cy="3230860"/>
          </a:xfrm>
        </p:grpSpPr>
        <p:pic>
          <p:nvPicPr>
            <p:cNvPr id="9" name="Picture 3" descr="D:\Education\Michelle 制作PPT\u12\素材\教材图片\20121202190338784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364088" y="1988840"/>
              <a:ext cx="3859286" cy="32308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D:\Education\Michelle 制作PPT\u12\素材\教材图片\20121130225016916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 rot="20522680">
              <a:off x="6832671" y="3098907"/>
              <a:ext cx="1083080" cy="75959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圆角矩形标注 5"/>
          <p:cNvSpPr/>
          <p:nvPr/>
        </p:nvSpPr>
        <p:spPr>
          <a:xfrm>
            <a:off x="1692275" y="1435100"/>
            <a:ext cx="1395413" cy="576263"/>
          </a:xfrm>
          <a:prstGeom prst="wedgeRoundRectCallout">
            <a:avLst>
              <a:gd name="adj1" fmla="val 151249"/>
              <a:gd name="adj2" fmla="val 2645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…</a:t>
            </a:r>
            <a:endParaRPr lang="zh-CN" alt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230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1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think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2293" name="标题 9"/>
          <p:cNvSpPr txBox="1"/>
          <p:nvPr/>
        </p:nvSpPr>
        <p:spPr bwMode="auto">
          <a:xfrm rot="364231">
            <a:off x="692150" y="4838700"/>
            <a:ext cx="3597275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>
                <a:latin typeface="GCFrutiger" pitchFamily="50" charset="0"/>
                <a:cs typeface="Arial" panose="020B0604020202020204" pitchFamily="34" charset="0"/>
              </a:rPr>
              <a:t>They are afraid. And they run away.</a:t>
            </a:r>
            <a:endParaRPr lang="zh-CN" altLang="en-US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156039" y="4250497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2" name="Picture 2" descr="D:\Education\Michelle 制作PPT\u12\素材\教材图片\20121130225121991.jpg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290597">
            <a:off x="707665" y="2271371"/>
            <a:ext cx="3496433" cy="28408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Education\Michelle 制作PPT\u12\素材\教材图片\20121130225121991.jpg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 rot="21123439">
            <a:off x="4778183" y="2149054"/>
            <a:ext cx="3533788" cy="31620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297" name="组合 6"/>
          <p:cNvGrpSpPr/>
          <p:nvPr/>
        </p:nvGrpSpPr>
        <p:grpSpPr bwMode="auto">
          <a:xfrm rot="289610">
            <a:off x="933450" y="1616075"/>
            <a:ext cx="2309813" cy="576263"/>
            <a:chOff x="821733" y="1783202"/>
            <a:chExt cx="2310108" cy="576064"/>
          </a:xfrm>
        </p:grpSpPr>
        <p:sp>
          <p:nvSpPr>
            <p:cNvPr id="14" name="圆角矩形标注 13"/>
            <p:cNvSpPr/>
            <p:nvPr/>
          </p:nvSpPr>
          <p:spPr>
            <a:xfrm>
              <a:off x="801120" y="1834203"/>
              <a:ext cx="2310108" cy="514172"/>
            </a:xfrm>
            <a:prstGeom prst="wedgeRoundRectCallout">
              <a:avLst>
                <a:gd name="adj1" fmla="val 23890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/>
                <a:t>Help! Help!</a:t>
              </a:r>
              <a:endParaRPr lang="zh-CN" altLang="en-US" sz="32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821733" y="1783202"/>
              <a:ext cx="2310108" cy="576064"/>
            </a:xfrm>
            <a:prstGeom prst="wedgeRoundRectCallout">
              <a:avLst>
                <a:gd name="adj1" fmla="val -5247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atin typeface="GCFrutiger" pitchFamily="50" charset="0"/>
                  <a:cs typeface="Arial" panose="020B0604020202020204" pitchFamily="34" charset="0"/>
                </a:rPr>
                <a:t>Help! Help!</a:t>
              </a:r>
              <a:endParaRPr lang="zh-CN" altLang="en-US" sz="3200" dirty="0">
                <a:solidFill>
                  <a:prstClr val="black"/>
                </a:solidFill>
                <a:latin typeface="GCFrutiger" pitchFamily="50" charset="0"/>
                <a:cs typeface="Arial" panose="020B0604020202020204" pitchFamily="34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2178748" y="2237721"/>
              <a:ext cx="504889" cy="107913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 rot="-489599">
            <a:off x="6459538" y="4933950"/>
            <a:ext cx="2755900" cy="1430338"/>
            <a:chOff x="2507250" y="164281"/>
            <a:chExt cx="2604641" cy="1431750"/>
          </a:xfrm>
        </p:grpSpPr>
        <p:pic>
          <p:nvPicPr>
            <p:cNvPr id="21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6200000">
              <a:off x="3093696" y="-422165"/>
              <a:ext cx="1431750" cy="2604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982131" y="465697"/>
              <a:ext cx="1641404" cy="614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Where 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333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5" descr="D:\Education\Michelle 制作PPT\u12\素材\ThreeLittlePig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640013"/>
            <a:ext cx="1133475" cy="11493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3317" name="Picture 6" descr="http://sl.utu123.com/uploadfile/image/1/328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73138"/>
            <a:ext cx="97663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8" name="组合 9"/>
          <p:cNvGrpSpPr/>
          <p:nvPr/>
        </p:nvGrpSpPr>
        <p:grpSpPr bwMode="auto">
          <a:xfrm>
            <a:off x="4351338" y="4884738"/>
            <a:ext cx="2084387" cy="2463800"/>
            <a:chOff x="942965" y="2080639"/>
            <a:chExt cx="1509059" cy="1852417"/>
          </a:xfrm>
        </p:grpSpPr>
        <p:pic>
          <p:nvPicPr>
            <p:cNvPr id="11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rot="15823511" flipH="1">
              <a:off x="937428" y="2650511"/>
              <a:ext cx="639752" cy="5551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 flipH="1">
              <a:off x="942965" y="2080639"/>
              <a:ext cx="1509059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3621088" y="3067050"/>
            <a:ext cx="1311275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Education\Michelle 制作PPT\u12\素材\教材图片\20121130225121991.jp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 rot="290597" flipH="1">
            <a:off x="649288" y="5759450"/>
            <a:ext cx="1582737" cy="96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12152" y="1001954"/>
            <a:ext cx="68788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Where can they go?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十二边形 2"/>
          <p:cNvSpPr/>
          <p:nvPr/>
        </p:nvSpPr>
        <p:spPr>
          <a:xfrm>
            <a:off x="4355976" y="5431444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A</a:t>
            </a:r>
            <a:endParaRPr lang="zh-CN" altLang="en-US" sz="4000" b="1" dirty="0"/>
          </a:p>
        </p:txBody>
      </p:sp>
      <p:sp>
        <p:nvSpPr>
          <p:cNvPr id="18" name="十二边形 17"/>
          <p:cNvSpPr/>
          <p:nvPr/>
        </p:nvSpPr>
        <p:spPr>
          <a:xfrm>
            <a:off x="3797400" y="2715368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B</a:t>
            </a:r>
            <a:endParaRPr lang="zh-CN" altLang="en-US" sz="4000" b="1" dirty="0"/>
          </a:p>
        </p:txBody>
      </p:sp>
      <p:sp>
        <p:nvSpPr>
          <p:cNvPr id="19" name="十二边形 18"/>
          <p:cNvSpPr/>
          <p:nvPr/>
        </p:nvSpPr>
        <p:spPr>
          <a:xfrm>
            <a:off x="6383496" y="2129189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C</a:t>
            </a:r>
            <a:endParaRPr lang="zh-CN" altLang="en-US" sz="4000" b="1" dirty="0"/>
          </a:p>
        </p:txBody>
      </p:sp>
      <p:sp>
        <p:nvSpPr>
          <p:cNvPr id="20" name="十二边形 19"/>
          <p:cNvSpPr/>
          <p:nvPr/>
        </p:nvSpPr>
        <p:spPr>
          <a:xfrm>
            <a:off x="4316005" y="5431444"/>
            <a:ext cx="688043" cy="684952"/>
          </a:xfrm>
          <a:prstGeom prst="dodec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A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434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3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4341" name="标题 9"/>
          <p:cNvSpPr txBox="1"/>
          <p:nvPr/>
        </p:nvSpPr>
        <p:spPr bwMode="auto">
          <a:xfrm rot="-253677">
            <a:off x="4906963" y="2589213"/>
            <a:ext cx="3697287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dirty="0">
                <a:latin typeface="GCFrutiger" pitchFamily="50" charset="0"/>
                <a:cs typeface="Arial" panose="020B0604020202020204" pitchFamily="34" charset="0"/>
              </a:rPr>
              <a:t>They come to Tom’s house.</a:t>
            </a:r>
            <a:endParaRPr lang="zh-CN" altLang="en-US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156039" y="4250497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124044" y="4611359"/>
            <a:ext cx="1431750" cy="22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29" name="Picture 1" descr="D:\Education\Michelle 制作PPT\u12\素材\教材图片\201211302251364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362" y="2204864"/>
            <a:ext cx="3936521" cy="32144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圆角矩形标注 16"/>
          <p:cNvSpPr/>
          <p:nvPr/>
        </p:nvSpPr>
        <p:spPr>
          <a:xfrm rot="263695">
            <a:off x="862013" y="5273675"/>
            <a:ext cx="3335337" cy="1038225"/>
          </a:xfrm>
          <a:prstGeom prst="wedgeRoundRectCallout">
            <a:avLst>
              <a:gd name="adj1" fmla="val 21852"/>
              <a:gd name="adj2" fmla="val -15195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You can’t come</a:t>
            </a:r>
            <a:endParaRPr lang="en-US" altLang="zh-CN" sz="3200" dirty="0">
              <a:latin typeface="GCFrutiger" pitchFamily="50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in, big bad wolf!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 rot="452632">
            <a:off x="815975" y="1765300"/>
            <a:ext cx="3127375" cy="958850"/>
          </a:xfrm>
          <a:prstGeom prst="wedgeRoundRectCallout">
            <a:avLst>
              <a:gd name="adj1" fmla="val -27477"/>
              <a:gd name="adj2" fmla="val 9820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Open the door, little pigs.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536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4033838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5364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1431925"/>
            <a:ext cx="685800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504825" y="1182688"/>
            <a:ext cx="5507038" cy="1454150"/>
          </a:xfrm>
          <a:prstGeom prst="wedgeRoundRectCallout">
            <a:avLst>
              <a:gd name="adj1" fmla="val 43900"/>
              <a:gd name="adj2" fmla="val 7655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I'll huff, and I'll puff, and I'll blow your house down!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639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6389" name="标题 9"/>
          <p:cNvSpPr txBox="1"/>
          <p:nvPr/>
        </p:nvSpPr>
        <p:spPr bwMode="auto">
          <a:xfrm rot="-377439">
            <a:off x="5124450" y="3155950"/>
            <a:ext cx="2682875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>
                <a:latin typeface="GCFrutiger" pitchFamily="50" charset="0"/>
                <a:cs typeface="Arial" panose="020B0604020202020204" pitchFamily="34" charset="0"/>
              </a:rPr>
              <a:t>Tom’s house is down.</a:t>
            </a:r>
            <a:endParaRPr lang="zh-CN" altLang="en-US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243507" y="4083054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243507" y="4548779"/>
            <a:ext cx="1431750" cy="22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207222">
            <a:off x="593061" y="3066812"/>
            <a:ext cx="3635309" cy="21373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3" name="组合 12"/>
          <p:cNvGrpSpPr/>
          <p:nvPr/>
        </p:nvGrpSpPr>
        <p:grpSpPr bwMode="auto">
          <a:xfrm rot="289610">
            <a:off x="2647950" y="2425700"/>
            <a:ext cx="1744663" cy="930275"/>
            <a:chOff x="2261397" y="1565045"/>
            <a:chExt cx="1743389" cy="698546"/>
          </a:xfrm>
        </p:grpSpPr>
        <p:sp>
          <p:nvSpPr>
            <p:cNvPr id="14" name="圆角矩形标注 13"/>
            <p:cNvSpPr/>
            <p:nvPr/>
          </p:nvSpPr>
          <p:spPr>
            <a:xfrm>
              <a:off x="2265906" y="1626789"/>
              <a:ext cx="1738629" cy="513777"/>
            </a:xfrm>
            <a:prstGeom prst="wedgeRoundRectCallout">
              <a:avLst>
                <a:gd name="adj1" fmla="val 23890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2260848" y="1564912"/>
              <a:ext cx="1741802" cy="575764"/>
            </a:xfrm>
            <a:prstGeom prst="wedgeRoundRectCallout">
              <a:avLst>
                <a:gd name="adj1" fmla="val -5247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atin typeface="GCFrutiger" pitchFamily="50" charset="0"/>
                  <a:cs typeface="Arial" panose="020B0604020202020204" pitchFamily="34" charset="0"/>
                </a:rPr>
                <a:t>Help! </a:t>
              </a:r>
              <a:endParaRPr lang="zh-CN" altLang="en-US" sz="3200" dirty="0">
                <a:solidFill>
                  <a:prstClr val="black"/>
                </a:solidFill>
                <a:latin typeface="GCFrutiger" pitchFamily="50" charset="0"/>
                <a:cs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3212098" y="2046123"/>
              <a:ext cx="563151" cy="20384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743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5" descr="D:\Education\Michelle 制作PPT\u12\素材\ThreeLittlePig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640013"/>
            <a:ext cx="1133475" cy="11493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choose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7413" name="Picture 6" descr="http://sl.utu123.com/uploadfile/image/1/328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73138"/>
            <a:ext cx="97663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4" name="组合 9"/>
          <p:cNvGrpSpPr/>
          <p:nvPr/>
        </p:nvGrpSpPr>
        <p:grpSpPr bwMode="auto">
          <a:xfrm>
            <a:off x="4351338" y="4884738"/>
            <a:ext cx="2084387" cy="2463800"/>
            <a:chOff x="942965" y="2080639"/>
            <a:chExt cx="1509059" cy="1852417"/>
          </a:xfrm>
        </p:grpSpPr>
        <p:pic>
          <p:nvPicPr>
            <p:cNvPr id="11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 rot="15823511" flipH="1">
              <a:off x="937428" y="2650511"/>
              <a:ext cx="639752" cy="5551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D:\Education\Michelle 制作PPT\u12\素材\ThreeLittlePigs.jpg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 flipH="1">
              <a:off x="942965" y="2080639"/>
              <a:ext cx="1509059" cy="1852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5" descr="D:\Education\Michelle 制作PPT\u12\素材\ThreeLittlePigs.jpg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3621088" y="3067050"/>
            <a:ext cx="1311275" cy="1408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Education\Michelle 制作PPT\u12\素材\教材图片\20121130225121991.jpg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 rot="20088073" flipH="1">
            <a:off x="3614738" y="4573588"/>
            <a:ext cx="1279525" cy="96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12152" y="1001954"/>
            <a:ext cx="68788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Where can they go?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十二边形 2"/>
          <p:cNvSpPr/>
          <p:nvPr/>
        </p:nvSpPr>
        <p:spPr>
          <a:xfrm>
            <a:off x="4355976" y="5431444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A</a:t>
            </a:r>
            <a:endParaRPr lang="zh-CN" altLang="en-US" sz="4000" b="1" dirty="0"/>
          </a:p>
        </p:txBody>
      </p:sp>
      <p:sp>
        <p:nvSpPr>
          <p:cNvPr id="18" name="十二边形 17"/>
          <p:cNvSpPr/>
          <p:nvPr/>
        </p:nvSpPr>
        <p:spPr>
          <a:xfrm>
            <a:off x="3797400" y="2715368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B</a:t>
            </a:r>
            <a:endParaRPr lang="zh-CN" altLang="en-US" sz="4000" b="1" dirty="0"/>
          </a:p>
        </p:txBody>
      </p:sp>
      <p:sp>
        <p:nvSpPr>
          <p:cNvPr id="19" name="十二边形 18"/>
          <p:cNvSpPr/>
          <p:nvPr/>
        </p:nvSpPr>
        <p:spPr>
          <a:xfrm>
            <a:off x="6383496" y="2129189"/>
            <a:ext cx="608006" cy="66185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C</a:t>
            </a:r>
            <a:endParaRPr lang="zh-CN" altLang="en-US" sz="4000" b="1" dirty="0"/>
          </a:p>
        </p:txBody>
      </p:sp>
      <p:sp>
        <p:nvSpPr>
          <p:cNvPr id="20" name="十二边形 19"/>
          <p:cNvSpPr/>
          <p:nvPr/>
        </p:nvSpPr>
        <p:spPr>
          <a:xfrm>
            <a:off x="3797400" y="2720097"/>
            <a:ext cx="608006" cy="708903"/>
          </a:xfrm>
          <a:prstGeom prst="dodec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/>
              <a:t>B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844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Read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标题 9"/>
          <p:cNvSpPr txBox="1"/>
          <p:nvPr/>
        </p:nvSpPr>
        <p:spPr bwMode="auto">
          <a:xfrm rot="-188622">
            <a:off x="5002213" y="3298825"/>
            <a:ext cx="3503612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>
                <a:latin typeface="GCFrutiger" pitchFamily="50" charset="0"/>
                <a:cs typeface="Arial" panose="020B0604020202020204" pitchFamily="34" charset="0"/>
              </a:rPr>
              <a:t>They come to Tim’s house.</a:t>
            </a:r>
            <a:endParaRPr lang="zh-CN" altLang="en-US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391742" y="4136374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472118" y="4574457"/>
            <a:ext cx="1431750" cy="22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88925">
            <a:off x="763588" y="2873375"/>
            <a:ext cx="3417887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圆角矩形标注 17"/>
          <p:cNvSpPr/>
          <p:nvPr/>
        </p:nvSpPr>
        <p:spPr>
          <a:xfrm rot="452632">
            <a:off x="760413" y="1747838"/>
            <a:ext cx="3195637" cy="960437"/>
          </a:xfrm>
          <a:prstGeom prst="wedgeRoundRectCallout">
            <a:avLst>
              <a:gd name="adj1" fmla="val -14631"/>
              <a:gd name="adj2" fmla="val 8086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Open the door, little pigs.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 rot="583785">
            <a:off x="685800" y="5283200"/>
            <a:ext cx="3408363" cy="993775"/>
          </a:xfrm>
          <a:prstGeom prst="wedgeRoundRectCallout">
            <a:avLst>
              <a:gd name="adj1" fmla="val 13343"/>
              <a:gd name="adj2" fmla="val -7636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4BACC6"/>
            </a:solidFill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You can’t come</a:t>
            </a:r>
            <a:endParaRPr lang="en-US" altLang="zh-CN" sz="3200" dirty="0">
              <a:solidFill>
                <a:schemeClr val="dk1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32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in, big bad wolf!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946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46263" y="1628775"/>
            <a:ext cx="729773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250825" y="4005263"/>
            <a:ext cx="5400675" cy="1385887"/>
          </a:xfrm>
          <a:prstGeom prst="wedgeRoundRectCallout">
            <a:avLst>
              <a:gd name="adj1" fmla="val 60548"/>
              <a:gd name="adj2" fmla="val -979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I'll huff, and I'll puff, and I'll push your house down!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2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049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3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标题 9"/>
          <p:cNvSpPr txBox="1"/>
          <p:nvPr/>
        </p:nvSpPr>
        <p:spPr bwMode="auto">
          <a:xfrm rot="-377439">
            <a:off x="5124450" y="3162300"/>
            <a:ext cx="2563813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dirty="0">
                <a:latin typeface="GCFrutiger" pitchFamily="50" charset="0"/>
                <a:cs typeface="Arial" panose="020B0604020202020204" pitchFamily="34" charset="0"/>
              </a:rPr>
              <a:t>Tim’s house is down.</a:t>
            </a:r>
            <a:endParaRPr lang="zh-CN" altLang="en-US" dirty="0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243507" y="4083054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 flipV="1">
            <a:off x="-1243507" y="4548779"/>
            <a:ext cx="1431750" cy="22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8913">
            <a:off x="552450" y="3098800"/>
            <a:ext cx="3776663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9" name="组合 12"/>
          <p:cNvGrpSpPr/>
          <p:nvPr/>
        </p:nvGrpSpPr>
        <p:grpSpPr bwMode="auto">
          <a:xfrm rot="289610">
            <a:off x="2411413" y="2330450"/>
            <a:ext cx="1743075" cy="930275"/>
            <a:chOff x="2261397" y="1565045"/>
            <a:chExt cx="1743389" cy="698546"/>
          </a:xfrm>
        </p:grpSpPr>
        <p:sp>
          <p:nvSpPr>
            <p:cNvPr id="14" name="圆角矩形标注 13"/>
            <p:cNvSpPr/>
            <p:nvPr/>
          </p:nvSpPr>
          <p:spPr>
            <a:xfrm>
              <a:off x="2265909" y="1626789"/>
              <a:ext cx="1738626" cy="513777"/>
            </a:xfrm>
            <a:prstGeom prst="wedgeRoundRectCallout">
              <a:avLst>
                <a:gd name="adj1" fmla="val 23890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圆角矩形标注 14"/>
            <p:cNvSpPr/>
            <p:nvPr/>
          </p:nvSpPr>
          <p:spPr>
            <a:xfrm>
              <a:off x="2260848" y="1564912"/>
              <a:ext cx="1741801" cy="575764"/>
            </a:xfrm>
            <a:prstGeom prst="wedgeRoundRectCallout">
              <a:avLst>
                <a:gd name="adj1" fmla="val -5247"/>
                <a:gd name="adj2" fmla="val 970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latin typeface="GCFrutiger" pitchFamily="50" charset="0"/>
                  <a:cs typeface="Arial" panose="020B0604020202020204" pitchFamily="34" charset="0"/>
                </a:rPr>
                <a:t>Help! </a:t>
              </a:r>
              <a:endParaRPr lang="zh-CN" altLang="en-US" sz="3200" dirty="0">
                <a:solidFill>
                  <a:prstClr val="black"/>
                </a:solidFill>
                <a:latin typeface="GCFrutiger" pitchFamily="50" charset="0"/>
                <a:cs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3212964" y="2046123"/>
              <a:ext cx="562076" cy="20384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7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5" name="Picture 2" descr="D:\Education\Michelle 制作PPT\u12\素材\301_2010092709082610K0M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675" y="1092200"/>
            <a:ext cx="850265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sing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68612" name="Picture 4" descr="http://thenoobdiary.com/wp-content/uploads/2011/04/music_note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839440"/>
            <a:ext cx="3456384" cy="19852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827088" y="1196975"/>
            <a:ext cx="34496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建议此处插入歌曲</a:t>
            </a:r>
            <a:r>
              <a:rPr lang="en-US" altLang="zh-CN" b="1" dirty="0">
                <a:solidFill>
                  <a:srgbClr val="0000CC"/>
                </a:solidFill>
                <a:latin typeface="Arial" panose="020B0604020202020204" pitchFamily="34" charset="0"/>
              </a:rPr>
              <a:t> “Who’s afraid of the big bad wolf”</a:t>
            </a:r>
            <a:endParaRPr lang="zh-CN" altLang="en-US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9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2151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7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2"/>
          <p:cNvSpPr txBox="1"/>
          <p:nvPr/>
        </p:nvSpPr>
        <p:spPr bwMode="auto">
          <a:xfrm>
            <a:off x="900113" y="2346325"/>
            <a:ext cx="3173412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63855" indent="-363855" algn="l"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GCFrutiger" pitchFamily="50" charset="0"/>
                <a:cs typeface="Arial" panose="020B0604020202020204" pitchFamily="34" charset="0"/>
              </a:rPr>
              <a:t>1  Read the story after the recording.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7" name="标题 2"/>
          <p:cNvSpPr txBox="1"/>
          <p:nvPr/>
        </p:nvSpPr>
        <p:spPr bwMode="auto">
          <a:xfrm>
            <a:off x="4986338" y="2133600"/>
            <a:ext cx="34734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63855" indent="-363855" algn="l">
              <a:defRPr/>
            </a:pP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2  Complete Workbook pages </a:t>
            </a:r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80</a:t>
            </a: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 to </a:t>
            </a:r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81</a:t>
            </a: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GCFrutiger" pitchFamily="50" charset="0"/>
                <a:cs typeface="Arial" panose="020B0604020202020204" pitchFamily="34" charset="0"/>
              </a:rPr>
              <a:t>.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2627313" y="692150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1511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735333">
            <a:off x="5040313" y="4049713"/>
            <a:ext cx="1309687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62295">
            <a:off x="6743700" y="3849688"/>
            <a:ext cx="1425575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5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12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Say and act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5550" y="1751013"/>
            <a:ext cx="1857375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D9EFFA"/>
              </a:clrFrom>
              <a:clrTo>
                <a:srgbClr val="D9E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83438" y="2924175"/>
            <a:ext cx="1930400" cy="208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:\Education\Michelle 制作PPT\u12\素材\201211302116398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8138" y="4391025"/>
            <a:ext cx="1819275" cy="218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Education\Michelle 制作PPT\u12\素材\201211302245527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05413">
            <a:off x="2570163" y="2982913"/>
            <a:ext cx="2608262" cy="3476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5725" y="2478088"/>
            <a:ext cx="2125663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82800" y="1749425"/>
            <a:ext cx="2676525" cy="1143000"/>
          </a:xfrm>
        </p:spPr>
        <p:txBody>
          <a:bodyPr/>
          <a:lstStyle/>
          <a:p>
            <a:r>
              <a:rPr lang="en-US" altLang="zh-CN" b="1" smtClean="0">
                <a:latin typeface="GCFrutiger" pitchFamily="50" charset="0"/>
                <a:cs typeface="Arial" panose="020B0604020202020204" pitchFamily="34" charset="0"/>
              </a:rPr>
              <a:t>I am … </a:t>
            </a:r>
            <a:endParaRPr lang="zh-CN" altLang="en-US" b="1" smtClean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6127" y="828443"/>
            <a:ext cx="62247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Put on your mask!</a:t>
            </a:r>
            <a:endParaRPr lang="zh-CN" alt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" name="Picture 4" descr="D:\Education\Michelle 制作PPT\u12\素材\Three-Little-pig_07112006103226.jp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713" y="968375"/>
            <a:ext cx="1141412" cy="1119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Education\Michelle 制作PPT\u12\素材\Three-Little-pig_07112006103226.jp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email"/>
          <a:srcRect/>
          <a:stretch>
            <a:fillRect/>
          </a:stretch>
        </p:blipFill>
        <p:spPr bwMode="auto">
          <a:xfrm>
            <a:off x="7488238" y="193675"/>
            <a:ext cx="950912" cy="80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D:\Education\Michelle 制作PPT\u12\素材\Three-Little-pig_07112006103226.jpg">
            <a:hlinkClick r:id="rId1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email"/>
          <a:srcRect/>
          <a:stretch>
            <a:fillRect/>
          </a:stretch>
        </p:blipFill>
        <p:spPr bwMode="auto">
          <a:xfrm>
            <a:off x="6327775" y="223838"/>
            <a:ext cx="946150" cy="795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D:\Education\Michelle 制作PPT\u12\素材\Three-Little-pig_07112006103226.jpg">
            <a:hlinkClick r:id="rId1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5" cstate="email"/>
          <a:srcRect/>
          <a:stretch>
            <a:fillRect/>
          </a:stretch>
        </p:blipFill>
        <p:spPr bwMode="auto">
          <a:xfrm>
            <a:off x="5330825" y="188913"/>
            <a:ext cx="923925" cy="779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D:\Education\Michelle 制作PPT\u12\素材\Three-Little-pig_07112006103226.jpg">
            <a:hlinkClick r:id="rId1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7" cstate="email"/>
          <a:srcRect/>
          <a:stretch>
            <a:fillRect/>
          </a:stretch>
        </p:blipFill>
        <p:spPr bwMode="auto">
          <a:xfrm>
            <a:off x="7466013" y="828675"/>
            <a:ext cx="1666875" cy="164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3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979863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4363" y="3225800"/>
            <a:ext cx="20955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D9EFFA"/>
              </a:clrFrom>
              <a:clrTo>
                <a:srgbClr val="D9E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0688" y="3152775"/>
            <a:ext cx="2111375" cy="2282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:\Education\Michelle 制作PPT\u12\素材\201211302116398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3138488"/>
            <a:ext cx="2073275" cy="248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Education\Michelle 制作PPT\u12\素材\201211302245527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605413">
            <a:off x="-104775" y="2116138"/>
            <a:ext cx="2678113" cy="3570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18075" y="1651000"/>
            <a:ext cx="3254375" cy="1143000"/>
          </a:xfrm>
        </p:spPr>
        <p:txBody>
          <a:bodyPr/>
          <a:lstStyle/>
          <a:p>
            <a:r>
              <a:rPr lang="en-US" altLang="zh-CN" b="1" dirty="0" smtClean="0">
                <a:latin typeface="GCFrutiger" pitchFamily="50" charset="0"/>
                <a:cs typeface="Arial" panose="020B0604020202020204" pitchFamily="34" charset="0"/>
              </a:rPr>
              <a:t>This is …</a:t>
            </a:r>
            <a:endParaRPr lang="zh-CN" altLang="en-US" b="1" dirty="0" smtClean="0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4400" y="844086"/>
            <a:ext cx="44421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Talk about it!</a:t>
            </a:r>
            <a:endParaRPr lang="zh-CN" alt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61163" y="4443413"/>
            <a:ext cx="224790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0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616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Match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6148" name="Picture 3" descr="D:\Education\Michelle 制作PPT\u12\素材\1175642_120615032394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2075" y="2852738"/>
            <a:ext cx="194945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3" descr="D:\Education\Michelle 制作PPT\u12\素材\1175642_120615032394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2075" y="4814888"/>
            <a:ext cx="1671638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3" descr="D:\Education\Michelle 制作PPT\u12\素材\1175642_120615032394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6513" y="790575"/>
            <a:ext cx="17272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0238" y="1093788"/>
            <a:ext cx="1457325" cy="162401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9EFFA"/>
              </a:clrFrom>
              <a:clrTo>
                <a:srgbClr val="D9EFFA">
                  <a:alpha val="0"/>
                </a:srgbClr>
              </a:clrTo>
            </a:clrChange>
          </a:blip>
          <a:srcRect l="28244" t="14339" b="3300"/>
          <a:stretch>
            <a:fillRect/>
          </a:stretch>
        </p:blipFill>
        <p:spPr bwMode="auto">
          <a:xfrm>
            <a:off x="407988" y="2781300"/>
            <a:ext cx="1497012" cy="16065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D:\Education\Michelle 制作PPT\u12\素材\2012113021163989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8475" y="4402138"/>
            <a:ext cx="1492250" cy="17494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407214" y="3032740"/>
            <a:ext cx="206979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CFrutiger" pitchFamily="50" charset="0"/>
              </a:rPr>
              <a:t>straw</a:t>
            </a:r>
            <a:endParaRPr lang="zh-CN" altLang="en-US" sz="5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CFrutiger" pitchFamily="50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1401" y="4815493"/>
            <a:ext cx="206979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CFrutiger" pitchFamily="50" charset="0"/>
              </a:rPr>
              <a:t>wood</a:t>
            </a:r>
            <a:endParaRPr lang="zh-CN" altLang="en-US" sz="54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CFrutiger" pitchFamily="50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25994" y="1196018"/>
            <a:ext cx="206979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CFrutiger" pitchFamily="50" charset="0"/>
              </a:rPr>
              <a:t>bricks</a:t>
            </a:r>
            <a:endParaRPr lang="zh-CN" altLang="en-US" sz="54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CFrutiger" pitchFamily="50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722813" y="2201863"/>
            <a:ext cx="1655762" cy="1020762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35175" y="2139950"/>
            <a:ext cx="1655763" cy="1144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087563" y="3733800"/>
            <a:ext cx="1836737" cy="120808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3"/>
          </p:cNvCxnSpPr>
          <p:nvPr/>
        </p:nvCxnSpPr>
        <p:spPr>
          <a:xfrm flipV="1">
            <a:off x="5451475" y="4059238"/>
            <a:ext cx="1389063" cy="1217612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239963" y="2201863"/>
            <a:ext cx="1450975" cy="324961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148263" y="2201863"/>
            <a:ext cx="1230312" cy="324961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1"/>
          <p:cNvSpPr txBox="1"/>
          <p:nvPr/>
        </p:nvSpPr>
        <p:spPr bwMode="auto">
          <a:xfrm>
            <a:off x="1341438" y="2657475"/>
            <a:ext cx="6772275" cy="923925"/>
          </a:xfrm>
          <a:prstGeom prst="rect">
            <a:avLst/>
          </a:prstGeom>
          <a:solidFill>
            <a:srgbClr val="FFCCCC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4800" b="1">
                <a:latin typeface="GCFrutiger" pitchFamily="50" charset="0"/>
                <a:cs typeface="Arial" panose="020B0604020202020204" pitchFamily="34" charset="0"/>
              </a:rPr>
              <a:t>… can make a house of …</a:t>
            </a:r>
            <a:endParaRPr lang="zh-CN" altLang="en-US" sz="4800" b="1">
              <a:latin typeface="GCFrutiger" pitchFamily="50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718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1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WordArt 6"/>
          <p:cNvSpPr>
            <a:spLocks noChangeArrowheads="1" noChangeShapeType="1" noTextEdit="1"/>
          </p:cNvSpPr>
          <p:nvPr/>
        </p:nvSpPr>
        <p:spPr bwMode="auto">
          <a:xfrm>
            <a:off x="179388" y="8096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36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rot="16200000" flipV="1">
            <a:off x="-872096" y="4849058"/>
            <a:ext cx="1431750" cy="163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 cstate="email"/>
          <a:srcRect t="-9017"/>
          <a:stretch>
            <a:fillRect/>
          </a:stretch>
        </p:blipFill>
        <p:spPr bwMode="auto">
          <a:xfrm rot="267497">
            <a:off x="537838" y="2866167"/>
            <a:ext cx="3861766" cy="26532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圆角矩形标注 33"/>
          <p:cNvSpPr>
            <a:spLocks noChangeArrowheads="1"/>
          </p:cNvSpPr>
          <p:nvPr/>
        </p:nvSpPr>
        <p:spPr bwMode="auto">
          <a:xfrm rot="431246">
            <a:off x="627063" y="2001838"/>
            <a:ext cx="3684587" cy="576262"/>
          </a:xfrm>
          <a:prstGeom prst="wedgeRoundRectCallout">
            <a:avLst>
              <a:gd name="adj1" fmla="val -18124"/>
              <a:gd name="adj2" fmla="val 161051"/>
              <a:gd name="adj3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en-US" altLang="zh-CN" sz="3200" dirty="0">
                <a:solidFill>
                  <a:schemeClr val="dk1"/>
                </a:solidFill>
                <a:latin typeface="GCFrutiger" pitchFamily="50" charset="0"/>
                <a:ea typeface="+mn-ea"/>
                <a:cs typeface="Arial" panose="020B0604020202020204" pitchFamily="34" charset="0"/>
              </a:rPr>
              <a:t>Mm! Two fat pigs.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6" name="标题 9"/>
          <p:cNvSpPr txBox="1"/>
          <p:nvPr/>
        </p:nvSpPr>
        <p:spPr bwMode="auto">
          <a:xfrm rot="-173667">
            <a:off x="4932363" y="2222500"/>
            <a:ext cx="360362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dirty="0">
                <a:latin typeface="GCFrutiger" pitchFamily="50" charset="0"/>
                <a:cs typeface="Arial" panose="020B0604020202020204" pitchFamily="34" charset="0"/>
              </a:rPr>
              <a:t>The big bad wolf can see two little pigs.</a:t>
            </a:r>
            <a:endParaRPr lang="zh-CN" altLang="en-US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5500688" y="3735388"/>
            <a:ext cx="2755900" cy="1431925"/>
            <a:chOff x="2507250" y="164281"/>
            <a:chExt cx="2604641" cy="1431750"/>
          </a:xfrm>
        </p:grpSpPr>
        <p:pic>
          <p:nvPicPr>
            <p:cNvPr id="18" name="Picture 3" descr="D:\Education\Michelle 制作PPT\u12\素材\10265369_134032332180_2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16200000">
              <a:off x="3093696" y="-422165"/>
              <a:ext cx="1431750" cy="2604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152409" y="473805"/>
              <a:ext cx="1642904" cy="615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rPr>
                <a:t>Who ?</a:t>
              </a:r>
              <a:endParaRPr lang="zh-CN" altLang="en-US" sz="3400" dirty="0">
                <a:solidFill>
                  <a:schemeClr val="bg1">
                    <a:lumMod val="95000"/>
                  </a:schemeClr>
                </a:solidFill>
                <a:latin typeface="Cooper Black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 rot="324035">
            <a:off x="5562600" y="4870450"/>
            <a:ext cx="2754313" cy="1431925"/>
            <a:chOff x="5356156" y="4862515"/>
            <a:chExt cx="2755667" cy="1431750"/>
          </a:xfrm>
        </p:grpSpPr>
        <p:grpSp>
          <p:nvGrpSpPr>
            <p:cNvPr id="7179" name="组合 20"/>
            <p:cNvGrpSpPr/>
            <p:nvPr/>
          </p:nvGrpSpPr>
          <p:grpSpPr bwMode="auto">
            <a:xfrm rot="-343559">
              <a:off x="5356156" y="4862515"/>
              <a:ext cx="2755667" cy="1431750"/>
              <a:chOff x="2507250" y="164281"/>
              <a:chExt cx="2604641" cy="1431750"/>
            </a:xfrm>
          </p:grpSpPr>
          <p:pic>
            <p:nvPicPr>
              <p:cNvPr id="22" name="Picture 3" descr="D:\Education\Michelle 制作PPT\u12\素材\10265369_134032332180_2.jpg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6200000">
                <a:off x="3093696" y="-422165"/>
                <a:ext cx="1431750" cy="26046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3132298" y="473081"/>
                <a:ext cx="1642350" cy="615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400" dirty="0">
                    <a:solidFill>
                      <a:schemeClr val="bg1">
                        <a:lumMod val="95000"/>
                      </a:schemeClr>
                    </a:solidFill>
                    <a:latin typeface="Cooper Black" pitchFamily="18" charset="0"/>
                  </a:rPr>
                  <a:t>Why</a:t>
                </a:r>
                <a:endParaRPr lang="zh-CN" altLang="en-US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1384895">
              <a:off x="7000883" y="5000873"/>
              <a:ext cx="850535" cy="86177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isometricOffAxis1Righ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5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?</a:t>
              </a:r>
              <a:endParaRPr lang="zh-CN" altLang="en-US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4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8206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5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Watch and think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rot="184027">
            <a:off x="487585" y="2568649"/>
            <a:ext cx="3896867" cy="2889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 rot="431246">
            <a:off x="808038" y="1673225"/>
            <a:ext cx="2681287" cy="574675"/>
          </a:xfrm>
          <a:prstGeom prst="wedgeRoundRectCallout">
            <a:avLst>
              <a:gd name="adj1" fmla="val 7367"/>
              <a:gd name="adj2" fmla="val 20216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Let’s go, Jim.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 rot="419257">
            <a:off x="744538" y="5527675"/>
            <a:ext cx="2938462" cy="576263"/>
          </a:xfrm>
          <a:prstGeom prst="wedgeRoundRectCallout">
            <a:avLst>
              <a:gd name="adj1" fmla="val 27939"/>
              <a:gd name="adj2" fmla="val -16112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dirty="0">
                <a:latin typeface="GCFrutiger" pitchFamily="50" charset="0"/>
                <a:cs typeface="Arial" panose="020B0604020202020204" pitchFamily="34" charset="0"/>
              </a:rPr>
              <a:t>Sorry, I can’t.</a:t>
            </a:r>
            <a:endParaRPr lang="zh-CN" altLang="en-US" sz="3200" dirty="0">
              <a:solidFill>
                <a:prstClr val="black"/>
              </a:solidFill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8200" name="标题 9"/>
          <p:cNvSpPr txBox="1"/>
          <p:nvPr/>
        </p:nvSpPr>
        <p:spPr bwMode="auto">
          <a:xfrm rot="-181628">
            <a:off x="4957763" y="1989138"/>
            <a:ext cx="3602037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dirty="0">
                <a:latin typeface="GCFrutiger" pitchFamily="50" charset="0"/>
                <a:cs typeface="Arial" panose="020B0604020202020204" pitchFamily="34" charset="0"/>
              </a:rPr>
              <a:t>Tom and Tim can go fishing. But Jim can’t go. He has to work.</a:t>
            </a:r>
            <a:endParaRPr lang="zh-CN" altLang="en-US" dirty="0">
              <a:latin typeface="GCFrutiger" pitchFamily="50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 rot="-193787">
            <a:off x="6605588" y="5000625"/>
            <a:ext cx="2755900" cy="1431925"/>
            <a:chOff x="5356156" y="4862515"/>
            <a:chExt cx="2755667" cy="1431750"/>
          </a:xfrm>
        </p:grpSpPr>
        <p:grpSp>
          <p:nvGrpSpPr>
            <p:cNvPr id="8202" name="组合 10"/>
            <p:cNvGrpSpPr/>
            <p:nvPr/>
          </p:nvGrpSpPr>
          <p:grpSpPr bwMode="auto">
            <a:xfrm rot="-343559">
              <a:off x="5356156" y="4862515"/>
              <a:ext cx="2755667" cy="1431750"/>
              <a:chOff x="2507250" y="164281"/>
              <a:chExt cx="2604641" cy="1431750"/>
            </a:xfrm>
          </p:grpSpPr>
          <p:pic>
            <p:nvPicPr>
              <p:cNvPr id="13" name="Picture 3" descr="D:\Education\Michelle 制作PPT\u12\素材\10265369_134032332180_2.jp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 rot="16200000">
                <a:off x="3093696" y="-422165"/>
                <a:ext cx="1431750" cy="26046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149043" y="465676"/>
                <a:ext cx="1642904" cy="615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400" dirty="0">
                    <a:solidFill>
                      <a:schemeClr val="bg1">
                        <a:lumMod val="95000"/>
                      </a:schemeClr>
                    </a:solidFill>
                    <a:latin typeface="Cooper Black" pitchFamily="18" charset="0"/>
                  </a:rPr>
                  <a:t>Why</a:t>
                </a:r>
                <a:endParaRPr lang="zh-CN" altLang="en-US" sz="3400" dirty="0">
                  <a:solidFill>
                    <a:schemeClr val="bg1">
                      <a:lumMod val="95000"/>
                    </a:schemeClr>
                  </a:solidFill>
                  <a:latin typeface="Cooper Black" pitchFamily="18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21384895">
              <a:off x="7000883" y="5000873"/>
              <a:ext cx="850535" cy="86177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isometricOffAxis1Righ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5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?</a:t>
              </a:r>
              <a:endParaRPr lang="zh-CN" altLang="en-US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1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922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19" name="Picture 4" descr="D:\Education\Michelle 制作PPT\u12\素材\4632997_144750988917_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019175"/>
            <a:ext cx="9251950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528568">
            <a:off x="506713" y="2732877"/>
            <a:ext cx="3944423" cy="23425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2" name="组合 1"/>
          <p:cNvGrpSpPr/>
          <p:nvPr/>
        </p:nvGrpSpPr>
        <p:grpSpPr bwMode="auto">
          <a:xfrm rot="-303248">
            <a:off x="5037138" y="1774825"/>
            <a:ext cx="3479800" cy="3792538"/>
            <a:chOff x="5364088" y="1988840"/>
            <a:chExt cx="3859286" cy="3230860"/>
          </a:xfrm>
        </p:grpSpPr>
        <p:pic>
          <p:nvPicPr>
            <p:cNvPr id="70659" name="Picture 3" descr="D:\Education\Michelle 制作PPT\u12\素材\教材图片\20121202190338784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64088" y="1988840"/>
              <a:ext cx="3859286" cy="32308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D:\Education\Michelle 制作PPT\u12\素材\教材图片\20121130225016916.jpg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 rot="20522680">
              <a:off x="6833953" y="3105139"/>
              <a:ext cx="1030433" cy="75959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23" name="标题 9"/>
          <p:cNvSpPr txBox="1"/>
          <p:nvPr/>
        </p:nvSpPr>
        <p:spPr bwMode="auto">
          <a:xfrm rot="364231">
            <a:off x="866775" y="5307013"/>
            <a:ext cx="3354388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>
                <a:latin typeface="GCFrutiger" pitchFamily="50" charset="0"/>
                <a:cs typeface="Arial" panose="020B0604020202020204" pitchFamily="34" charset="0"/>
              </a:rPr>
              <a:t>Tom and Tim can go fishing.</a:t>
            </a:r>
            <a:endParaRPr lang="zh-CN" altLang="en-US">
              <a:latin typeface="GCFrutiger" pitchFamily="50" charset="0"/>
              <a:cs typeface="Arial" panose="020B0604020202020204" pitchFamily="34" charset="0"/>
            </a:endParaRPr>
          </a:p>
        </p:txBody>
      </p:sp>
      <p:sp>
        <p:nvSpPr>
          <p:cNvPr id="9224" name="标题 9"/>
          <p:cNvSpPr txBox="1"/>
          <p:nvPr/>
        </p:nvSpPr>
        <p:spPr bwMode="auto">
          <a:xfrm rot="-245706">
            <a:off x="5108575" y="5348288"/>
            <a:ext cx="3354388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>
                <a:latin typeface="GCFrutiger" pitchFamily="50" charset="0"/>
                <a:cs typeface="Arial" panose="020B0604020202020204" pitchFamily="34" charset="0"/>
              </a:rPr>
              <a:t>Jim has to make his house.</a:t>
            </a:r>
            <a:endParaRPr lang="zh-CN" altLang="en-US">
              <a:latin typeface="GCFrutiger" pitchFamily="50" charset="0"/>
              <a:cs typeface="Arial" panose="020B0604020202020204" pitchFamily="34" charset="0"/>
            </a:endParaRPr>
          </a:p>
        </p:txBody>
      </p:sp>
      <p:pic>
        <p:nvPicPr>
          <p:cNvPr id="19" name="Picture 3" descr="D:\Education\Michelle 制作PPT\u12\素材\10265369_134032332180_2.jpg"/>
          <p:cNvPicPr>
            <a:picLocks noChangeAspect="1" noChangeArrowheads="1"/>
          </p:cNvPicPr>
          <p:nvPr/>
        </p:nvPicPr>
        <p:blipFill rotWithShape="1"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 flipH="1">
            <a:off x="-1035668" y="4237434"/>
            <a:ext cx="1431750" cy="20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78186" y="1994052"/>
            <a:ext cx="6934174" cy="41180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3" name="组合 7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0247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557713" y="1536700"/>
            <a:ext cx="1397000" cy="576263"/>
          </a:xfrm>
          <a:prstGeom prst="wedgeRoundRectCallout">
            <a:avLst>
              <a:gd name="adj1" fmla="val -64371"/>
              <a:gd name="adj2" fmla="val 16600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…</a:t>
            </a:r>
            <a:endParaRPr lang="zh-CN" alt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468438" y="1252538"/>
            <a:ext cx="1238250" cy="506412"/>
          </a:xfrm>
          <a:prstGeom prst="wedgeRoundRectCallout">
            <a:avLst>
              <a:gd name="adj1" fmla="val 26263"/>
              <a:gd name="adj2" fmla="val 21166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/>
              <a:t>…</a:t>
            </a:r>
            <a:endParaRPr lang="zh-CN" alt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ee80e86b-58d3-4151-8e7c-d1983317e3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全屏显示(4:3)</PresentationFormat>
  <Paragraphs>150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Broadway</vt:lpstr>
      <vt:lpstr>微软雅黑</vt:lpstr>
      <vt:lpstr>Arial Black</vt:lpstr>
      <vt:lpstr>GCFrutiger</vt:lpstr>
      <vt:lpstr>Cooper Black</vt:lpstr>
      <vt:lpstr>Arial Unicode MS</vt:lpstr>
      <vt:lpstr>Arial</vt:lpstr>
      <vt:lpstr>第一PPT模板网-WWW.1PPT.COM</vt:lpstr>
      <vt:lpstr>Three little pigs 第2课时</vt:lpstr>
      <vt:lpstr>PowerPoint 演示文稿</vt:lpstr>
      <vt:lpstr>I am … </vt:lpstr>
      <vt:lpstr>This is 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70</cp:revision>
  <dcterms:created xsi:type="dcterms:W3CDTF">2012-11-22T13:15:00Z</dcterms:created>
  <dcterms:modified xsi:type="dcterms:W3CDTF">2023-02-28T05:39:43Z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37301A54D4F6422CA5E890DD6E86AFFE</vt:lpwstr>
  </property>
  <property fmtid="{D5CDD505-2E9C-101B-9397-08002B2CF9AE}" pid="3" name="KSOProductBuildVer">
    <vt:lpwstr>2052-11.1.0.13703</vt:lpwstr>
  </property>
</Properties>
</file>