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8" r:id="rId5"/>
    <p:sldId id="258" r:id="rId6"/>
    <p:sldId id="289" r:id="rId7"/>
    <p:sldId id="292" r:id="rId8"/>
    <p:sldId id="291" r:id="rId9"/>
    <p:sldId id="294" r:id="rId10"/>
    <p:sldId id="290" r:id="rId11"/>
    <p:sldId id="295" r:id="rId12"/>
    <p:sldId id="296" r:id="rId13"/>
    <p:sldId id="297" r:id="rId14"/>
    <p:sldId id="298" r:id="rId15"/>
    <p:sldId id="299" r:id="rId16"/>
    <p:sldId id="300" r:id="rId17"/>
    <p:sldId id="303" r:id="rId18"/>
    <p:sldId id="302" r:id="rId19"/>
    <p:sldId id="304" r:id="rId20"/>
    <p:sldId id="301" r:id="rId21"/>
    <p:sldId id="305" r:id="rId22"/>
    <p:sldId id="307" r:id="rId23"/>
    <p:sldId id="308" r:id="rId24"/>
    <p:sldId id="306" r:id="rId25"/>
    <p:sldId id="293" r:id="rId26"/>
    <p:sldId id="309" r:id="rId27"/>
    <p:sldId id="259" r:id="rId28"/>
    <p:sldId id="312" r:id="rId29"/>
    <p:sldId id="314" r:id="rId30"/>
    <p:sldId id="311" r:id="rId31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6D46"/>
    <a:srgbClr val="7D87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5271" autoAdjust="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5C02D57-FCE6-4A4C-8EB0-102525CC8F0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91E954E-6941-4C3A-9103-F90D425CE9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10E950-186E-4CD6-9578-FA20F01F9D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34B52C-D1A4-46F3-9418-2333FA4D3D55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6E847A-52CB-44AB-8DE3-8766840F132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6F5A1F-425C-4D46-B56D-2B38C9C5ACBF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B001B4-C671-43AF-9A6A-4F4F1CD64FE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833945-94B0-45F1-8374-9AE9DA4FEAA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1: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活动内容：问答故事情节发展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活动目的：反馈故事掌握情况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CC65AD-62B5-44AC-BCDA-AD1AA0C572C6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2: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活动内容：选择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活动目的：通过出示地图，提示故事发展的原因，并帮助记忆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63DB7C-3540-4E25-BDF7-86A0A85DF379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活动内容：表达并转述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活动目的：通过前课时所学到的</a:t>
            </a:r>
            <a:r>
              <a:rPr lang="en-US" altLang="zh-CN" smtClean="0"/>
              <a:t>My house is very strong. </a:t>
            </a:r>
            <a:r>
              <a:rPr lang="zh-CN" altLang="en-US" smtClean="0"/>
              <a:t>表达</a:t>
            </a:r>
            <a:r>
              <a:rPr lang="en-US" altLang="zh-CN" smtClean="0"/>
              <a:t>Jim</a:t>
            </a:r>
            <a:r>
              <a:rPr lang="zh-CN" altLang="en-US" smtClean="0"/>
              <a:t>对自己的房子的了解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操作方法：提问学生后再出示文本</a:t>
            </a:r>
            <a:endParaRPr lang="en-US" altLang="zh-CN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7A10C7-C844-4E6B-870B-5AAC533D0955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3: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活动内容：问答故事情节发展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活动目的：反馈故事掌握情况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B95EE3-9864-42CA-9536-13C665E37ED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活动内容：问答故事情节发展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活动目的：反馈故事掌握情况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89B21D-215F-4038-8D69-E8BCCEFBCA7F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1: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活动内容：故事表演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活动目的：整理前两课时所学故事内容并反馈学生掌握情况。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操作方法：请学生戴上各自面具</a:t>
            </a:r>
            <a:r>
              <a:rPr lang="en-US" altLang="zh-CN" smtClean="0"/>
              <a:t>,6</a:t>
            </a:r>
            <a:r>
              <a:rPr lang="zh-CN" altLang="en-US" smtClean="0"/>
              <a:t>人一组，根据相应内容表达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其他建议：新增加的</a:t>
            </a:r>
            <a:r>
              <a:rPr lang="en-US" altLang="zh-CN" smtClean="0"/>
              <a:t>narrator</a:t>
            </a:r>
            <a:r>
              <a:rPr lang="zh-CN" altLang="en-US" smtClean="0"/>
              <a:t>，请英语程度较高的学生担任</a:t>
            </a: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16086C-55A2-4BEC-90EF-9817E9E661E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生词：</a:t>
            </a:r>
            <a:r>
              <a:rPr lang="en-US" altLang="zh-CN" smtClean="0"/>
              <a:t>roof (</a:t>
            </a:r>
            <a:r>
              <a:rPr lang="zh-CN" altLang="en-US" smtClean="0"/>
              <a:t>屋顶</a:t>
            </a:r>
            <a:r>
              <a:rPr lang="en-US" altLang="zh-CN" smtClean="0"/>
              <a:t>)</a:t>
            </a:r>
            <a:r>
              <a:rPr lang="zh-CN" altLang="en-US" smtClean="0"/>
              <a:t>，教师简单讲一下意思即可。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B530E7-56EE-4288-87F6-9AA2BE4E167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F0FEEC-ADA4-4D40-9C83-6CFE800C4D7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1C4541-A590-40B8-B18D-0ED68AE45576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Post-task activities 2: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活动内容：根据故事理解并选择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活动目的：反馈故事理解掌握情况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操作方法：等学生表达完再出示星数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其他建议：仅代表老师观点，没有正确与否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13A04D-DA0E-443D-AB61-C94AD2C9018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A94814-CFB9-4117-A5F9-129CDF088AE9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活动内容：提问</a:t>
            </a:r>
            <a:r>
              <a:rPr lang="en-US" altLang="zh-CN" smtClean="0"/>
              <a:t>Which house do you like best?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活动目的：理解故事含义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其他建议：只要学生讲出合理原因即可，没有固定答案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E857E6-590C-4696-A85A-BDF856BF116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Post-task activities 3: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学习</a:t>
            </a:r>
            <a:r>
              <a:rPr lang="en-US" altLang="zh-CN" smtClean="0"/>
              <a:t>Let's learn more</a:t>
            </a:r>
            <a:r>
              <a:rPr lang="zh-CN" altLang="en-US" smtClean="0"/>
              <a:t>！中的</a:t>
            </a:r>
            <a:r>
              <a:rPr lang="en-US" altLang="zh-CN" smtClean="0"/>
              <a:t>Let's read </a:t>
            </a:r>
            <a:r>
              <a:rPr lang="zh-CN" altLang="en-US" smtClean="0"/>
              <a:t>（</a:t>
            </a:r>
            <a:r>
              <a:rPr lang="en-US" altLang="zh-CN" smtClean="0"/>
              <a:t>12</a:t>
            </a:r>
            <a:r>
              <a:rPr lang="zh-CN" altLang="en-US" smtClean="0"/>
              <a:t>）</a:t>
            </a:r>
            <a:endParaRPr lang="en-US" altLang="zh-CN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70EF10-DC66-4899-B643-2A8C136973E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CA617A-BDC7-4FB5-B78D-9D9C04BEE1D6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0B512F-C153-47D5-B601-C6E335EE393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2: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活动内容：故事表演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活动目的：整理前两课时所学故事内容并反馈学生掌握情况。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操作方法：等学生表达完后点击显示相应文字，再请全体朗读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其他建议：“</a:t>
            </a:r>
            <a:r>
              <a:rPr lang="en-US" altLang="zh-CN" smtClean="0"/>
              <a:t>narrator”</a:t>
            </a:r>
            <a:r>
              <a:rPr lang="zh-CN" altLang="en-US" smtClean="0"/>
              <a:t>的内容老师先带着读，以后再请学生读。</a:t>
            </a: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026875-D2DF-4425-8C10-875144E2215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D81E78-DE88-4AB1-A552-9F66E84EC9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E93637-E879-47F4-B3FE-017DD8ACF80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6218D0-3997-4EE5-827D-C42ACC6F8B2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397DA2-46E0-4D30-A02B-FD0C7A7D4342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977B8F-2EB8-43AC-B7FF-F7AE09AF91D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7D5B95-9C28-46C2-A03A-EF6FAD374CA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99648-681B-48BE-A41B-C423D02D06F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A3305-673E-4D21-9D72-230750598B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38FEF-5117-4F4B-A61B-3C80E7DB4D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F83BB-F451-439D-BAAA-F238614F17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DA99B-B7C3-4F10-920C-EBFF1B33388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F27DF-2AAB-4934-A73E-C3C6518FBA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C8042-5160-42CE-BD1D-F4ACE168BB3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CF03E-BE29-43E9-A407-4B8C7AE36B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5ADC2-176E-4191-ADDA-831ADFE81D1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9335B-EE68-4D46-88D1-A1E4976AC9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8E286-86E1-47C9-9F06-8C96646EBB6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2C4D0-0DC0-4226-8FD4-CD563F864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D579-EFDE-4D01-836B-42650276634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B4CFA-D35C-42E9-8848-8362624BF6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F1A3A-B635-4DE7-B94B-7A193E5EF67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787A3-BC91-49CA-9D5E-5B1671D982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2ABA8-1FF5-4634-BF68-19FDE7BB11E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30531-1B42-49E4-A7A1-68A87EE3E9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03FBD-7B46-4B77-AA5D-47B622E0160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A61FA-48A9-47D8-A3AC-511468A339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D469B-0CEF-43D8-8DB1-28D9F6CC8C6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58800-DA5F-4EAF-8D03-24D7394E9A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A95A47-81DD-4F8E-B63F-B1AEAF848C9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EFFB4BD-B79F-4C40-B186-470AEB97958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image" Target="../media/image6.png"/><Relationship Id="rId7" Type="http://schemas.openxmlformats.org/officeDocument/2006/relationships/slide" Target="slide5.xml"/><Relationship Id="rId6" Type="http://schemas.openxmlformats.org/officeDocument/2006/relationships/image" Target="../media/image5.png"/><Relationship Id="rId5" Type="http://schemas.openxmlformats.org/officeDocument/2006/relationships/slide" Target="slide4.xml"/><Relationship Id="rId4" Type="http://schemas.openxmlformats.org/officeDocument/2006/relationships/image" Target="../media/image4.png"/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6.xml"/><Relationship Id="rId13" Type="http://schemas.openxmlformats.org/officeDocument/2006/relationships/image" Target="../media/image10.jpeg"/><Relationship Id="rId12" Type="http://schemas.openxmlformats.org/officeDocument/2006/relationships/image" Target="../media/image9.jpe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4.png"/><Relationship Id="rId6" Type="http://schemas.openxmlformats.org/officeDocument/2006/relationships/slide" Target="slide8.xml"/><Relationship Id="rId5" Type="http://schemas.openxmlformats.org/officeDocument/2006/relationships/image" Target="../media/image43.jpeg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5.jpeg"/><Relationship Id="rId6" Type="http://schemas.openxmlformats.org/officeDocument/2006/relationships/image" Target="../media/image44.png"/><Relationship Id="rId5" Type="http://schemas.openxmlformats.org/officeDocument/2006/relationships/slide" Target="slide8.xml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4.png"/><Relationship Id="rId6" Type="http://schemas.openxmlformats.org/officeDocument/2006/relationships/slide" Target="slide8.xml"/><Relationship Id="rId5" Type="http://schemas.openxmlformats.org/officeDocument/2006/relationships/image" Target="../media/image46.jpeg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9.png"/><Relationship Id="rId6" Type="http://schemas.openxmlformats.org/officeDocument/2006/relationships/image" Target="../media/image37.png"/><Relationship Id="rId5" Type="http://schemas.openxmlformats.org/officeDocument/2006/relationships/image" Target="../media/image48.png"/><Relationship Id="rId4" Type="http://schemas.openxmlformats.org/officeDocument/2006/relationships/image" Target="../media/image35.png"/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0.png"/><Relationship Id="rId6" Type="http://schemas.openxmlformats.org/officeDocument/2006/relationships/image" Target="../media/image37.png"/><Relationship Id="rId5" Type="http://schemas.openxmlformats.org/officeDocument/2006/relationships/image" Target="../media/image48.png"/><Relationship Id="rId4" Type="http://schemas.openxmlformats.org/officeDocument/2006/relationships/image" Target="../media/image35.png"/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48.png"/><Relationship Id="rId4" Type="http://schemas.openxmlformats.org/officeDocument/2006/relationships/image" Target="../media/image35.png"/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2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4.png"/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1" name="Picture 3" descr="C:\Users\Administrator\Desktop\M3 unit icon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92150"/>
            <a:ext cx="2438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203575" y="836613"/>
            <a:ext cx="5543550" cy="863600"/>
          </a:xfrm>
          <a:prstGeom prst="roundRect">
            <a:avLst/>
          </a:prstGeom>
          <a:solidFill>
            <a:srgbClr val="DF6D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3" name="标题 1"/>
          <p:cNvSpPr txBox="1"/>
          <p:nvPr/>
        </p:nvSpPr>
        <p:spPr bwMode="auto">
          <a:xfrm>
            <a:off x="3635375" y="836613"/>
            <a:ext cx="4897438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Module 4  Things we enjoy</a:t>
            </a:r>
            <a:endParaRPr lang="zh-CN" altLang="en-US" sz="2800" b="1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116013" y="1125538"/>
            <a:ext cx="2951163" cy="2374900"/>
          </a:xfrm>
          <a:prstGeom prst="ellipse">
            <a:avLst/>
          </a:prstGeom>
          <a:solidFill>
            <a:srgbClr val="DF6D46"/>
          </a:solidFill>
          <a:ln>
            <a:solidFill>
              <a:srgbClr val="DF6D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8" name="标题 1"/>
          <p:cNvSpPr txBox="1"/>
          <p:nvPr/>
        </p:nvSpPr>
        <p:spPr bwMode="auto">
          <a:xfrm>
            <a:off x="179388" y="1638300"/>
            <a:ext cx="1439862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chemeClr val="bg1"/>
                </a:solidFill>
                <a:latin typeface="Jokerman" pitchFamily="82" charset="0"/>
              </a:rPr>
              <a:t>12</a:t>
            </a:r>
            <a:endParaRPr lang="zh-CN" altLang="en-US" sz="8800">
              <a:solidFill>
                <a:schemeClr val="bg1"/>
              </a:solidFill>
              <a:latin typeface="Jokerman" pitchFamily="82" charset="0"/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3238500" y="2899971"/>
            <a:ext cx="5473700" cy="1143000"/>
          </a:xfrm>
        </p:spPr>
        <p:txBody>
          <a:bodyPr/>
          <a:lstStyle/>
          <a:p>
            <a:pPr eaLnBrk="1" hangingPunct="1"/>
            <a:r>
              <a:rPr lang="en-US" altLang="zh-CN" sz="8000" dirty="0" smtClean="0">
                <a:solidFill>
                  <a:srgbClr val="DF6D46"/>
                </a:solidFill>
                <a:latin typeface="Broadway" pitchFamily="82" charset="0"/>
              </a:rPr>
              <a:t>Three little pigs</a:t>
            </a:r>
            <a:br>
              <a:rPr lang="en-US" altLang="zh-CN" sz="8000" dirty="0" smtClean="0">
                <a:solidFill>
                  <a:srgbClr val="DF6D46"/>
                </a:solidFill>
                <a:latin typeface="Broadway" pitchFamily="82" charset="0"/>
              </a:rPr>
            </a:br>
            <a:r>
              <a:rPr lang="zh-CN" altLang="en-US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6600" dirty="0" smtClean="0">
              <a:solidFill>
                <a:srgbClr val="DF6D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9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127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-60325" y="4940300"/>
            <a:ext cx="1485900" cy="1884363"/>
            <a:chOff x="2330821" y="3554218"/>
            <a:chExt cx="2972899" cy="3381708"/>
          </a:xfrm>
        </p:grpSpPr>
        <p:pic>
          <p:nvPicPr>
            <p:cNvPr id="11272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3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4950" y="765175"/>
            <a:ext cx="8715375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1403350" y="1239838"/>
            <a:ext cx="1504950" cy="35242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形标注 11"/>
          <p:cNvSpPr/>
          <p:nvPr/>
        </p:nvSpPr>
        <p:spPr>
          <a:xfrm>
            <a:off x="1771650" y="4876800"/>
            <a:ext cx="6832600" cy="1884363"/>
          </a:xfrm>
          <a:prstGeom prst="wedgeEllipseCallout">
            <a:avLst>
              <a:gd name="adj1" fmla="val -60281"/>
              <a:gd name="adj2" fmla="val -26157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Two little pigs are afraid. They run away.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0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229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 b="-1844"/>
          <a:stretch>
            <a:fillRect/>
          </a:stretch>
        </p:blipFill>
        <p:spPr bwMode="auto">
          <a:xfrm>
            <a:off x="0" y="1138238"/>
            <a:ext cx="912177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12297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8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/>
          <p:nvPr/>
        </p:nvSpPr>
        <p:spPr>
          <a:xfrm>
            <a:off x="1120775" y="4437063"/>
            <a:ext cx="8204200" cy="2324100"/>
          </a:xfrm>
          <a:prstGeom prst="wedgeEllipseCallout">
            <a:avLst>
              <a:gd name="adj1" fmla="val -54058"/>
              <a:gd name="adj2" fmla="val -12184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Two little pigs come to Tom’s house. The big bad wolf is at the door.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42950" y="1268413"/>
            <a:ext cx="3613150" cy="36988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588125" y="2474913"/>
            <a:ext cx="2376488" cy="79216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9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332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1241891"/>
            <a:ext cx="9144000" cy="2972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6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3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13320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1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>
            <a:spLocks noChangeArrowheads="1"/>
          </p:cNvSpPr>
          <p:nvPr/>
        </p:nvSpPr>
        <p:spPr bwMode="auto">
          <a:xfrm>
            <a:off x="1457325" y="4221163"/>
            <a:ext cx="7686675" cy="2540000"/>
          </a:xfrm>
          <a:prstGeom prst="wedgeEllipseCallout">
            <a:avLst>
              <a:gd name="adj1" fmla="val -53366"/>
              <a:gd name="adj2" fmla="val -10935"/>
            </a:avLst>
          </a:prstGeom>
          <a:solidFill>
            <a:schemeClr val="bg1"/>
          </a:solidFill>
          <a:ln w="57150" algn="ctr">
            <a:solidFill>
              <a:schemeClr val="accent1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solidFill>
                  <a:schemeClr val="dk1"/>
                </a:solidFill>
                <a:latin typeface="GCFrutiger" pitchFamily="50" charset="0"/>
                <a:ea typeface="+mn-ea"/>
                <a:cs typeface="Arial" panose="020B0604020202020204" pitchFamily="34" charset="0"/>
              </a:rPr>
              <a:t>The big bad wolf blows Tom’s house down. Two little pigs run away.</a:t>
            </a:r>
            <a:endParaRPr lang="zh-CN" altLang="en-US" sz="3600" dirty="0">
              <a:solidFill>
                <a:schemeClr val="dk1"/>
              </a:solidFill>
              <a:latin typeface="GCFrutiger" pitchFamily="50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858000" y="1471613"/>
            <a:ext cx="954088" cy="30162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0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434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65175"/>
            <a:ext cx="91440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06400" y="1593850"/>
            <a:ext cx="2293938" cy="7191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284663" y="3644900"/>
            <a:ext cx="4679950" cy="4016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形标注 11"/>
          <p:cNvSpPr/>
          <p:nvPr/>
        </p:nvSpPr>
        <p:spPr>
          <a:xfrm>
            <a:off x="1908175" y="4437063"/>
            <a:ext cx="7235825" cy="2324100"/>
          </a:xfrm>
          <a:prstGeom prst="wedgeEllipseCallout">
            <a:avLst>
              <a:gd name="adj1" fmla="val -59091"/>
              <a:gd name="adj2" fmla="val -17017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Two little pigs come to Tim’s house. The big bad wolf is at the door.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14345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9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537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0" y="857250"/>
            <a:ext cx="9029700" cy="336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3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15368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9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>
            <a:spLocks noChangeArrowheads="1"/>
          </p:cNvSpPr>
          <p:nvPr/>
        </p:nvSpPr>
        <p:spPr bwMode="auto">
          <a:xfrm>
            <a:off x="2114550" y="4076700"/>
            <a:ext cx="6788150" cy="2782888"/>
          </a:xfrm>
          <a:prstGeom prst="wedgeEllipseCallout">
            <a:avLst>
              <a:gd name="adj1" fmla="val -62699"/>
              <a:gd name="adj2" fmla="val -7218"/>
            </a:avLst>
          </a:prstGeom>
          <a:solidFill>
            <a:schemeClr val="bg1"/>
          </a:solidFill>
          <a:ln w="57150" algn="ctr">
            <a:solidFill>
              <a:schemeClr val="accent1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solidFill>
                  <a:schemeClr val="dk1"/>
                </a:solidFill>
                <a:latin typeface="GCFrutiger" pitchFamily="50" charset="0"/>
                <a:ea typeface="+mn-ea"/>
                <a:cs typeface="Arial" panose="020B0604020202020204" pitchFamily="34" charset="0"/>
              </a:rPr>
              <a:t>The big bad wolf pushes Tim’s house down. Two little pigs run away.</a:t>
            </a:r>
            <a:endParaRPr lang="zh-CN" altLang="en-US" sz="3600" dirty="0">
              <a:solidFill>
                <a:schemeClr val="dk1"/>
              </a:solidFill>
              <a:latin typeface="GCFrutiger" pitchFamily="50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588125" y="1262063"/>
            <a:ext cx="936625" cy="46037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1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640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387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16389" name="标题 9"/>
          <p:cNvSpPr txBox="1"/>
          <p:nvPr/>
        </p:nvSpPr>
        <p:spPr bwMode="auto">
          <a:xfrm rot="-377439">
            <a:off x="5124450" y="3154363"/>
            <a:ext cx="2709863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GCFrutiger" pitchFamily="50" charset="0"/>
                <a:cs typeface="Arial" panose="020B0604020202020204" pitchFamily="34" charset="0"/>
              </a:rPr>
              <a:t>Tim’s house is down.</a:t>
            </a:r>
            <a:endParaRPr lang="zh-CN" altLang="en-US" sz="320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243507" y="4083054"/>
            <a:ext cx="1431750" cy="2042742"/>
          </a:xfrm>
          <a:prstGeom prst="rect">
            <a:avLst/>
          </a:prstGeom>
          <a:noFill/>
        </p:spPr>
      </p:pic>
      <p:pic>
        <p:nvPicPr>
          <p:cNvPr id="21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243507" y="4548779"/>
            <a:ext cx="1431750" cy="2237362"/>
          </a:xfrm>
          <a:prstGeom prst="rect">
            <a:avLst/>
          </a:prstGeom>
          <a:noFill/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57036">
            <a:off x="581025" y="2855913"/>
            <a:ext cx="3598863" cy="204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3" name="组合 12"/>
          <p:cNvGrpSpPr/>
          <p:nvPr/>
        </p:nvGrpSpPr>
        <p:grpSpPr bwMode="auto">
          <a:xfrm rot="289610">
            <a:off x="2411413" y="2330450"/>
            <a:ext cx="1743075" cy="930275"/>
            <a:chOff x="2261397" y="1565045"/>
            <a:chExt cx="1743389" cy="698546"/>
          </a:xfrm>
        </p:grpSpPr>
        <p:sp>
          <p:nvSpPr>
            <p:cNvPr id="14" name="圆角矩形标注 13"/>
            <p:cNvSpPr/>
            <p:nvPr/>
          </p:nvSpPr>
          <p:spPr>
            <a:xfrm>
              <a:off x="2265909" y="1626789"/>
              <a:ext cx="1738626" cy="513777"/>
            </a:xfrm>
            <a:prstGeom prst="wedgeRoundRectCallout">
              <a:avLst>
                <a:gd name="adj1" fmla="val 23890"/>
                <a:gd name="adj2" fmla="val 9702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圆角矩形标注 14"/>
            <p:cNvSpPr/>
            <p:nvPr/>
          </p:nvSpPr>
          <p:spPr>
            <a:xfrm>
              <a:off x="2260848" y="1564912"/>
              <a:ext cx="1741801" cy="575764"/>
            </a:xfrm>
            <a:prstGeom prst="wedgeRoundRectCallout">
              <a:avLst>
                <a:gd name="adj1" fmla="val -5247"/>
                <a:gd name="adj2" fmla="val 9702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latin typeface="GCFrutiger" pitchFamily="50" charset="0"/>
                  <a:cs typeface="Arial" panose="020B0604020202020204" pitchFamily="34" charset="0"/>
                </a:rPr>
                <a:t>Help! </a:t>
              </a:r>
              <a:endParaRPr lang="zh-CN" altLang="en-US" sz="3200" dirty="0">
                <a:solidFill>
                  <a:prstClr val="black"/>
                </a:solidFill>
                <a:latin typeface="GCFrutiger" pitchFamily="50" charset="0"/>
                <a:cs typeface="Arial" panose="020B0604020202020204" pitchFamily="34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3206635" y="2046524"/>
              <a:ext cx="562076" cy="20384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16"/>
          <p:cNvGrpSpPr/>
          <p:nvPr/>
        </p:nvGrpSpPr>
        <p:grpSpPr bwMode="auto">
          <a:xfrm rot="-489599">
            <a:off x="6445250" y="1335088"/>
            <a:ext cx="2755900" cy="1430337"/>
            <a:chOff x="2507250" y="164281"/>
            <a:chExt cx="2604641" cy="1431750"/>
          </a:xfrm>
        </p:grpSpPr>
        <p:pic>
          <p:nvPicPr>
            <p:cNvPr id="18" name="Picture 3" descr="D:\Education\Michelle 制作PPT\u12\素材\10265369_134032332180_2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6200000">
              <a:off x="3093696" y="-422165"/>
              <a:ext cx="1431750" cy="2604641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2982132" y="465697"/>
              <a:ext cx="1641404" cy="614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Where 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5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743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5" descr="D:\Education\Michelle 制作PPT\u12\素材\ThreeLittlePig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2640013"/>
            <a:ext cx="1133475" cy="11493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</p:spPr>
      </p:pic>
      <p:sp>
        <p:nvSpPr>
          <p:cNvPr id="17412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choose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7413" name="Picture 6" descr="http://sl.utu123.com/uploadfile/image/1/328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73138"/>
            <a:ext cx="976630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4" name="组合 9"/>
          <p:cNvGrpSpPr/>
          <p:nvPr/>
        </p:nvGrpSpPr>
        <p:grpSpPr bwMode="auto">
          <a:xfrm>
            <a:off x="4351338" y="4884738"/>
            <a:ext cx="2084387" cy="2463800"/>
            <a:chOff x="942965" y="2080639"/>
            <a:chExt cx="1509059" cy="1852417"/>
          </a:xfrm>
        </p:grpSpPr>
        <p:pic>
          <p:nvPicPr>
            <p:cNvPr id="11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 bwMode="auto">
            <a:xfrm rot="15823511" flipH="1">
              <a:off x="937428" y="2650511"/>
              <a:ext cx="639752" cy="5551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 flipH="1">
              <a:off x="942965" y="2080639"/>
              <a:ext cx="1509059" cy="18524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3" name="Picture 5" descr="D:\Education\Michelle 制作PPT\u12\素材\ThreeLittlePigs.jpg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3621088" y="3067050"/>
            <a:ext cx="1311275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 descr="D:\Education\Michelle 制作PPT\u12\素材\教材图片\2012113022512199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20088073" flipH="1">
            <a:off x="5360988" y="3017838"/>
            <a:ext cx="1279525" cy="96043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912152" y="1001954"/>
            <a:ext cx="68788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Where can they go?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十二边形 2"/>
          <p:cNvSpPr/>
          <p:nvPr/>
        </p:nvSpPr>
        <p:spPr>
          <a:xfrm>
            <a:off x="4355976" y="5431444"/>
            <a:ext cx="608006" cy="66185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A</a:t>
            </a:r>
            <a:endParaRPr lang="zh-CN" altLang="en-US" sz="4000" b="1" dirty="0"/>
          </a:p>
        </p:txBody>
      </p:sp>
      <p:sp>
        <p:nvSpPr>
          <p:cNvPr id="18" name="十二边形 17"/>
          <p:cNvSpPr/>
          <p:nvPr/>
        </p:nvSpPr>
        <p:spPr>
          <a:xfrm>
            <a:off x="3797400" y="2715368"/>
            <a:ext cx="608006" cy="66185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B</a:t>
            </a:r>
            <a:endParaRPr lang="zh-CN" altLang="en-US" sz="4000" b="1" dirty="0"/>
          </a:p>
        </p:txBody>
      </p:sp>
      <p:sp>
        <p:nvSpPr>
          <p:cNvPr id="19" name="十二边形 18"/>
          <p:cNvSpPr/>
          <p:nvPr/>
        </p:nvSpPr>
        <p:spPr>
          <a:xfrm>
            <a:off x="6383496" y="2129189"/>
            <a:ext cx="608006" cy="66185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C</a:t>
            </a:r>
            <a:endParaRPr lang="zh-CN" altLang="en-US" sz="4000" b="1" dirty="0"/>
          </a:p>
        </p:txBody>
      </p:sp>
      <p:sp>
        <p:nvSpPr>
          <p:cNvPr id="20" name="十二边形 19"/>
          <p:cNvSpPr/>
          <p:nvPr/>
        </p:nvSpPr>
        <p:spPr>
          <a:xfrm>
            <a:off x="6372200" y="2060848"/>
            <a:ext cx="701464" cy="730193"/>
          </a:xfrm>
          <a:prstGeom prst="dodec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C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2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844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5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8" name="标题 9"/>
          <p:cNvSpPr txBox="1"/>
          <p:nvPr/>
        </p:nvSpPr>
        <p:spPr bwMode="auto">
          <a:xfrm rot="-377439">
            <a:off x="5311775" y="3284538"/>
            <a:ext cx="3200400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GCFrutiger" pitchFamily="50" charset="0"/>
                <a:cs typeface="Arial" panose="020B0604020202020204" pitchFamily="34" charset="0"/>
              </a:rPr>
              <a:t>They come to Jim’s  house.</a:t>
            </a:r>
            <a:endParaRPr lang="zh-CN" altLang="en-US" sz="320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387200" y="4250497"/>
            <a:ext cx="1431750" cy="2042742"/>
          </a:xfrm>
          <a:prstGeom prst="rect">
            <a:avLst/>
          </a:prstGeom>
          <a:noFill/>
        </p:spPr>
      </p:pic>
      <p:pic>
        <p:nvPicPr>
          <p:cNvPr id="21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439020" y="4537207"/>
            <a:ext cx="1431750" cy="2237362"/>
          </a:xfrm>
          <a:prstGeom prst="rect">
            <a:avLst/>
          </a:prstGeom>
          <a:noFill/>
        </p:spPr>
      </p:pic>
      <p:pic>
        <p:nvPicPr>
          <p:cNvPr id="88066" name="Picture 2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 rot="428410">
            <a:off x="647475" y="2798945"/>
            <a:ext cx="3474480" cy="185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圆角矩形标注 17"/>
          <p:cNvSpPr/>
          <p:nvPr/>
        </p:nvSpPr>
        <p:spPr>
          <a:xfrm rot="452632">
            <a:off x="915988" y="1606550"/>
            <a:ext cx="3021012" cy="958850"/>
          </a:xfrm>
          <a:prstGeom prst="wedgeRoundRectCallout">
            <a:avLst>
              <a:gd name="adj1" fmla="val -19182"/>
              <a:gd name="adj2" fmla="val 8574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dirty="0">
                <a:latin typeface="GCFrutiger" pitchFamily="50" charset="0"/>
                <a:cs typeface="Arial" panose="020B0604020202020204" pitchFamily="34" charset="0"/>
              </a:rPr>
              <a:t>Open the door, little pigs.</a:t>
            </a:r>
            <a:endParaRPr lang="zh-CN" altLang="en-US" sz="2400" dirty="0">
              <a:solidFill>
                <a:prstClr val="black"/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 rot="263168">
            <a:off x="722313" y="4727575"/>
            <a:ext cx="3200400" cy="1550988"/>
          </a:xfrm>
          <a:prstGeom prst="wedgeRoundRectCallout">
            <a:avLst>
              <a:gd name="adj1" fmla="val 20046"/>
              <a:gd name="adj2" fmla="val -86131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4BACC6"/>
            </a:solidFill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en-US" altLang="zh-CN" sz="2400" dirty="0">
                <a:solidFill>
                  <a:schemeClr val="dk1"/>
                </a:solidFill>
                <a:latin typeface="GCFrutiger" pitchFamily="50" charset="0"/>
                <a:ea typeface="+mn-ea"/>
                <a:cs typeface="Arial" panose="020B0604020202020204" pitchFamily="34" charset="0"/>
              </a:rPr>
              <a:t>My house is very strong. You can’t come in, big bad wolf!</a:t>
            </a:r>
            <a:endParaRPr lang="zh-CN" altLang="en-US" sz="2400" dirty="0">
              <a:solidFill>
                <a:prstClr val="black"/>
              </a:solidFill>
              <a:latin typeface="GCFrutiger" pitchFamily="50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2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124044" y="1009969"/>
            <a:ext cx="1431750" cy="2237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6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946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5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5" name="Picture 17" descr="http://s1.hubimg.com/u/4427132_f260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0D84C6"/>
              </a:clrFrom>
              <a:clrTo>
                <a:srgbClr val="0D84C6">
                  <a:alpha val="0"/>
                </a:srgbClr>
              </a:clrTo>
            </a:clrChange>
          </a:blip>
          <a:srcRect l="-20362" t="-19333" r="-40764"/>
          <a:stretch>
            <a:fillRect/>
          </a:stretch>
        </p:blipFill>
        <p:spPr bwMode="auto">
          <a:xfrm>
            <a:off x="-641350" y="2206625"/>
            <a:ext cx="5853113" cy="410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755576" y="1183705"/>
            <a:ext cx="7956024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CFrutiger" pitchFamily="50" charset="0"/>
              </a:rPr>
              <a:t>Can the big bad wolf </a:t>
            </a:r>
            <a:endParaRPr lang="en-US" altLang="zh-CN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CFrutiger" pitchFamily="50" charset="0"/>
            </a:endParaRPr>
          </a:p>
          <a:p>
            <a:pPr algn="ctr">
              <a:defRPr/>
            </a:pPr>
            <a:r>
              <a:rPr lang="en-US" altLang="zh-CN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CFrutiger" pitchFamily="50" charset="0"/>
              </a:rPr>
              <a:t>eat the three little pigs?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CFrutiger" pitchFamily="50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2967335"/>
            <a:ext cx="1757212" cy="31700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zh-CN" altLang="en-US" sz="20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4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20491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2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0484" name="Picture 2" descr="D:\Education\Michelle 制作PPT\u12\素材\教材图片\201211302251485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754313"/>
            <a:ext cx="4341812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乘号 4"/>
          <p:cNvSpPr/>
          <p:nvPr/>
        </p:nvSpPr>
        <p:spPr>
          <a:xfrm>
            <a:off x="611188" y="2633663"/>
            <a:ext cx="3529012" cy="4351337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zh-CN" altLang="en-US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486" name="Picture 2" descr="D:\Education\Michelle 制作PPT\u12\素材\教材图片\201211302252130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2906713"/>
            <a:ext cx="5262563" cy="417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乘号 9"/>
          <p:cNvSpPr/>
          <p:nvPr/>
        </p:nvSpPr>
        <p:spPr>
          <a:xfrm>
            <a:off x="5222875" y="2506663"/>
            <a:ext cx="3529013" cy="4351337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zh-CN" altLang="en-US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组合 7"/>
          <p:cNvGrpSpPr/>
          <p:nvPr/>
        </p:nvGrpSpPr>
        <p:grpSpPr bwMode="auto">
          <a:xfrm>
            <a:off x="1427163" y="128588"/>
            <a:ext cx="7296150" cy="4105275"/>
            <a:chOff x="1426792" y="129023"/>
            <a:chExt cx="7296539" cy="4105061"/>
          </a:xfrm>
        </p:grpSpPr>
        <p:pic>
          <p:nvPicPr>
            <p:cNvPr id="11" name="Picture 17" descr="http://s1.hubimg.com/u/4427132_f260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clrChange>
                <a:clrFrom>
                  <a:srgbClr val="0D84C6"/>
                </a:clrFrom>
                <a:clrTo>
                  <a:srgbClr val="0D84C6">
                    <a:alpha val="0"/>
                  </a:srgbClr>
                </a:clrTo>
              </a:clrChange>
            </a:blip>
            <a:srcRect l="-20362" t="-19333" r="-40764"/>
            <a:stretch>
              <a:fillRect/>
            </a:stretch>
          </p:blipFill>
          <p:spPr bwMode="auto">
            <a:xfrm flipH="1">
              <a:off x="1426792" y="129023"/>
              <a:ext cx="5426364" cy="41050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云形标注 6"/>
            <p:cNvSpPr/>
            <p:nvPr/>
          </p:nvSpPr>
          <p:spPr>
            <a:xfrm>
              <a:off x="6059364" y="470317"/>
              <a:ext cx="2663967" cy="1858866"/>
            </a:xfrm>
            <a:prstGeom prst="cloudCallout">
              <a:avLst>
                <a:gd name="adj1" fmla="val -73090"/>
                <a:gd name="adj2" fmla="val 26384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>
                  <a:latin typeface="GCFrutiger" pitchFamily="50" charset="0"/>
                  <a:cs typeface="Arial" panose="020B0604020202020204" pitchFamily="34" charset="0"/>
                </a:rPr>
                <a:t>I have a good idea!</a:t>
              </a:r>
              <a:endParaRPr lang="zh-CN" altLang="en-US" sz="2800" b="1" dirty="0">
                <a:latin typeface="GCFrutiger" pitchFamily="50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308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Say and act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1909" y="1555101"/>
            <a:ext cx="622478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Put on your mask!</a:t>
            </a:r>
            <a:endParaRPr lang="zh-CN" alt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5" name="Picture 4" descr="D:\Education\Michelle 制作PPT\u12\素材\Three-Little-pig_07112006103226.jp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188" y="2636838"/>
            <a:ext cx="1868487" cy="1835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6" descr="D:\Education\Michelle 制作PPT\u12\素材\Three-Little-pig_07112006103226.jp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6249988" y="4151313"/>
            <a:ext cx="950912" cy="801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6" descr="D:\Education\Michelle 制作PPT\u12\素材\Three-Little-pig_07112006103226.jp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7759700" y="4887913"/>
            <a:ext cx="944563" cy="796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6" descr="D:\Education\Michelle 制作PPT\u12\素材\Three-Little-pig_07112006103226.jpg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 bwMode="auto">
          <a:xfrm>
            <a:off x="5789613" y="2774950"/>
            <a:ext cx="922337" cy="779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6" descr="D:\Education\Michelle 制作PPT\u12\素材\Three-Little-pig_07112006103226.jp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email"/>
          <a:srcRect/>
          <a:stretch>
            <a:fillRect/>
          </a:stretch>
        </p:blipFill>
        <p:spPr bwMode="auto">
          <a:xfrm>
            <a:off x="7037388" y="2457450"/>
            <a:ext cx="1666875" cy="164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" name="组合 10"/>
          <p:cNvGrpSpPr/>
          <p:nvPr/>
        </p:nvGrpSpPr>
        <p:grpSpPr bwMode="auto">
          <a:xfrm>
            <a:off x="2330450" y="3554413"/>
            <a:ext cx="2973388" cy="3381375"/>
            <a:chOff x="2330821" y="3554218"/>
            <a:chExt cx="2972899" cy="3381708"/>
          </a:xfrm>
        </p:grpSpPr>
        <p:pic>
          <p:nvPicPr>
            <p:cNvPr id="3084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83" name="TextBox 11"/>
          <p:cNvSpPr txBox="1">
            <a:spLocks noChangeArrowheads="1"/>
          </p:cNvSpPr>
          <p:nvPr/>
        </p:nvSpPr>
        <p:spPr bwMode="auto">
          <a:xfrm>
            <a:off x="3143250" y="5684838"/>
            <a:ext cx="1933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</a:rPr>
              <a:t>narrator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5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2151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7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21509" name="标题 9"/>
          <p:cNvSpPr txBox="1"/>
          <p:nvPr/>
        </p:nvSpPr>
        <p:spPr bwMode="auto">
          <a:xfrm rot="-377439">
            <a:off x="5087938" y="2646363"/>
            <a:ext cx="3201987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GCFrutiger" pitchFamily="50" charset="0"/>
                <a:cs typeface="Arial" panose="020B0604020202020204" pitchFamily="34" charset="0"/>
              </a:rPr>
              <a:t>The big bad wolf is on the roof! </a:t>
            </a:r>
            <a:endParaRPr lang="zh-CN" altLang="en-US" sz="320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387200" y="4250497"/>
            <a:ext cx="1431750" cy="2042742"/>
          </a:xfrm>
          <a:prstGeom prst="rect">
            <a:avLst/>
          </a:prstGeom>
          <a:noFill/>
        </p:spPr>
      </p:pic>
      <p:pic>
        <p:nvPicPr>
          <p:cNvPr id="21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439020" y="4537207"/>
            <a:ext cx="1431750" cy="2237362"/>
          </a:xfrm>
          <a:prstGeom prst="rect">
            <a:avLst/>
          </a:prstGeom>
          <a:noFill/>
        </p:spPr>
      </p:pic>
      <p:pic>
        <p:nvPicPr>
          <p:cNvPr id="12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350663" y="957215"/>
            <a:ext cx="1431750" cy="2237362"/>
          </a:xfrm>
          <a:prstGeom prst="rect">
            <a:avLst/>
          </a:prstGeom>
          <a:noFill/>
        </p:spPr>
      </p:pic>
      <p:pic>
        <p:nvPicPr>
          <p:cNvPr id="21513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01193">
            <a:off x="623888" y="2176463"/>
            <a:ext cx="3698875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12"/>
          <p:cNvGrpSpPr/>
          <p:nvPr/>
        </p:nvGrpSpPr>
        <p:grpSpPr bwMode="auto">
          <a:xfrm rot="5184995">
            <a:off x="7228682" y="3375818"/>
            <a:ext cx="1403350" cy="2525713"/>
            <a:chOff x="5223454" y="-73385"/>
            <a:chExt cx="1954087" cy="2439729"/>
          </a:xfrm>
        </p:grpSpPr>
        <p:pic>
          <p:nvPicPr>
            <p:cNvPr id="14" name="Picture 3" descr="D:\Education\Michelle 制作PPT\u12\素材\10265369_134032332180_2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7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0643751">
              <a:off x="5223454" y="-73385"/>
              <a:ext cx="1954087" cy="2439729"/>
            </a:xfrm>
            <a:prstGeom prst="rect">
              <a:avLst/>
            </a:prstGeom>
            <a:noFill/>
          </p:spPr>
        </p:pic>
        <p:sp>
          <p:nvSpPr>
            <p:cNvPr id="15" name="TextBox 14">
              <a:hlinkClick r:id="rId6" action="ppaction://hlinksldjump"/>
            </p:cNvPr>
            <p:cNvSpPr txBox="1"/>
            <p:nvPr/>
          </p:nvSpPr>
          <p:spPr>
            <a:xfrm rot="16042249">
              <a:off x="5093608" y="1000607"/>
              <a:ext cx="2149905" cy="4841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3300"/>
                </a:lnSpc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0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2253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1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22533" name="标题 9"/>
          <p:cNvSpPr txBox="1"/>
          <p:nvPr/>
        </p:nvSpPr>
        <p:spPr bwMode="auto">
          <a:xfrm rot="-377439">
            <a:off x="5057775" y="2647950"/>
            <a:ext cx="3201988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GCFrutiger" pitchFamily="50" charset="0"/>
                <a:cs typeface="Arial" panose="020B0604020202020204" pitchFamily="34" charset="0"/>
              </a:rPr>
              <a:t>The pigs make a fire.</a:t>
            </a:r>
            <a:endParaRPr lang="zh-CN" altLang="en-US" sz="320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387200" y="4250497"/>
            <a:ext cx="1431750" cy="2042742"/>
          </a:xfrm>
          <a:prstGeom prst="rect">
            <a:avLst/>
          </a:prstGeom>
          <a:noFill/>
        </p:spPr>
      </p:pic>
      <p:pic>
        <p:nvPicPr>
          <p:cNvPr id="21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439020" y="4537207"/>
            <a:ext cx="1431750" cy="2237362"/>
          </a:xfrm>
          <a:prstGeom prst="rect">
            <a:avLst/>
          </a:prstGeom>
          <a:noFill/>
        </p:spPr>
      </p:pic>
      <p:pic>
        <p:nvPicPr>
          <p:cNvPr id="12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350663" y="957215"/>
            <a:ext cx="1431750" cy="2237362"/>
          </a:xfrm>
          <a:prstGeom prst="rect">
            <a:avLst/>
          </a:prstGeom>
          <a:noFill/>
        </p:spPr>
      </p:pic>
      <p:pic>
        <p:nvPicPr>
          <p:cNvPr id="14" name="Picture 3" descr="D:\Education\Michelle 制作PPT\u12\素材\10265369_134032332180_2.jp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141244" flipV="1">
            <a:off x="-1283917" y="2881812"/>
            <a:ext cx="1404412" cy="2142471"/>
          </a:xfrm>
          <a:prstGeom prst="rect">
            <a:avLst/>
          </a:prstGeom>
          <a:noFill/>
        </p:spPr>
      </p:pic>
      <p:pic>
        <p:nvPicPr>
          <p:cNvPr id="92162" name="Picture 2" descr="D:\Education\Michelle 制作PPT\u12\素材\2012120300375291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80058">
            <a:off x="838598" y="1942307"/>
            <a:ext cx="3096716" cy="37247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0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2356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55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8" name="标题 9"/>
          <p:cNvSpPr txBox="1"/>
          <p:nvPr/>
        </p:nvSpPr>
        <p:spPr bwMode="auto">
          <a:xfrm rot="-199810">
            <a:off x="5064125" y="2338388"/>
            <a:ext cx="3295650" cy="35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The big bad wolf runs away.</a:t>
            </a:r>
            <a:endParaRPr lang="en-US" altLang="zh-CN" sz="3200" dirty="0">
              <a:latin typeface="GCFrutiger" pitchFamily="50" charset="0"/>
              <a:cs typeface="Arial" panose="020B0604020202020204" pitchFamily="34" charset="0"/>
            </a:endParaRPr>
          </a:p>
          <a:p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Three little pigs are very happy.</a:t>
            </a:r>
            <a:endParaRPr lang="zh-CN" altLang="en-US" sz="3200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387200" y="4250497"/>
            <a:ext cx="1431750" cy="2042742"/>
          </a:xfrm>
          <a:prstGeom prst="rect">
            <a:avLst/>
          </a:prstGeom>
          <a:noFill/>
        </p:spPr>
      </p:pic>
      <p:pic>
        <p:nvPicPr>
          <p:cNvPr id="21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439020" y="4537207"/>
            <a:ext cx="1431750" cy="2237362"/>
          </a:xfrm>
          <a:prstGeom prst="rect">
            <a:avLst/>
          </a:prstGeom>
          <a:noFill/>
        </p:spPr>
      </p:pic>
      <p:pic>
        <p:nvPicPr>
          <p:cNvPr id="12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360228" y="1009969"/>
            <a:ext cx="1431750" cy="2237362"/>
          </a:xfrm>
          <a:prstGeom prst="rect">
            <a:avLst/>
          </a:prstGeom>
          <a:noFill/>
        </p:spPr>
      </p:pic>
      <p:pic>
        <p:nvPicPr>
          <p:cNvPr id="23561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2586">
            <a:off x="506413" y="2139950"/>
            <a:ext cx="3859212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Education\Michelle 制作PPT\u12\素材\10265369_134032332180_2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141244" flipV="1">
            <a:off x="-1373531" y="2881812"/>
            <a:ext cx="1404412" cy="2142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45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2460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7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choose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5" name="Picture 5" descr="D:\Education\Michelle 制作PPT\u12\素材\ThreeLittlePigs.jp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982663" y="5257800"/>
            <a:ext cx="1536700" cy="1552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4581" name="组合 27"/>
          <p:cNvGrpSpPr/>
          <p:nvPr/>
        </p:nvGrpSpPr>
        <p:grpSpPr bwMode="auto">
          <a:xfrm>
            <a:off x="468313" y="2081213"/>
            <a:ext cx="1843087" cy="1852612"/>
            <a:chOff x="608887" y="2080639"/>
            <a:chExt cx="1843138" cy="1852417"/>
          </a:xfrm>
        </p:grpSpPr>
        <p:pic>
          <p:nvPicPr>
            <p:cNvPr id="8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 rot="15823511" flipH="1">
              <a:off x="937552" y="2648866"/>
              <a:ext cx="639695" cy="5572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 bwMode="auto">
            <a:xfrm flipH="1">
              <a:off x="608887" y="2080639"/>
              <a:ext cx="1843138" cy="18524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7" name="Picture 5" descr="D:\Education\Michelle 制作PPT\u12\素材\ThreeLittlePigs.jpg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744538" y="3644900"/>
            <a:ext cx="1774825" cy="1906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组合 28"/>
          <p:cNvGrpSpPr/>
          <p:nvPr/>
        </p:nvGrpSpPr>
        <p:grpSpPr bwMode="auto">
          <a:xfrm>
            <a:off x="3276674" y="2628900"/>
            <a:ext cx="5111750" cy="800100"/>
            <a:chOff x="3275856" y="2579204"/>
            <a:chExt cx="5112568" cy="799607"/>
          </a:xfrm>
          <a:solidFill>
            <a:srgbClr val="FFFF00"/>
          </a:solidFill>
        </p:grpSpPr>
        <p:sp>
          <p:nvSpPr>
            <p:cNvPr id="2" name="五角星 1"/>
            <p:cNvSpPr/>
            <p:nvPr/>
          </p:nvSpPr>
          <p:spPr>
            <a:xfrm>
              <a:off x="3275856" y="2587137"/>
              <a:ext cx="792290" cy="791674"/>
            </a:xfrm>
            <a:prstGeom prst="star5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五角星 8"/>
            <p:cNvSpPr/>
            <p:nvPr/>
          </p:nvSpPr>
          <p:spPr>
            <a:xfrm>
              <a:off x="4355529" y="2587137"/>
              <a:ext cx="792290" cy="791674"/>
            </a:xfrm>
            <a:prstGeom prst="star5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五角星 9"/>
            <p:cNvSpPr/>
            <p:nvPr/>
          </p:nvSpPr>
          <p:spPr>
            <a:xfrm>
              <a:off x="5436790" y="2579204"/>
              <a:ext cx="790702" cy="791675"/>
            </a:xfrm>
            <a:prstGeom prst="star5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五角星 10"/>
            <p:cNvSpPr/>
            <p:nvPr/>
          </p:nvSpPr>
          <p:spPr>
            <a:xfrm>
              <a:off x="6516462" y="2579204"/>
              <a:ext cx="792289" cy="791675"/>
            </a:xfrm>
            <a:prstGeom prst="star5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7596135" y="2579204"/>
              <a:ext cx="792289" cy="791675"/>
            </a:xfrm>
            <a:prstGeom prst="star5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9" name="组合 29"/>
          <p:cNvGrpSpPr/>
          <p:nvPr/>
        </p:nvGrpSpPr>
        <p:grpSpPr bwMode="auto">
          <a:xfrm>
            <a:off x="3300011" y="3933825"/>
            <a:ext cx="2951163" cy="798512"/>
            <a:chOff x="3275856" y="3925710"/>
            <a:chExt cx="2952328" cy="799434"/>
          </a:xfrm>
          <a:solidFill>
            <a:srgbClr val="FFFF00"/>
          </a:solidFill>
        </p:grpSpPr>
        <p:sp>
          <p:nvSpPr>
            <p:cNvPr id="13" name="五角星 12"/>
            <p:cNvSpPr/>
            <p:nvPr/>
          </p:nvSpPr>
          <p:spPr>
            <a:xfrm>
              <a:off x="3275856" y="3933656"/>
              <a:ext cx="792476" cy="791488"/>
            </a:xfrm>
            <a:prstGeom prst="star5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五角星 13"/>
            <p:cNvSpPr/>
            <p:nvPr/>
          </p:nvSpPr>
          <p:spPr>
            <a:xfrm>
              <a:off x="4355782" y="3925710"/>
              <a:ext cx="792476" cy="791488"/>
            </a:xfrm>
            <a:prstGeom prst="star5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五角星 14"/>
            <p:cNvSpPr/>
            <p:nvPr/>
          </p:nvSpPr>
          <p:spPr>
            <a:xfrm>
              <a:off x="5435708" y="3925710"/>
              <a:ext cx="792476" cy="791488"/>
            </a:xfrm>
            <a:prstGeom prst="star5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8" name="五角星 17"/>
          <p:cNvSpPr/>
          <p:nvPr/>
        </p:nvSpPr>
        <p:spPr>
          <a:xfrm>
            <a:off x="3278188" y="5516563"/>
            <a:ext cx="792162" cy="792162"/>
          </a:xfrm>
          <a:prstGeom prst="star5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4586" name="组合 26"/>
          <p:cNvGrpSpPr/>
          <p:nvPr/>
        </p:nvGrpSpPr>
        <p:grpSpPr bwMode="auto">
          <a:xfrm>
            <a:off x="2949575" y="1125538"/>
            <a:ext cx="5151438" cy="935037"/>
            <a:chOff x="2758310" y="1196752"/>
            <a:chExt cx="5150119" cy="936104"/>
          </a:xfrm>
        </p:grpSpPr>
        <p:pic>
          <p:nvPicPr>
            <p:cNvPr id="26" name="Picture 2" descr="D:\Education\Michelle 制作PPT\u12\素材\11213051_123307586156_2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758310" y="1196752"/>
              <a:ext cx="5150119" cy="936104"/>
            </a:xfrm>
            <a:prstGeom prst="rect">
              <a:avLst/>
            </a:prstGeom>
            <a:noFill/>
            <a:ln>
              <a:noFill/>
            </a:ln>
            <a:effectLst>
              <a:outerShdw blurRad="292100"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3275702" y="1311182"/>
              <a:ext cx="3456690" cy="7072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b="1" dirty="0">
                  <a:solidFill>
                    <a:schemeClr val="accent5">
                      <a:lumMod val="50000"/>
                    </a:schemeClr>
                  </a:solidFill>
                  <a:latin typeface="GCFrutiger" pitchFamily="50" charset="0"/>
                </a:rPr>
                <a:t>Easy to make</a:t>
              </a:r>
              <a:endParaRPr lang="zh-CN" altLang="en-US" sz="4000" b="1" dirty="0">
                <a:solidFill>
                  <a:schemeClr val="accent5">
                    <a:lumMod val="50000"/>
                  </a:schemeClr>
                </a:solidFill>
                <a:latin typeface="GCFrutiger" pitchFamily="50" charset="0"/>
              </a:endParaRPr>
            </a:p>
          </p:txBody>
        </p:sp>
      </p:grpSp>
      <p:sp>
        <p:nvSpPr>
          <p:cNvPr id="33" name="五角星 32"/>
          <p:cNvSpPr/>
          <p:nvPr/>
        </p:nvSpPr>
        <p:spPr>
          <a:xfrm>
            <a:off x="3278188" y="2636838"/>
            <a:ext cx="790575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五角星 33"/>
          <p:cNvSpPr/>
          <p:nvPr/>
        </p:nvSpPr>
        <p:spPr>
          <a:xfrm>
            <a:off x="4356100" y="2611438"/>
            <a:ext cx="792163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五角星 34"/>
          <p:cNvSpPr/>
          <p:nvPr/>
        </p:nvSpPr>
        <p:spPr>
          <a:xfrm>
            <a:off x="5435600" y="2611438"/>
            <a:ext cx="792163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五角星 35"/>
          <p:cNvSpPr/>
          <p:nvPr/>
        </p:nvSpPr>
        <p:spPr>
          <a:xfrm>
            <a:off x="6516688" y="2611438"/>
            <a:ext cx="792162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>
            <a:off x="7596188" y="2611438"/>
            <a:ext cx="792162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3302000" y="3933825"/>
            <a:ext cx="790575" cy="790575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4379913" y="3933825"/>
            <a:ext cx="792162" cy="790575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5459413" y="3933825"/>
            <a:ext cx="792162" cy="790575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6545263" y="3933825"/>
            <a:ext cx="792162" cy="790575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7626350" y="3933825"/>
            <a:ext cx="792163" cy="790575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3276600" y="5516563"/>
            <a:ext cx="790575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>
            <a:off x="4356100" y="5516563"/>
            <a:ext cx="792163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>
            <a:off x="5435600" y="5516563"/>
            <a:ext cx="792163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7626350" y="5516563"/>
            <a:ext cx="792163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6588125" y="5516563"/>
            <a:ext cx="792163" cy="792162"/>
          </a:xfrm>
          <a:prstGeom prst="star5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45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2563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choose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5" name="Picture 5" descr="D:\Education\Michelle 制作PPT\u12\素材\ThreeLittlePigs.jp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982663" y="5257800"/>
            <a:ext cx="1536700" cy="1552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5605" name="组合 27"/>
          <p:cNvGrpSpPr/>
          <p:nvPr/>
        </p:nvGrpSpPr>
        <p:grpSpPr bwMode="auto">
          <a:xfrm>
            <a:off x="468313" y="2081213"/>
            <a:ext cx="1843087" cy="1852612"/>
            <a:chOff x="608887" y="2080639"/>
            <a:chExt cx="1843138" cy="1852417"/>
          </a:xfrm>
        </p:grpSpPr>
        <p:pic>
          <p:nvPicPr>
            <p:cNvPr id="8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 rot="15823511" flipH="1">
              <a:off x="937552" y="2648866"/>
              <a:ext cx="639695" cy="5572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 bwMode="auto">
            <a:xfrm flipH="1">
              <a:off x="608887" y="2080639"/>
              <a:ext cx="1843138" cy="18524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7" name="Picture 5" descr="D:\Education\Michelle 制作PPT\u12\素材\ThreeLittlePigs.jpg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744538" y="3644900"/>
            <a:ext cx="1774825" cy="1906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组合 28"/>
          <p:cNvGrpSpPr/>
          <p:nvPr/>
        </p:nvGrpSpPr>
        <p:grpSpPr>
          <a:xfrm>
            <a:off x="3290704" y="5509118"/>
            <a:ext cx="5184576" cy="799607"/>
            <a:chOff x="3203848" y="2579204"/>
            <a:chExt cx="5184576" cy="799607"/>
          </a:xfrm>
          <a:solidFill>
            <a:srgbClr val="FF0000"/>
          </a:solidFill>
        </p:grpSpPr>
        <p:sp>
          <p:nvSpPr>
            <p:cNvPr id="2" name="五角星 1"/>
            <p:cNvSpPr/>
            <p:nvPr/>
          </p:nvSpPr>
          <p:spPr>
            <a:xfrm>
              <a:off x="3203848" y="2586723"/>
              <a:ext cx="792088" cy="792088"/>
            </a:xfrm>
            <a:prstGeom prst="star5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五角星 8"/>
            <p:cNvSpPr/>
            <p:nvPr/>
          </p:nvSpPr>
          <p:spPr>
            <a:xfrm>
              <a:off x="4283968" y="2586723"/>
              <a:ext cx="792088" cy="792088"/>
            </a:xfrm>
            <a:prstGeom prst="star5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五角星 9"/>
            <p:cNvSpPr/>
            <p:nvPr/>
          </p:nvSpPr>
          <p:spPr>
            <a:xfrm>
              <a:off x="5436096" y="2579204"/>
              <a:ext cx="792088" cy="792088"/>
            </a:xfrm>
            <a:prstGeom prst="star5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五角星 10"/>
            <p:cNvSpPr/>
            <p:nvPr/>
          </p:nvSpPr>
          <p:spPr>
            <a:xfrm>
              <a:off x="6516216" y="2579204"/>
              <a:ext cx="792088" cy="792088"/>
            </a:xfrm>
            <a:prstGeom prst="star5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7596336" y="2579204"/>
              <a:ext cx="792088" cy="792088"/>
            </a:xfrm>
            <a:prstGeom prst="star5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9" name="组合 29"/>
          <p:cNvGrpSpPr/>
          <p:nvPr/>
        </p:nvGrpSpPr>
        <p:grpSpPr>
          <a:xfrm>
            <a:off x="3275856" y="3925710"/>
            <a:ext cx="2952328" cy="799434"/>
            <a:chOff x="3275856" y="3925710"/>
            <a:chExt cx="2952328" cy="799434"/>
          </a:xfrm>
          <a:solidFill>
            <a:srgbClr val="FF0000"/>
          </a:solidFill>
        </p:grpSpPr>
        <p:sp>
          <p:nvSpPr>
            <p:cNvPr id="13" name="五角星 12"/>
            <p:cNvSpPr/>
            <p:nvPr/>
          </p:nvSpPr>
          <p:spPr>
            <a:xfrm>
              <a:off x="3275856" y="3933056"/>
              <a:ext cx="792088" cy="792088"/>
            </a:xfrm>
            <a:prstGeom prst="star5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五角星 13"/>
            <p:cNvSpPr/>
            <p:nvPr/>
          </p:nvSpPr>
          <p:spPr>
            <a:xfrm>
              <a:off x="4355976" y="3925710"/>
              <a:ext cx="792088" cy="792088"/>
            </a:xfrm>
            <a:prstGeom prst="star5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五角星 14"/>
            <p:cNvSpPr/>
            <p:nvPr/>
          </p:nvSpPr>
          <p:spPr>
            <a:xfrm>
              <a:off x="5436096" y="3925710"/>
              <a:ext cx="792088" cy="792088"/>
            </a:xfrm>
            <a:prstGeom prst="star5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8" name="五角星 17"/>
          <p:cNvSpPr/>
          <p:nvPr/>
        </p:nvSpPr>
        <p:spPr>
          <a:xfrm>
            <a:off x="3276600" y="2611438"/>
            <a:ext cx="790575" cy="792162"/>
          </a:xfrm>
          <a:prstGeom prst="star5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5610" name="组合 26"/>
          <p:cNvGrpSpPr/>
          <p:nvPr/>
        </p:nvGrpSpPr>
        <p:grpSpPr bwMode="auto">
          <a:xfrm>
            <a:off x="2949575" y="1125538"/>
            <a:ext cx="5072063" cy="935037"/>
            <a:chOff x="2758310" y="1196752"/>
            <a:chExt cx="5150119" cy="936104"/>
          </a:xfrm>
        </p:grpSpPr>
        <p:pic>
          <p:nvPicPr>
            <p:cNvPr id="26" name="Picture 2" descr="D:\Education\Michelle 制作PPT\u12\素材\11213051_123307586156_2.jpg"/>
            <p:cNvPicPr>
              <a:picLocks noChangeAspect="1" noChangeArrowheads="1"/>
            </p:cNvPicPr>
            <p:nvPr/>
          </p:nvPicPr>
          <p:blipFill rotWithShape="1">
            <a:blip r:embed="rId7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758310" y="1196752"/>
              <a:ext cx="5150119" cy="9361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3275740" y="1311182"/>
              <a:ext cx="3578486" cy="7072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b="1" dirty="0">
                  <a:solidFill>
                    <a:schemeClr val="accent5">
                      <a:lumMod val="50000"/>
                    </a:schemeClr>
                  </a:solidFill>
                  <a:latin typeface="GCFrutiger" pitchFamily="50" charset="0"/>
                </a:rPr>
                <a:t>Is it strong?</a:t>
              </a:r>
              <a:endParaRPr lang="zh-CN" altLang="en-US" sz="4000" b="1" dirty="0">
                <a:solidFill>
                  <a:schemeClr val="accent5">
                    <a:lumMod val="50000"/>
                  </a:schemeClr>
                </a:solidFill>
                <a:latin typeface="GCFrutiger" pitchFamily="50" charset="0"/>
              </a:endParaRPr>
            </a:p>
          </p:txBody>
        </p:sp>
      </p:grpSp>
      <p:sp>
        <p:nvSpPr>
          <p:cNvPr id="33" name="五角星 32"/>
          <p:cNvSpPr/>
          <p:nvPr/>
        </p:nvSpPr>
        <p:spPr>
          <a:xfrm>
            <a:off x="3276600" y="2611438"/>
            <a:ext cx="790575" cy="792162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五角星 33"/>
          <p:cNvSpPr/>
          <p:nvPr/>
        </p:nvSpPr>
        <p:spPr>
          <a:xfrm>
            <a:off x="4356100" y="2611438"/>
            <a:ext cx="792163" cy="792162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五角星 34"/>
          <p:cNvSpPr/>
          <p:nvPr/>
        </p:nvSpPr>
        <p:spPr>
          <a:xfrm>
            <a:off x="5435600" y="2611438"/>
            <a:ext cx="792163" cy="792162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五角星 35"/>
          <p:cNvSpPr/>
          <p:nvPr/>
        </p:nvSpPr>
        <p:spPr>
          <a:xfrm>
            <a:off x="6545263" y="2611438"/>
            <a:ext cx="792162" cy="792162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>
            <a:off x="7626350" y="2611438"/>
            <a:ext cx="792163" cy="792162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3276600" y="3933825"/>
            <a:ext cx="790575" cy="790575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4356100" y="3933825"/>
            <a:ext cx="792163" cy="790575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5435600" y="3933825"/>
            <a:ext cx="792163" cy="790575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6545263" y="3933825"/>
            <a:ext cx="792162" cy="790575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7626350" y="3933825"/>
            <a:ext cx="792163" cy="790575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3292475" y="5516563"/>
            <a:ext cx="790575" cy="792162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>
            <a:off x="4370388" y="5516563"/>
            <a:ext cx="792162" cy="792162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>
            <a:off x="5522913" y="5516563"/>
            <a:ext cx="792162" cy="792162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7694613" y="5516563"/>
            <a:ext cx="792162" cy="792162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6602413" y="5508625"/>
            <a:ext cx="792162" cy="792163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9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2663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5" name="Picture 5" descr="D:\Education\Michelle 制作PPT\u12\素材\ThreeLittlePigs.jp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5526088" y="3430588"/>
            <a:ext cx="3103562" cy="3135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629" name="组合 5"/>
          <p:cNvGrpSpPr/>
          <p:nvPr/>
        </p:nvGrpSpPr>
        <p:grpSpPr bwMode="auto">
          <a:xfrm>
            <a:off x="352425" y="1427163"/>
            <a:ext cx="2490788" cy="2362200"/>
            <a:chOff x="608887" y="2080639"/>
            <a:chExt cx="1843138" cy="1852417"/>
          </a:xfrm>
        </p:grpSpPr>
        <p:pic>
          <p:nvPicPr>
            <p:cNvPr id="7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 rot="15823511" flipH="1">
              <a:off x="936771" y="2649387"/>
              <a:ext cx="641126" cy="5568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 bwMode="auto">
            <a:xfrm flipH="1">
              <a:off x="608887" y="2080639"/>
              <a:ext cx="1843138" cy="18524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9" name="Picture 5" descr="D:\Education\Michelle 制作PPT\u12\素材\ThreeLittlePigs.jpg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2924175" y="2392363"/>
            <a:ext cx="2601913" cy="2792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心形 2"/>
          <p:cNvSpPr/>
          <p:nvPr/>
        </p:nvSpPr>
        <p:spPr>
          <a:xfrm>
            <a:off x="709613" y="4983163"/>
            <a:ext cx="1038225" cy="836612"/>
          </a:xfrm>
          <a:prstGeom prst="hear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0688" y="523875"/>
            <a:ext cx="4391025" cy="633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1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7654" name="Picture 1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5" name="Picture 1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2" name="WordArt 3"/>
          <p:cNvSpPr>
            <a:spLocks noChangeArrowheads="1" noChangeShapeType="1" noTextEdit="1"/>
          </p:cNvSpPr>
          <p:nvPr/>
        </p:nvSpPr>
        <p:spPr bwMode="auto">
          <a:xfrm>
            <a:off x="323850" y="-171450"/>
            <a:ext cx="3887788" cy="1079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Let’s learn more!</a:t>
            </a:r>
            <a:endParaRPr lang="zh-CN" altLang="en-US" sz="3600" b="1" i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11713" y="1700213"/>
            <a:ext cx="4092575" cy="444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867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7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3887788" cy="1079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Let’s learn more!</a:t>
            </a:r>
            <a:endParaRPr lang="zh-CN" altLang="en-US" sz="3600" b="1" i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060575"/>
            <a:ext cx="8532813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5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2970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699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2"/>
          <p:cNvSpPr txBox="1"/>
          <p:nvPr/>
        </p:nvSpPr>
        <p:spPr bwMode="auto">
          <a:xfrm>
            <a:off x="684213" y="2151063"/>
            <a:ext cx="3527425" cy="11334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41325" indent="-441325" algn="l">
              <a:defRPr/>
            </a:pPr>
            <a:r>
              <a:rPr lang="en-US" altLang="zh-CN" sz="2800" b="1" dirty="0" smtClean="0">
                <a:solidFill>
                  <a:srgbClr val="C00000"/>
                </a:solidFill>
                <a:latin typeface="GCFrutiger" pitchFamily="50" charset="0"/>
                <a:cs typeface="Arial" panose="020B0604020202020204" pitchFamily="34" charset="0"/>
              </a:rPr>
              <a:t>1  Complete Workbook page </a:t>
            </a:r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82</a:t>
            </a:r>
            <a:r>
              <a:rPr lang="en-US" altLang="zh-CN" sz="2800" b="1" dirty="0" smtClean="0">
                <a:solidFill>
                  <a:srgbClr val="C00000"/>
                </a:solidFill>
                <a:latin typeface="GCFrutiger" pitchFamily="50" charset="0"/>
                <a:cs typeface="Arial" panose="020B0604020202020204" pitchFamily="34" charset="0"/>
              </a:rPr>
              <a:t>.</a:t>
            </a:r>
            <a:endParaRPr lang="zh-CN" altLang="en-US" sz="2800" dirty="0">
              <a:solidFill>
                <a:schemeClr val="tx2">
                  <a:lumMod val="7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10" name="标题 2"/>
          <p:cNvSpPr txBox="1"/>
          <p:nvPr/>
        </p:nvSpPr>
        <p:spPr bwMode="auto">
          <a:xfrm>
            <a:off x="4949825" y="1916113"/>
            <a:ext cx="3798888" cy="12239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65125" indent="-365125" algn="l">
              <a:defRPr/>
            </a:pPr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2  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A</a:t>
            </a:r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ct the story out in groups.</a:t>
            </a:r>
            <a:endParaRPr lang="zh-CN" altLang="en-US" sz="2800" dirty="0">
              <a:solidFill>
                <a:schemeClr val="tx2">
                  <a:lumMod val="7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2627313" y="798513"/>
            <a:ext cx="4102100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Homework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9703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38263" y="3441700"/>
            <a:ext cx="1895475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3" y="1268413"/>
            <a:ext cx="9180513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8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4109" name="Picture 1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0" name="Picture 1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0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11188" y="1412875"/>
            <a:ext cx="2232025" cy="4318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427538" y="1412875"/>
            <a:ext cx="2016125" cy="4318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308850" y="1412875"/>
            <a:ext cx="1584325" cy="4318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635375" y="4292600"/>
            <a:ext cx="2197100" cy="4318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4107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8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/>
          <p:nvPr/>
        </p:nvSpPr>
        <p:spPr>
          <a:xfrm>
            <a:off x="2268538" y="5419725"/>
            <a:ext cx="6781800" cy="1290638"/>
          </a:xfrm>
          <a:prstGeom prst="wedgeEllipseCallout">
            <a:avLst>
              <a:gd name="adj1" fmla="val -62104"/>
              <a:gd name="adj2" fmla="val -65331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They are three little pigs.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5131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2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5129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0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/>
          <p:nvPr/>
        </p:nvSpPr>
        <p:spPr>
          <a:xfrm>
            <a:off x="2555875" y="5419725"/>
            <a:ext cx="5688013" cy="1290638"/>
          </a:xfrm>
          <a:prstGeom prst="wedgeEllipseCallout">
            <a:avLst>
              <a:gd name="adj1" fmla="val -70797"/>
              <a:gd name="adj2" fmla="val -66694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Mother Pig says …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108673" y="1005930"/>
            <a:ext cx="8716162" cy="3870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圆角矩形 1"/>
          <p:cNvSpPr/>
          <p:nvPr/>
        </p:nvSpPr>
        <p:spPr>
          <a:xfrm>
            <a:off x="4787900" y="1222375"/>
            <a:ext cx="2663825" cy="76676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399088" y="4365625"/>
            <a:ext cx="1333500" cy="3508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2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615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6155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6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/>
          <p:nvPr/>
        </p:nvSpPr>
        <p:spPr>
          <a:xfrm>
            <a:off x="2555875" y="5419725"/>
            <a:ext cx="6119813" cy="1290638"/>
          </a:xfrm>
          <a:prstGeom prst="wedgeEllipseCallout">
            <a:avLst>
              <a:gd name="adj1" fmla="val -70797"/>
              <a:gd name="adj2" fmla="val -66694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Tom can make a house of straw.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6150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37000" y="1125538"/>
            <a:ext cx="4911725" cy="401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1" name="组合 3"/>
          <p:cNvGrpSpPr/>
          <p:nvPr/>
        </p:nvGrpSpPr>
        <p:grpSpPr bwMode="auto">
          <a:xfrm>
            <a:off x="361950" y="1576388"/>
            <a:ext cx="3451225" cy="3114675"/>
            <a:chOff x="283103" y="711953"/>
            <a:chExt cx="4288897" cy="3928553"/>
          </a:xfrm>
        </p:grpSpPr>
        <p:pic>
          <p:nvPicPr>
            <p:cNvPr id="6153" name="Picture 6" descr="http://homepages.uni-paderborn.de/odenbach/wwwmath/pics/pigs/pig3.jpg"/>
            <p:cNvPicPr>
              <a:picLocks noChangeAspect="1" noChangeArrowheads="1"/>
            </p:cNvPicPr>
            <p:nvPr/>
          </p:nvPicPr>
          <p:blipFill>
            <a:blip r:embed="rId6">
              <a:grayscl/>
            </a:blip>
            <a:srcRect/>
            <a:stretch>
              <a:fillRect/>
            </a:stretch>
          </p:blipFill>
          <p:spPr bwMode="auto">
            <a:xfrm>
              <a:off x="283103" y="711953"/>
              <a:ext cx="4288897" cy="3295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Picture 4"/>
            <p:cNvPicPr>
              <a:picLocks noChangeAspect="1" noChangeArrowheads="1"/>
            </p:cNvPicPr>
            <p:nvPr/>
          </p:nvPicPr>
          <p:blipFill>
            <a:blip r:embed="rId7">
              <a:grayscl/>
            </a:blip>
            <a:srcRect/>
            <a:stretch>
              <a:fillRect/>
            </a:stretch>
          </p:blipFill>
          <p:spPr bwMode="auto">
            <a:xfrm flipH="1">
              <a:off x="1575246" y="1988840"/>
              <a:ext cx="1866940" cy="265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圆角矩形 1"/>
          <p:cNvSpPr/>
          <p:nvPr/>
        </p:nvSpPr>
        <p:spPr>
          <a:xfrm>
            <a:off x="5076825" y="1363663"/>
            <a:ext cx="3598863" cy="4826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4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717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7177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/>
          <p:nvPr/>
        </p:nvSpPr>
        <p:spPr>
          <a:xfrm>
            <a:off x="2555875" y="5419725"/>
            <a:ext cx="5903913" cy="1290638"/>
          </a:xfrm>
          <a:prstGeom prst="wedgeEllipseCallout">
            <a:avLst>
              <a:gd name="adj1" fmla="val -70797"/>
              <a:gd name="adj2" fmla="val -66694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Tim can make a house of wood.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203848" y="1052736"/>
            <a:ext cx="5501387" cy="4221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1" name="Picture 5" descr="D:\Education\Michelle 制作PPT\u12\素材\the_three_little_pigs_03.jpg"/>
          <p:cNvPicPr>
            <a:picLocks noChangeAspect="1" noChangeArrowheads="1"/>
          </p:cNvPicPr>
          <p:nvPr/>
        </p:nvPicPr>
        <p:blipFill>
          <a:blip r:embed="rId6" cstate="email">
            <a:biLevel thresh="75000"/>
          </a:blip>
          <a:srcRect/>
          <a:stretch>
            <a:fillRect/>
          </a:stretch>
        </p:blipFill>
        <p:spPr bwMode="auto">
          <a:xfrm>
            <a:off x="463334" y="1268760"/>
            <a:ext cx="2381672" cy="33351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圆角矩形 1"/>
          <p:cNvSpPr/>
          <p:nvPr/>
        </p:nvSpPr>
        <p:spPr>
          <a:xfrm>
            <a:off x="4435475" y="1268413"/>
            <a:ext cx="3808413" cy="48101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0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820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771525"/>
            <a:ext cx="5378450" cy="45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8201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/>
          <p:nvPr/>
        </p:nvSpPr>
        <p:spPr>
          <a:xfrm>
            <a:off x="2268538" y="5300663"/>
            <a:ext cx="6875462" cy="1409700"/>
          </a:xfrm>
          <a:prstGeom prst="wedgeEllipseCallout">
            <a:avLst>
              <a:gd name="adj1" fmla="val -70797"/>
              <a:gd name="adj2" fmla="val -66694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Tom and Tim can go fishing, but Jim can’t.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057525" y="4724400"/>
            <a:ext cx="2019300" cy="43338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3702050" y="1141413"/>
            <a:ext cx="2005013" cy="4000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2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922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9227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8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/>
          <p:nvPr/>
        </p:nvSpPr>
        <p:spPr>
          <a:xfrm>
            <a:off x="2555875" y="5419725"/>
            <a:ext cx="5486400" cy="1290638"/>
          </a:xfrm>
          <a:prstGeom prst="wedgeEllipseCallout">
            <a:avLst>
              <a:gd name="adj1" fmla="val -70797"/>
              <a:gd name="adj2" fmla="val -66694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Jim can make a house of bricks.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922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48113" y="681038"/>
            <a:ext cx="4889500" cy="450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3" name="组合 12"/>
          <p:cNvGrpSpPr/>
          <p:nvPr/>
        </p:nvGrpSpPr>
        <p:grpSpPr bwMode="auto">
          <a:xfrm>
            <a:off x="384175" y="2022475"/>
            <a:ext cx="3254375" cy="2976563"/>
            <a:chOff x="5364088" y="1988840"/>
            <a:chExt cx="3859286" cy="3230860"/>
          </a:xfrm>
        </p:grpSpPr>
        <p:pic>
          <p:nvPicPr>
            <p:cNvPr id="15" name="Picture 3" descr="D:\Education\Michelle 制作PPT\u12\素材\教材图片\20121202190338784.jpg"/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64088" y="1988840"/>
              <a:ext cx="3859286" cy="323086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6" name="Picture 4" descr="D:\Education\Michelle 制作PPT\u12\素材\教材图片\20121130225016916.jpg"/>
            <p:cNvPicPr>
              <a:picLocks noChangeAspect="1" noChangeArrowheads="1"/>
            </p:cNvPicPr>
            <p:nvPr/>
          </p:nvPicPr>
          <p:blipFill rotWithShape="1">
            <a:blip r:embed="rId7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0522680">
              <a:off x="6833953" y="3105139"/>
              <a:ext cx="1030433" cy="75959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" name="圆角矩形 1"/>
          <p:cNvSpPr/>
          <p:nvPr/>
        </p:nvSpPr>
        <p:spPr>
          <a:xfrm>
            <a:off x="4643438" y="1341438"/>
            <a:ext cx="2952750" cy="79216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0"/>
          <p:cNvGrpSpPr/>
          <p:nvPr/>
        </p:nvGrpSpPr>
        <p:grpSpPr bwMode="auto">
          <a:xfrm>
            <a:off x="0" y="4763"/>
            <a:ext cx="9144000" cy="785812"/>
            <a:chOff x="0" y="-1"/>
            <a:chExt cx="9144000" cy="786135"/>
          </a:xfrm>
        </p:grpSpPr>
        <p:pic>
          <p:nvPicPr>
            <p:cNvPr id="1025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612775"/>
            <a:ext cx="8469312" cy="425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0" y="4876800"/>
            <a:ext cx="1485900" cy="1884363"/>
            <a:chOff x="2330821" y="3554218"/>
            <a:chExt cx="2972899" cy="3381708"/>
          </a:xfrm>
        </p:grpSpPr>
        <p:pic>
          <p:nvPicPr>
            <p:cNvPr id="10248" name="Picture 5" descr="http://image.photophoto.cn/nm-6/035/014/0350140151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43250" y="3554218"/>
              <a:ext cx="1428750" cy="213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3" descr="D:\Education\Michelle 制作PPT\u12\素材\0156110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0821" y="5260747"/>
              <a:ext cx="2972899" cy="167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椭圆形标注 11"/>
          <p:cNvSpPr/>
          <p:nvPr/>
        </p:nvSpPr>
        <p:spPr>
          <a:xfrm>
            <a:off x="1692275" y="4876800"/>
            <a:ext cx="7451725" cy="1833563"/>
          </a:xfrm>
          <a:prstGeom prst="wedgeEllipseCallout">
            <a:avLst>
              <a:gd name="adj1" fmla="val -54516"/>
              <a:gd name="adj2" fmla="val -29271"/>
            </a:avLst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The big bad wolf is hungry. He can see two little pigs.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787900" y="765175"/>
            <a:ext cx="2592388" cy="36036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KSO_WPP_MARK_KEY" val="5b402a4f-42ec-4fbf-96f8-eb371dc7901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1398</Words>
  <Application>WPS 演示</Application>
  <PresentationFormat>全屏显示(4:3)</PresentationFormat>
  <Paragraphs>134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</vt:lpstr>
      <vt:lpstr>Jokerman</vt:lpstr>
      <vt:lpstr>Segoe Print</vt:lpstr>
      <vt:lpstr>Broadway</vt:lpstr>
      <vt:lpstr>微软雅黑</vt:lpstr>
      <vt:lpstr>Arial Black</vt:lpstr>
      <vt:lpstr>GCFrutiger</vt:lpstr>
      <vt:lpstr>Arial Unicode MS</vt:lpstr>
      <vt:lpstr>Cooper Black</vt:lpstr>
      <vt:lpstr>Arial</vt:lpstr>
      <vt:lpstr>第一PPT模板网-WWW.1PPT.COM</vt:lpstr>
      <vt:lpstr>Three little pigs 第3课时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70</cp:revision>
  <dcterms:created xsi:type="dcterms:W3CDTF">2012-11-22T13:15:00Z</dcterms:created>
  <dcterms:modified xsi:type="dcterms:W3CDTF">2023-02-28T05:40:49Z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E1E82E9533F944CDB9B63560A7610D19</vt:lpwstr>
  </property>
  <property fmtid="{D5CDD505-2E9C-101B-9397-08002B2CF9AE}" pid="3" name="KSOProductBuildVer">
    <vt:lpwstr>2052-11.1.0.13703</vt:lpwstr>
  </property>
</Properties>
</file>