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2"/>
  </p:handoutMasterIdLst>
  <p:sldIdLst>
    <p:sldId id="280" r:id="rId3"/>
    <p:sldId id="277" r:id="rId5"/>
    <p:sldId id="330" r:id="rId6"/>
    <p:sldId id="331" r:id="rId7"/>
    <p:sldId id="333" r:id="rId8"/>
    <p:sldId id="307" r:id="rId9"/>
    <p:sldId id="283" r:id="rId10"/>
    <p:sldId id="309" r:id="rId11"/>
    <p:sldId id="310" r:id="rId12"/>
    <p:sldId id="313" r:id="rId13"/>
    <p:sldId id="335" r:id="rId14"/>
    <p:sldId id="336" r:id="rId15"/>
    <p:sldId id="320" r:id="rId16"/>
    <p:sldId id="338" r:id="rId17"/>
    <p:sldId id="308" r:id="rId18"/>
    <p:sldId id="314" r:id="rId19"/>
    <p:sldId id="316" r:id="rId20"/>
    <p:sldId id="318" r:id="rId21"/>
    <p:sldId id="319" r:id="rId22"/>
    <p:sldId id="321" r:id="rId23"/>
    <p:sldId id="322" r:id="rId24"/>
    <p:sldId id="323" r:id="rId25"/>
    <p:sldId id="324" r:id="rId26"/>
    <p:sldId id="325" r:id="rId27"/>
    <p:sldId id="326" r:id="rId28"/>
    <p:sldId id="303" r:id="rId29"/>
    <p:sldId id="305" r:id="rId30"/>
    <p:sldId id="268" r:id="rId31"/>
  </p:sldIdLst>
  <p:sldSz cx="12192000" cy="6858000"/>
  <p:notesSz cx="6858000" cy="9144000"/>
  <p:custDataLst>
    <p:tags r:id="rId3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3" userDrawn="1">
          <p15:clr>
            <a:srgbClr val="A4A3A4"/>
          </p15:clr>
        </p15:guide>
        <p15:guide id="2" pos="38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>
      <p:cViewPr varScale="1">
        <p:scale>
          <a:sx n="109" d="100"/>
          <a:sy n="109" d="100"/>
        </p:scale>
        <p:origin x="-594" y="-90"/>
      </p:cViewPr>
      <p:guideLst>
        <p:guide orient="horz" pos="2203"/>
        <p:guide pos="38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3E7C27CB-7E3C-4C22-92BB-28505D29D10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185BAF39-4DC0-492E-8E65-D66A55C9DFC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仿宋" panose="02010609060101010101" charset="-122"/>
        <a:ea typeface="Times New Roman" panose="02020603050405020304" pitchFamily="18" charset="0"/>
        <a:cs typeface="Times New Roman" panose="02020603050405020304" pitchFamily="18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仿宋" panose="02010609060101010101" charset="-122"/>
        <a:ea typeface="Times New Roman" panose="02020603050405020304" pitchFamily="18" charset="0"/>
        <a:cs typeface="Times New Roman" panose="02020603050405020304" pitchFamily="18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仿宋" panose="02010609060101010101" charset="-122"/>
        <a:ea typeface="Times New Roman" panose="02020603050405020304" pitchFamily="18" charset="0"/>
        <a:cs typeface="Times New Roman" panose="02020603050405020304" pitchFamily="18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仿宋" panose="02010609060101010101" charset="-122"/>
        <a:ea typeface="Times New Roman" panose="02020603050405020304" pitchFamily="18" charset="0"/>
        <a:cs typeface="Times New Roman" panose="02020603050405020304" pitchFamily="18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仿宋" panose="02010609060101010101" charset="-122"/>
        <a:ea typeface="Times New Roman" panose="02020603050405020304" pitchFamily="18" charset="0"/>
        <a:cs typeface="Times New Roman" panose="02020603050405020304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F578719-2AD9-4472-B5A5-B39C5F4C98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686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3686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46B1346E-9C82-4B3E-B11D-98E0E8CBF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0" y="876300"/>
            <a:ext cx="8143875" cy="3740150"/>
            <a:chOff x="-1" y="869694"/>
            <a:chExt cx="8144452" cy="3740406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6531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7" y="171611"/>
            <a:ext cx="12192001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1"/>
          <p:cNvPicPr>
            <a:picLocks noChangeAspect="1" noChangeArrowheads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 bwMode="auto">
          <a:xfrm>
            <a:off x="2233613" y="182563"/>
            <a:ext cx="9958387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339513" y="252413"/>
            <a:ext cx="5238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12192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-7" y="2127509"/>
            <a:ext cx="12192001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2646363" y="2362200"/>
            <a:ext cx="77708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谢谢观看！</a:t>
            </a:r>
            <a:endParaRPr lang="zh-CN" altLang="en-US" sz="5400" b="1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16.wmf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9.png"/><Relationship Id="rId4" Type="http://schemas.openxmlformats.org/officeDocument/2006/relationships/image" Target="../media/image16.wmf"/><Relationship Id="rId3" Type="http://schemas.openxmlformats.org/officeDocument/2006/relationships/image" Target="../media/image18.png"/><Relationship Id="rId2" Type="http://schemas.openxmlformats.org/officeDocument/2006/relationships/image" Target="../media/image13.wmf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30.png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32.png"/><Relationship Id="rId1" Type="http://schemas.openxmlformats.org/officeDocument/2006/relationships/image" Target="../media/image31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6" Type="http://schemas.openxmlformats.org/officeDocument/2006/relationships/image" Target="../media/image34.png"/><Relationship Id="rId5" Type="http://schemas.openxmlformats.org/officeDocument/2006/relationships/image" Target="../media/image28.wmf"/><Relationship Id="rId4" Type="http://schemas.openxmlformats.org/officeDocument/2006/relationships/image" Target="../media/image29.wmf"/><Relationship Id="rId3" Type="http://schemas.openxmlformats.org/officeDocument/2006/relationships/image" Target="../media/image32.png"/><Relationship Id="rId2" Type="http://schemas.openxmlformats.org/officeDocument/2006/relationships/image" Target="../media/image31.wmf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38.jpeg"/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50.png"/><Relationship Id="rId7" Type="http://schemas.openxmlformats.org/officeDocument/2006/relationships/image" Target="../media/image49.png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5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image" Target="../media/image1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24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928688" y="1987550"/>
            <a:ext cx="6064250" cy="1349375"/>
            <a:chOff x="-119542" y="2105678"/>
            <a:chExt cx="6064250" cy="1349417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2908" y="2105678"/>
              <a:ext cx="2554287" cy="1014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Module 1 Unit 1</a:t>
              </a:r>
              <a:endPara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endPara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119542" y="2624807"/>
              <a:ext cx="6064250" cy="830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Touch and feel</a:t>
              </a:r>
              <a:endParaRPr lang="en-US" altLang="zh-CN" sz="48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8228013" y="280988"/>
            <a:ext cx="3098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7174" name="图片 1" descr="英语上教（三起）四年级下册（2013年新编）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151813" y="1536700"/>
            <a:ext cx="4046537" cy="532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0574" y="2362200"/>
            <a:ext cx="4819650" cy="3486150"/>
          </a:xfrm>
          <a:prstGeom prst="rect">
            <a:avLst/>
          </a:prstGeom>
        </p:spPr>
      </p:pic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527300" y="5919470"/>
            <a:ext cx="6102350" cy="73152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dist="50800" dir="5400000" sx="29000" sy="29000" algn="ctr" rotWithShape="0">
              <a:srgbClr val="000000">
                <a:alpha val="94000"/>
              </a:srgbClr>
            </a:outerShdw>
            <a:reflection stA="0" endPos="650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b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1" name="TextBox 6"/>
          <p:cNvSpPr txBox="1">
            <a:spLocks noChangeArrowheads="1"/>
          </p:cNvSpPr>
          <p:nvPr/>
        </p:nvSpPr>
        <p:spPr bwMode="auto">
          <a:xfrm>
            <a:off x="3008313" y="6029325"/>
            <a:ext cx="52308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Times New Roman" panose="02020603050405020304" pitchFamily="18" charset="0"/>
              </a:rPr>
              <a:t>The four men touch the elephant.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2" name="Picture 7"/>
          <p:cNvPicPr>
            <a:picLocks noChangeAspect="1" noChangeArrowheads="1"/>
          </p:cNvPicPr>
          <p:nvPr/>
        </p:nvPicPr>
        <p:blipFill>
          <a:blip r:embed="rId2" cstate="email"/>
          <a:srcRect l="3201" r="90282" b="86121"/>
          <a:stretch>
            <a:fillRect/>
          </a:stretch>
        </p:blipFill>
        <p:spPr bwMode="auto">
          <a:xfrm>
            <a:off x="3492500" y="1987550"/>
            <a:ext cx="473075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圆角矩形标注 11"/>
          <p:cNvSpPr/>
          <p:nvPr/>
        </p:nvSpPr>
        <p:spPr>
          <a:xfrm>
            <a:off x="1331913" y="4246563"/>
            <a:ext cx="1908175" cy="538162"/>
          </a:xfrm>
          <a:prstGeom prst="wedgeRoundRectCallout">
            <a:avLst>
              <a:gd name="adj1" fmla="val 75443"/>
              <a:gd name="adj2" fmla="val -139709"/>
              <a:gd name="adj3" fmla="val 16667"/>
            </a:avLst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1193800" y="2482850"/>
            <a:ext cx="2828925" cy="915988"/>
          </a:xfrm>
          <a:prstGeom prst="wedgeRoundRectCallout">
            <a:avLst>
              <a:gd name="adj1" fmla="val 92679"/>
              <a:gd name="adj2" fmla="val -49287"/>
              <a:gd name="adj3" fmla="val 16667"/>
            </a:avLst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does it feel , young men ?</a:t>
            </a:r>
            <a:endParaRPr lang="zh-CN" alt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7997825" y="1987550"/>
            <a:ext cx="2547938" cy="749300"/>
          </a:xfrm>
          <a:prstGeom prst="wedgeRoundRectCallout">
            <a:avLst>
              <a:gd name="adj1" fmla="val -42681"/>
              <a:gd name="adj2" fmla="val 113068"/>
              <a:gd name="adj3" fmla="val 16667"/>
            </a:avLst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elephant is hard .</a:t>
            </a:r>
            <a:endParaRPr lang="zh-CN" alt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328738" y="4316413"/>
            <a:ext cx="28289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</a:rPr>
              <a:t>No. It’s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soft 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-60000">
            <a:off x="74613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9" name="TextBox 1"/>
          <p:cNvSpPr txBox="1">
            <a:spLocks noChangeArrowheads="1"/>
          </p:cNvSpPr>
          <p:nvPr/>
        </p:nvSpPr>
        <p:spPr bwMode="auto">
          <a:xfrm>
            <a:off x="1384300" y="1125538"/>
            <a:ext cx="23891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While-task procedures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80574" y="1649873"/>
            <a:ext cx="4248471" cy="6451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6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Read the story</a:t>
            </a:r>
            <a:endParaRPr lang="en-US" altLang="zh-CN" sz="36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042767" y="2234326"/>
            <a:ext cx="4957936" cy="3750071"/>
          </a:xfrm>
          <a:prstGeom prst="rect">
            <a:avLst/>
          </a:prstGeom>
          <a:noFill/>
          <a:ln>
            <a:noFill/>
          </a:ln>
          <a:effectLst>
            <a:glow rad="317500">
              <a:schemeClr val="accent1">
                <a:alpha val="40000"/>
              </a:schemeClr>
            </a:glow>
            <a:outerShdw dist="35921" dir="2700000" sx="1000" sy="1000" algn="ctr" rotWithShape="0">
              <a:schemeClr val="bg2"/>
            </a:outerShdw>
          </a:effectLst>
        </p:spPr>
      </p:pic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-60000">
            <a:off x="74613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TextBox 1"/>
          <p:cNvSpPr txBox="1">
            <a:spLocks noChangeArrowheads="1"/>
          </p:cNvSpPr>
          <p:nvPr/>
        </p:nvSpPr>
        <p:spPr bwMode="auto">
          <a:xfrm>
            <a:off x="1384300" y="1125538"/>
            <a:ext cx="23891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While-task procedures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37" name="文本框 1"/>
          <p:cNvSpPr txBox="1">
            <a:spLocks noChangeArrowheads="1"/>
          </p:cNvSpPr>
          <p:nvPr/>
        </p:nvSpPr>
        <p:spPr bwMode="auto">
          <a:xfrm>
            <a:off x="675481" y="2473779"/>
            <a:ext cx="5946413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latin typeface="Times New Roman" panose="02020603050405020304" pitchFamily="18" charset="0"/>
              </a:rPr>
              <a:t>T: How many men can you see?   </a:t>
            </a:r>
            <a:endParaRPr lang="zh-CN" altLang="en-US" sz="3600" dirty="0">
              <a:latin typeface="Times New Roman" panose="02020603050405020304" pitchFamily="18" charset="0"/>
            </a:endParaRPr>
          </a:p>
          <a:p>
            <a:r>
              <a:rPr lang="zh-CN" altLang="en-US" sz="3600" dirty="0">
                <a:latin typeface="Times New Roman" panose="02020603050405020304" pitchFamily="18" charset="0"/>
              </a:rPr>
              <a:t>Ss:</a:t>
            </a:r>
            <a:r>
              <a:rPr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zh-CN" altLang="en-US" sz="3600" dirty="0">
              <a:latin typeface="Times New Roman" panose="02020603050405020304" pitchFamily="18" charset="0"/>
            </a:endParaRPr>
          </a:p>
          <a:p>
            <a:endParaRPr lang="zh-CN" altLang="en-US" sz="3600" dirty="0">
              <a:latin typeface="Times New Roman" panose="02020603050405020304" pitchFamily="18" charset="0"/>
            </a:endParaRPr>
          </a:p>
          <a:p>
            <a:r>
              <a:rPr lang="zh-CN" altLang="en-US" sz="3600" dirty="0">
                <a:latin typeface="Times New Roman" panose="02020603050405020304" pitchFamily="18" charset="0"/>
              </a:rPr>
              <a:t>Where are you?</a:t>
            </a:r>
            <a:endParaRPr lang="zh-CN" altLang="en-US" sz="3600" dirty="0">
              <a:latin typeface="Times New Roman" panose="02020603050405020304" pitchFamily="18" charset="0"/>
            </a:endParaRPr>
          </a:p>
          <a:p>
            <a:r>
              <a:rPr lang="zh-CN" altLang="en-US" sz="3600" dirty="0">
                <a:latin typeface="Times New Roman" panose="02020603050405020304" pitchFamily="18" charset="0"/>
              </a:rPr>
              <a:t>Can they see?</a:t>
            </a:r>
            <a:endParaRPr lang="zh-CN" altLang="en-US" sz="3600" dirty="0">
              <a:latin typeface="Times New Roman" panose="02020603050405020304" pitchFamily="18" charset="0"/>
            </a:endParaRPr>
          </a:p>
          <a:p>
            <a:r>
              <a:rPr lang="zh-CN" altLang="en-US" sz="3600" dirty="0">
                <a:latin typeface="Times New Roman" panose="02020603050405020304" pitchFamily="18" charset="0"/>
              </a:rPr>
              <a:t>Where is the old man?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703132" y="2234327"/>
            <a:ext cx="4957936" cy="3750071"/>
          </a:xfrm>
          <a:prstGeom prst="rect">
            <a:avLst/>
          </a:prstGeom>
          <a:noFill/>
          <a:ln>
            <a:noFill/>
          </a:ln>
          <a:effectLst>
            <a:glow rad="317500">
              <a:schemeClr val="accent1">
                <a:alpha val="40000"/>
              </a:schemeClr>
            </a:glow>
            <a:outerShdw dist="35921" dir="2700000" sx="1000" sy="1000" algn="ctr" rotWithShape="0">
              <a:schemeClr val="bg2"/>
            </a:outerShdw>
          </a:effectLst>
        </p:spPr>
      </p:pic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-60000">
            <a:off x="74613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TextBox 1"/>
          <p:cNvSpPr txBox="1">
            <a:spLocks noChangeArrowheads="1"/>
          </p:cNvSpPr>
          <p:nvPr/>
        </p:nvSpPr>
        <p:spPr bwMode="auto">
          <a:xfrm>
            <a:off x="1384300" y="1125538"/>
            <a:ext cx="23891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While-task procedures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61" name="文本框 1"/>
          <p:cNvSpPr txBox="1">
            <a:spLocks noChangeArrowheads="1"/>
          </p:cNvSpPr>
          <p:nvPr/>
        </p:nvSpPr>
        <p:spPr bwMode="auto">
          <a:xfrm>
            <a:off x="513807" y="2343150"/>
            <a:ext cx="6052456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latin typeface="Times New Roman" panose="02020603050405020304" pitchFamily="18" charset="0"/>
              </a:rPr>
              <a:t>Can the four men see the elephant?</a:t>
            </a:r>
            <a:endParaRPr lang="zh-CN" altLang="en-US" sz="3600" dirty="0">
              <a:latin typeface="Times New Roman" panose="02020603050405020304" pitchFamily="18" charset="0"/>
            </a:endParaRPr>
          </a:p>
          <a:p>
            <a:endParaRPr lang="zh-CN" altLang="en-US" sz="3600" dirty="0">
              <a:latin typeface="Times New Roman" panose="02020603050405020304" pitchFamily="18" charset="0"/>
            </a:endParaRPr>
          </a:p>
          <a:p>
            <a:r>
              <a:rPr lang="zh-CN" altLang="en-US" sz="3600" dirty="0">
                <a:latin typeface="Times New Roman" panose="02020603050405020304" pitchFamily="18" charset="0"/>
              </a:rPr>
              <a:t>What do the four men say </a:t>
            </a:r>
            <a:endParaRPr lang="zh-CN" altLang="en-US" sz="3600" dirty="0">
              <a:latin typeface="Times New Roman" panose="02020603050405020304" pitchFamily="18" charset="0"/>
            </a:endParaRPr>
          </a:p>
          <a:p>
            <a:endParaRPr lang="zh-CN" altLang="en-US" sz="3600" dirty="0">
              <a:latin typeface="Times New Roman" panose="02020603050405020304" pitchFamily="18" charset="0"/>
            </a:endParaRPr>
          </a:p>
          <a:p>
            <a:r>
              <a:rPr lang="zh-CN" altLang="en-US" sz="3600" dirty="0">
                <a:latin typeface="Times New Roman" panose="02020603050405020304" pitchFamily="18" charset="0"/>
              </a:rPr>
              <a:t>about the elephant?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0482" name="Picture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28503" y="2454275"/>
            <a:ext cx="3133997" cy="327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10"/>
          <p:cNvGrpSpPr/>
          <p:nvPr/>
        </p:nvGrpSpPr>
        <p:grpSpPr bwMode="auto">
          <a:xfrm>
            <a:off x="7127875" y="1114425"/>
            <a:ext cx="3459163" cy="2781300"/>
            <a:chOff x="4429124" y="2285992"/>
            <a:chExt cx="4511303" cy="4214818"/>
          </a:xfrm>
        </p:grpSpPr>
        <p:pic>
          <p:nvPicPr>
            <p:cNvPr id="20484" name="Picture 7"/>
            <p:cNvPicPr>
              <a:picLocks noChangeAspect="1" noChangeArrowheads="1"/>
            </p:cNvPicPr>
            <p:nvPr/>
          </p:nvPicPr>
          <p:blipFill>
            <a:blip r:embed="rId2" cstate="email"/>
            <a:srcRect l="3569" r="78094" b="85519"/>
            <a:stretch>
              <a:fillRect/>
            </a:stretch>
          </p:blipFill>
          <p:spPr bwMode="auto">
            <a:xfrm>
              <a:off x="4429124" y="2285992"/>
              <a:ext cx="784231" cy="658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85" name="Picture 10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643438" y="3000372"/>
              <a:ext cx="4296989" cy="3500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矩形 8"/>
          <p:cNvSpPr/>
          <p:nvPr/>
        </p:nvSpPr>
        <p:spPr>
          <a:xfrm>
            <a:off x="3263793" y="1336555"/>
            <a:ext cx="4464495" cy="64632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6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Retell the story</a:t>
            </a:r>
            <a:endParaRPr lang="zh-CN" altLang="en-US" sz="36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组合 12"/>
          <p:cNvGrpSpPr/>
          <p:nvPr/>
        </p:nvGrpSpPr>
        <p:grpSpPr bwMode="auto">
          <a:xfrm>
            <a:off x="4882875" y="3787775"/>
            <a:ext cx="3816350" cy="3070225"/>
            <a:chOff x="612775" y="1487816"/>
            <a:chExt cx="7602563" cy="4727266"/>
          </a:xfrm>
        </p:grpSpPr>
        <p:pic>
          <p:nvPicPr>
            <p:cNvPr id="20488" name="Picture 7"/>
            <p:cNvPicPr>
              <a:picLocks noChangeAspect="1" noChangeArrowheads="1"/>
            </p:cNvPicPr>
            <p:nvPr/>
          </p:nvPicPr>
          <p:blipFill>
            <a:blip r:embed="rId4" cstate="email"/>
            <a:srcRect l="3201" r="90282" b="86121"/>
            <a:stretch>
              <a:fillRect/>
            </a:stretch>
          </p:blipFill>
          <p:spPr bwMode="auto">
            <a:xfrm>
              <a:off x="612775" y="1487816"/>
              <a:ext cx="530201" cy="658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89" name="Picture 10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66794" y="1575115"/>
              <a:ext cx="7248544" cy="46399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490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-60000">
            <a:off x="74613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1" name="TextBox 1"/>
          <p:cNvSpPr txBox="1">
            <a:spLocks noChangeArrowheads="1"/>
          </p:cNvSpPr>
          <p:nvPr/>
        </p:nvSpPr>
        <p:spPr bwMode="auto">
          <a:xfrm>
            <a:off x="1384300" y="1125538"/>
            <a:ext cx="20050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Post-task activities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74613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extBox 1"/>
          <p:cNvSpPr txBox="1">
            <a:spLocks noChangeArrowheads="1"/>
          </p:cNvSpPr>
          <p:nvPr/>
        </p:nvSpPr>
        <p:spPr bwMode="auto">
          <a:xfrm>
            <a:off x="1384300" y="1125538"/>
            <a:ext cx="20050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solidFill>
                  <a:srgbClr val="00B050"/>
                </a:solidFill>
                <a:latin typeface="Times New Roman" panose="02020603050405020304" pitchFamily="18" charset="0"/>
              </a:rPr>
              <a:t>Post-task activities</a:t>
            </a:r>
            <a:endParaRPr lang="en-US" altLang="zh-CN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08" name="文本框 1"/>
          <p:cNvSpPr txBox="1">
            <a:spLocks noChangeArrowheads="1"/>
          </p:cNvSpPr>
          <p:nvPr/>
        </p:nvSpPr>
        <p:spPr bwMode="auto">
          <a:xfrm>
            <a:off x="2028825" y="2627313"/>
            <a:ext cx="7670800" cy="323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角色扮演 并试图加入其他句子 例如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600" dirty="0">
              <a:latin typeface="Times New Roman" panose="02020603050405020304" pitchFamily="18" charset="0"/>
            </a:endParaRPr>
          </a:p>
          <a:p>
            <a:r>
              <a:rPr lang="zh-CN" altLang="en-US" sz="3600" dirty="0">
                <a:latin typeface="Times New Roman" panose="02020603050405020304" pitchFamily="18" charset="0"/>
              </a:rPr>
              <a:t>S1: Is your toy hard? How does it feel? Is it a toy bear?</a:t>
            </a:r>
            <a:endParaRPr lang="zh-CN" altLang="en-US" sz="3600" dirty="0">
              <a:latin typeface="Times New Roman" panose="02020603050405020304" pitchFamily="18" charset="0"/>
            </a:endParaRPr>
          </a:p>
          <a:p>
            <a:endParaRPr lang="zh-CN" altLang="en-US" sz="3600" dirty="0">
              <a:latin typeface="Times New Roman" panose="02020603050405020304" pitchFamily="18" charset="0"/>
            </a:endParaRPr>
          </a:p>
          <a:p>
            <a:r>
              <a:rPr lang="zh-CN" altLang="en-US" sz="3600" dirty="0">
                <a:latin typeface="Times New Roman" panose="02020603050405020304" pitchFamily="18" charset="0"/>
              </a:rPr>
              <a:t>S2: Yes, it is. / No, it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72303" y="1925319"/>
            <a:ext cx="2488566" cy="119888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6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Game time</a:t>
            </a:r>
            <a:endParaRPr lang="en-US" altLang="zh-CN" sz="36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36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2530" name="Picture 8" descr="http://pic27.nipic.com/20130316/10958207_164104077347_2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93938" y="1568450"/>
            <a:ext cx="1784350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6254750" y="4738688"/>
            <a:ext cx="309721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000">
                <a:latin typeface="Times New Roman" panose="02020603050405020304" pitchFamily="18" charset="0"/>
              </a:rPr>
              <a:t>three</a:t>
            </a: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 men</a:t>
            </a:r>
            <a:endParaRPr lang="en-US" altLang="zh-CN" sz="40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54675" y="1797050"/>
            <a:ext cx="1200150" cy="238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226300" y="1779588"/>
            <a:ext cx="1152525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631238" y="1779588"/>
            <a:ext cx="1139825" cy="235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5" name="Text Box 3"/>
          <p:cNvSpPr txBox="1">
            <a:spLocks noChangeArrowheads="1"/>
          </p:cNvSpPr>
          <p:nvPr/>
        </p:nvSpPr>
        <p:spPr bwMode="auto">
          <a:xfrm>
            <a:off x="1943100" y="4738688"/>
            <a:ext cx="30972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000">
                <a:latin typeface="Times New Roman" panose="02020603050405020304" pitchFamily="18" charset="0"/>
              </a:rPr>
              <a:t>a</a:t>
            </a: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 man</a:t>
            </a:r>
            <a:endParaRPr lang="en-US" altLang="zh-CN" sz="40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536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-60000">
            <a:off x="74613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7" name="TextBox 1"/>
          <p:cNvSpPr txBox="1">
            <a:spLocks noChangeArrowheads="1"/>
          </p:cNvSpPr>
          <p:nvPr/>
        </p:nvSpPr>
        <p:spPr bwMode="auto">
          <a:xfrm>
            <a:off x="1384300" y="1125538"/>
            <a:ext cx="1541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Consolidation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3554" name="Picture 14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30463" y="1017588"/>
            <a:ext cx="3074987" cy="131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03588" y="2933700"/>
            <a:ext cx="185737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5830888" y="2170113"/>
            <a:ext cx="4838700" cy="6461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6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pillow is s</a:t>
            </a:r>
            <a:r>
              <a:rPr lang="en-US" altLang="zh-CN" sz="3600" b="1" kern="0" dirty="0" smtClean="0">
                <a:solidFill>
                  <a:srgbClr val="FF00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36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ft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6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3600" b="1" kern="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7769225" y="4945063"/>
            <a:ext cx="1981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66"/>
                </a:solidFill>
                <a:latin typeface="Times New Roman" panose="02020603050405020304" pitchFamily="18" charset="0"/>
              </a:rPr>
              <a:t>o</a:t>
            </a:r>
            <a:r>
              <a:rPr lang="en-US" altLang="zh-CN" sz="3600" b="1">
                <a:latin typeface="Times New Roman" panose="02020603050405020304" pitchFamily="18" charset="0"/>
              </a:rPr>
              <a:t>range</a:t>
            </a:r>
            <a:endParaRPr lang="en-US" altLang="zh-CN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6700838" y="3300413"/>
            <a:ext cx="1981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</a:rPr>
              <a:t>f</a:t>
            </a:r>
            <a:r>
              <a:rPr lang="en-US" altLang="zh-CN" sz="3600" b="1">
                <a:solidFill>
                  <a:srgbClr val="FF0066"/>
                </a:solidFill>
                <a:latin typeface="Times New Roman" panose="02020603050405020304" pitchFamily="18" charset="0"/>
              </a:rPr>
              <a:t>o</a:t>
            </a:r>
            <a:r>
              <a:rPr lang="en-US" altLang="zh-CN" sz="3600" b="1">
                <a:latin typeface="Times New Roman" panose="02020603050405020304" pitchFamily="18" charset="0"/>
              </a:rPr>
              <a:t>x</a:t>
            </a:r>
            <a:endParaRPr lang="en-US" altLang="zh-CN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7259638" y="4108450"/>
            <a:ext cx="1981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</a:rPr>
              <a:t>h</a:t>
            </a:r>
            <a:r>
              <a:rPr lang="en-US" altLang="zh-CN" sz="3600" b="1">
                <a:solidFill>
                  <a:srgbClr val="FF0066"/>
                </a:solidFill>
                <a:latin typeface="Times New Roman" panose="02020603050405020304" pitchFamily="18" charset="0"/>
              </a:rPr>
              <a:t>o</a:t>
            </a:r>
            <a:r>
              <a:rPr lang="en-US" altLang="zh-CN" sz="3600" b="1">
                <a:latin typeface="Times New Roman" panose="02020603050405020304" pitchFamily="18" charset="0"/>
              </a:rPr>
              <a:t>p</a:t>
            </a:r>
            <a:endParaRPr lang="en-US" altLang="zh-CN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879850" y="6130925"/>
            <a:ext cx="50450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The ______ is soft .</a:t>
            </a:r>
            <a:endParaRPr lang="zh-CN" altLang="en-US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14950" y="5902325"/>
            <a:ext cx="1022350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24463" y="5902325"/>
            <a:ext cx="1177925" cy="68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3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-60000">
            <a:off x="74613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4" name="TextBox 1"/>
          <p:cNvSpPr txBox="1">
            <a:spLocks noChangeArrowheads="1"/>
          </p:cNvSpPr>
          <p:nvPr/>
        </p:nvSpPr>
        <p:spPr bwMode="auto">
          <a:xfrm>
            <a:off x="1384300" y="1125538"/>
            <a:ext cx="1541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Consolidation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4578" name="Picture 1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517900" y="1709738"/>
            <a:ext cx="1139825" cy="149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95663" y="3294063"/>
            <a:ext cx="1282700" cy="133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5468938" y="1638300"/>
            <a:ext cx="4838700" cy="646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6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stick is th</a:t>
            </a:r>
            <a:r>
              <a:rPr lang="en-US" altLang="zh-CN" sz="3600" b="1" kern="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36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6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3600" b="1" kern="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473700" y="3497263"/>
            <a:ext cx="4840288" cy="6461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6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book is th</a:t>
            </a:r>
            <a:r>
              <a:rPr lang="en-US" altLang="zh-CN" sz="3600" b="1" kern="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36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6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3600" b="1" kern="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3332163" y="5245100"/>
            <a:ext cx="990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fat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7900988" y="5245100"/>
            <a:ext cx="15128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thin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27550" y="4624388"/>
            <a:ext cx="3360738" cy="198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5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-60000">
            <a:off x="74613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6" name="TextBox 1"/>
          <p:cNvSpPr txBox="1">
            <a:spLocks noChangeArrowheads="1"/>
          </p:cNvSpPr>
          <p:nvPr/>
        </p:nvSpPr>
        <p:spPr bwMode="auto">
          <a:xfrm>
            <a:off x="1384300" y="1125538"/>
            <a:ext cx="1541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Consolidation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4835525" y="2155825"/>
            <a:ext cx="4838700" cy="646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6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tree is th</a:t>
            </a:r>
            <a:r>
              <a:rPr lang="en-US" altLang="zh-CN" sz="3600" b="1" kern="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36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ck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6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3600" b="1" kern="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4835525" y="4413250"/>
            <a:ext cx="4838700" cy="6477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6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book is th</a:t>
            </a:r>
            <a:r>
              <a:rPr lang="en-US" altLang="zh-CN" sz="3600" b="1" kern="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36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ck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6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3600" b="1" kern="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65350" y="3919538"/>
            <a:ext cx="1493838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49525" y="1833563"/>
            <a:ext cx="1260475" cy="134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-60000">
            <a:off x="74613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7" name="TextBox 1"/>
          <p:cNvSpPr txBox="1">
            <a:spLocks noChangeArrowheads="1"/>
          </p:cNvSpPr>
          <p:nvPr/>
        </p:nvSpPr>
        <p:spPr bwMode="auto">
          <a:xfrm>
            <a:off x="1384300" y="1125538"/>
            <a:ext cx="1541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Consolidation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141663" y="915988"/>
            <a:ext cx="27368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14725" y="4419600"/>
            <a:ext cx="1117600" cy="122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80100" y="4487863"/>
            <a:ext cx="1082675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1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778250" y="1892300"/>
            <a:ext cx="1055688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Picture 1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78513" y="1779588"/>
            <a:ext cx="1008062" cy="1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1" name="Text Box 15"/>
          <p:cNvSpPr txBox="1">
            <a:spLocks noChangeArrowheads="1"/>
          </p:cNvSpPr>
          <p:nvPr/>
        </p:nvSpPr>
        <p:spPr bwMode="auto">
          <a:xfrm>
            <a:off x="3432175" y="3582988"/>
            <a:ext cx="49069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</a:rPr>
              <a:t>The </a:t>
            </a: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en-US" altLang="zh-CN" sz="3600" b="1">
                <a:latin typeface="Times New Roman" panose="02020603050405020304" pitchFamily="18" charset="0"/>
              </a:rPr>
              <a:t> is </a:t>
            </a: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en-US" altLang="zh-CN" sz="3600" b="1">
                <a:latin typeface="Times New Roman" panose="02020603050405020304" pitchFamily="18" charset="0"/>
              </a:rPr>
              <a:t> .</a:t>
            </a:r>
            <a:r>
              <a:rPr lang="en-US" altLang="zh-CN">
                <a:latin typeface="Times New Roman" panose="02020603050405020304" pitchFamily="18" charset="0"/>
              </a:rPr>
              <a:t> </a:t>
            </a:r>
            <a:endParaRPr lang="en-US" altLang="zh-C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632" name="Text Box 16"/>
          <p:cNvSpPr txBox="1">
            <a:spLocks noChangeArrowheads="1"/>
          </p:cNvSpPr>
          <p:nvPr/>
        </p:nvSpPr>
        <p:spPr bwMode="auto">
          <a:xfrm>
            <a:off x="3514725" y="6024563"/>
            <a:ext cx="452596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</a:rPr>
              <a:t>The </a:t>
            </a: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en-US" altLang="zh-CN" sz="3600" b="1">
                <a:latin typeface="Times New Roman" panose="02020603050405020304" pitchFamily="18" charset="0"/>
              </a:rPr>
              <a:t> is </a:t>
            </a: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en-US" altLang="zh-CN" sz="3600" b="1">
                <a:latin typeface="Times New Roman" panose="02020603050405020304" pitchFamily="18" charset="0"/>
              </a:rPr>
              <a:t> .</a:t>
            </a:r>
            <a:r>
              <a:rPr lang="en-US" altLang="zh-CN">
                <a:latin typeface="Times New Roman" panose="02020603050405020304" pitchFamily="18" charset="0"/>
              </a:rPr>
              <a:t> </a:t>
            </a:r>
            <a:endParaRPr lang="en-US" altLang="zh-C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633" name="Picture 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631113" y="1544638"/>
            <a:ext cx="1417637" cy="167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4" name="Picture 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-60000">
            <a:off x="74613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5" name="TextBox 1"/>
          <p:cNvSpPr txBox="1">
            <a:spLocks noChangeArrowheads="1"/>
          </p:cNvSpPr>
          <p:nvPr/>
        </p:nvSpPr>
        <p:spPr bwMode="auto">
          <a:xfrm>
            <a:off x="1384300" y="1125538"/>
            <a:ext cx="1541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Consolidation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61350" y="2233613"/>
            <a:ext cx="2595563" cy="246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22256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solidFill>
                  <a:srgbClr val="00B050"/>
                </a:solidFill>
                <a:latin typeface="Times New Roman" panose="02020603050405020304" pitchFamily="18" charset="0"/>
              </a:rPr>
              <a:t>Pre-task preparation</a:t>
            </a:r>
            <a:endParaRPr lang="en-US" altLang="zh-CN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20" name="TextBox 3"/>
          <p:cNvSpPr txBox="1">
            <a:spLocks noChangeArrowheads="1"/>
          </p:cNvSpPr>
          <p:nvPr/>
        </p:nvSpPr>
        <p:spPr bwMode="auto">
          <a:xfrm>
            <a:off x="1819275" y="2490788"/>
            <a:ext cx="6316663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dirty="0">
                <a:latin typeface="Times New Roman" panose="02020603050405020304" pitchFamily="18" charset="0"/>
              </a:rPr>
              <a:t>S1: Touch this. How does it feel?</a:t>
            </a:r>
            <a:endParaRPr lang="en-US" altLang="zh-CN" sz="3600" dirty="0">
              <a:latin typeface="Times New Roman" panose="02020603050405020304" pitchFamily="18" charset="0"/>
            </a:endParaRPr>
          </a:p>
          <a:p>
            <a:endParaRPr lang="en-US" altLang="zh-CN" sz="3600" dirty="0">
              <a:latin typeface="Times New Roman" panose="02020603050405020304" pitchFamily="18" charset="0"/>
            </a:endParaRPr>
          </a:p>
          <a:p>
            <a:r>
              <a:rPr lang="en-US" altLang="zh-CN" sz="3600" dirty="0">
                <a:latin typeface="Times New Roman" panose="02020603050405020304" pitchFamily="18" charset="0"/>
              </a:rPr>
              <a:t>S2: It’s hard/soft</a:t>
            </a: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en-US" altLang="zh-CN" sz="3600" dirty="0">
                <a:latin typeface="Times New Roman" panose="02020603050405020304" pitchFamily="18" charset="0"/>
              </a:rPr>
              <a:t> It’s a book/</a:t>
            </a: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altLang="zh-C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21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72490" y="1064882"/>
            <a:ext cx="3303129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Let’s learn more.</a:t>
            </a:r>
            <a:endParaRPr lang="zh-CN" alt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" name="Picture 2" descr="rough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165975" y="1503363"/>
            <a:ext cx="2454275" cy="182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3" descr="smoot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35275" y="1639888"/>
            <a:ext cx="2308225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 Box 8"/>
          <p:cNvSpPr txBox="1">
            <a:spLocks noChangeArrowheads="1"/>
          </p:cNvSpPr>
          <p:nvPr/>
        </p:nvSpPr>
        <p:spPr bwMode="auto">
          <a:xfrm>
            <a:off x="2982913" y="3224213"/>
            <a:ext cx="2595562" cy="646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smooth</a:t>
            </a:r>
            <a:endParaRPr lang="en-US" altLang="zh-CN" sz="3600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 Box 9"/>
          <p:cNvSpPr txBox="1">
            <a:spLocks noChangeArrowheads="1"/>
          </p:cNvSpPr>
          <p:nvPr/>
        </p:nvSpPr>
        <p:spPr bwMode="auto">
          <a:xfrm>
            <a:off x="7532688" y="3122613"/>
            <a:ext cx="2200275" cy="646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rough</a:t>
            </a:r>
            <a:endParaRPr lang="en-US" altLang="zh-CN" sz="3600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434" name="Picture 2" descr="http://d.lanrentuku.com/down/png/1303/cute-chickens-icon/chicken-egg-shell_512x51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82913" y="3870325"/>
            <a:ext cx="1903412" cy="190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ext Box 9"/>
          <p:cNvSpPr txBox="1">
            <a:spLocks noChangeArrowheads="1"/>
          </p:cNvSpPr>
          <p:nvPr/>
        </p:nvSpPr>
        <p:spPr bwMode="auto">
          <a:xfrm>
            <a:off x="2959100" y="5773738"/>
            <a:ext cx="2200275" cy="646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fluffy</a:t>
            </a:r>
            <a:endParaRPr lang="en-US" altLang="zh-CN" sz="3600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436" name="Picture 4" descr="http://t2.qlogo.cn/mbloghead/6074e6f286c1940f1db4/18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32688" y="3844925"/>
            <a:ext cx="1714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 Box 9"/>
          <p:cNvSpPr txBox="1">
            <a:spLocks noChangeArrowheads="1"/>
          </p:cNvSpPr>
          <p:nvPr/>
        </p:nvSpPr>
        <p:spPr bwMode="auto">
          <a:xfrm>
            <a:off x="7675563" y="5908675"/>
            <a:ext cx="2200275" cy="646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bald</a:t>
            </a:r>
            <a:endParaRPr lang="en-US" altLang="zh-CN" sz="3600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7659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-60000">
            <a:off x="74613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60" name="TextBox 1"/>
          <p:cNvSpPr txBox="1">
            <a:spLocks noChangeArrowheads="1"/>
          </p:cNvSpPr>
          <p:nvPr/>
        </p:nvSpPr>
        <p:spPr bwMode="auto">
          <a:xfrm>
            <a:off x="1384300" y="1125538"/>
            <a:ext cx="1541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Consolidation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8" grpId="0" bldLvl="0" animBg="1"/>
      <p:bldP spid="30" grpId="0" bldLvl="0" animBg="1"/>
      <p:bldP spid="3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99850" y="2049131"/>
            <a:ext cx="2829796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Let’s learn.</a:t>
            </a:r>
            <a:endParaRPr lang="zh-CN" alt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2716213" y="3754438"/>
            <a:ext cx="1905000" cy="6096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altLang="zh-CN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thin</a:t>
            </a:r>
            <a:endParaRPr lang="en-US" altLang="zh-CN" b="1" kern="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4535488" y="3754438"/>
            <a:ext cx="1143000" cy="5334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b="1" kern="0" dirty="0" smtClean="0">
                <a:solidFill>
                  <a:srgbClr val="FF00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thick</a:t>
            </a:r>
            <a:endParaRPr lang="en-US" altLang="zh-CN" b="1" kern="0" dirty="0" smtClean="0">
              <a:solidFill>
                <a:srgbClr val="FF0066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2716213" y="4530725"/>
            <a:ext cx="1905000" cy="36671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altLang="zh-CN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thin</a:t>
            </a:r>
            <a:endParaRPr lang="en-US" altLang="zh-CN" b="1" kern="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4535488" y="4516438"/>
            <a:ext cx="1143000" cy="36671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b="1" kern="0" dirty="0" smtClean="0">
                <a:solidFill>
                  <a:srgbClr val="FF00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fat</a:t>
            </a:r>
            <a:endParaRPr lang="en-US" altLang="zh-CN" b="1" kern="0" dirty="0" smtClean="0">
              <a:solidFill>
                <a:srgbClr val="FF0066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6035675" y="4541838"/>
            <a:ext cx="1905000" cy="36671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altLang="zh-CN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warm</a:t>
            </a:r>
            <a:endParaRPr lang="en-US" altLang="zh-CN" b="1" kern="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8221663" y="4549775"/>
            <a:ext cx="1219200" cy="36671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b="1" kern="0" dirty="0" smtClean="0">
                <a:solidFill>
                  <a:srgbClr val="FF00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cool</a:t>
            </a:r>
            <a:endParaRPr lang="en-US" altLang="zh-CN" b="1" kern="0" dirty="0" smtClean="0">
              <a:solidFill>
                <a:srgbClr val="FF0066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4545013" y="5302250"/>
            <a:ext cx="1752600" cy="381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b="1" kern="0" dirty="0" smtClean="0">
                <a:solidFill>
                  <a:srgbClr val="FF00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rough</a:t>
            </a:r>
            <a:endParaRPr lang="en-US" altLang="zh-CN" b="1" kern="0" dirty="0" smtClean="0">
              <a:solidFill>
                <a:srgbClr val="FF0066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2598738" y="5294313"/>
            <a:ext cx="2057400" cy="36671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altLang="zh-CN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smooth</a:t>
            </a:r>
            <a:endParaRPr lang="en-US" altLang="zh-CN" b="1" kern="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6064250" y="3773488"/>
            <a:ext cx="1676400" cy="36671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altLang="zh-CN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cold</a:t>
            </a:r>
            <a:endParaRPr lang="en-US" altLang="zh-CN" b="1" kern="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8194675" y="3836988"/>
            <a:ext cx="1066800" cy="36671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b="1" kern="0" dirty="0" smtClean="0">
                <a:solidFill>
                  <a:srgbClr val="FF00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hot</a:t>
            </a:r>
            <a:endParaRPr lang="en-US" altLang="zh-CN" b="1" kern="0" dirty="0" smtClean="0">
              <a:solidFill>
                <a:srgbClr val="FF0066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auto">
          <a:xfrm>
            <a:off x="5992813" y="3106738"/>
            <a:ext cx="1905000" cy="36671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altLang="zh-CN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clean</a:t>
            </a:r>
            <a:endParaRPr lang="en-US" altLang="zh-CN" b="1" kern="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4459288" y="6040438"/>
            <a:ext cx="1905000" cy="36671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b="1" kern="0" dirty="0" smtClean="0">
                <a:solidFill>
                  <a:srgbClr val="FF00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bald</a:t>
            </a:r>
            <a:endParaRPr lang="en-US" altLang="zh-CN" b="1" kern="0" dirty="0" smtClean="0">
              <a:solidFill>
                <a:srgbClr val="FF0066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 Box 18"/>
          <p:cNvSpPr txBox="1">
            <a:spLocks noChangeArrowheads="1"/>
          </p:cNvSpPr>
          <p:nvPr/>
        </p:nvSpPr>
        <p:spPr bwMode="auto">
          <a:xfrm>
            <a:off x="6145213" y="6040438"/>
            <a:ext cx="1905000" cy="36671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altLang="zh-CN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open</a:t>
            </a:r>
            <a:endParaRPr lang="en-US" altLang="zh-CN" b="1" kern="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 Box 19"/>
          <p:cNvSpPr txBox="1">
            <a:spLocks noChangeArrowheads="1"/>
          </p:cNvSpPr>
          <p:nvPr/>
        </p:nvSpPr>
        <p:spPr bwMode="auto">
          <a:xfrm>
            <a:off x="6221413" y="5278438"/>
            <a:ext cx="1905000" cy="36671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altLang="zh-CN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young</a:t>
            </a:r>
            <a:endParaRPr lang="en-US" altLang="zh-CN" b="1" kern="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 Box 20"/>
          <p:cNvSpPr txBox="1">
            <a:spLocks noChangeArrowheads="1"/>
          </p:cNvSpPr>
          <p:nvPr/>
        </p:nvSpPr>
        <p:spPr bwMode="auto">
          <a:xfrm>
            <a:off x="8221663" y="6040438"/>
            <a:ext cx="1905000" cy="36671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b="1" kern="0" smtClean="0">
                <a:solidFill>
                  <a:srgbClr val="FF00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close</a:t>
            </a:r>
            <a:endParaRPr lang="en-US" altLang="zh-CN" b="1" kern="0" smtClean="0">
              <a:solidFill>
                <a:srgbClr val="FF0066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 Box 21"/>
          <p:cNvSpPr txBox="1">
            <a:spLocks noChangeArrowheads="1"/>
          </p:cNvSpPr>
          <p:nvPr/>
        </p:nvSpPr>
        <p:spPr bwMode="auto">
          <a:xfrm>
            <a:off x="8221663" y="5278438"/>
            <a:ext cx="1066800" cy="36671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b="1" kern="0" smtClean="0">
                <a:solidFill>
                  <a:srgbClr val="FF00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old</a:t>
            </a:r>
            <a:endParaRPr lang="en-US" altLang="zh-CN" b="1" kern="0" smtClean="0">
              <a:solidFill>
                <a:srgbClr val="FF0066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 Box 22"/>
          <p:cNvSpPr txBox="1">
            <a:spLocks noChangeArrowheads="1"/>
          </p:cNvSpPr>
          <p:nvPr/>
        </p:nvSpPr>
        <p:spPr bwMode="auto">
          <a:xfrm>
            <a:off x="2716213" y="3068638"/>
            <a:ext cx="1600200" cy="381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altLang="zh-CN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hard</a:t>
            </a:r>
            <a:endParaRPr lang="en-US" altLang="zh-CN" b="1" kern="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 Box 23"/>
          <p:cNvSpPr txBox="1">
            <a:spLocks noChangeArrowheads="1"/>
          </p:cNvSpPr>
          <p:nvPr/>
        </p:nvSpPr>
        <p:spPr bwMode="auto">
          <a:xfrm>
            <a:off x="4535488" y="3068638"/>
            <a:ext cx="1905000" cy="36671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b="1" kern="0" dirty="0" smtClean="0">
                <a:solidFill>
                  <a:srgbClr val="FF00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soft</a:t>
            </a:r>
            <a:endParaRPr lang="en-US" altLang="zh-CN" b="1" kern="0" dirty="0" smtClean="0">
              <a:solidFill>
                <a:srgbClr val="FF0066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 Box 24"/>
          <p:cNvSpPr txBox="1">
            <a:spLocks noChangeArrowheads="1"/>
          </p:cNvSpPr>
          <p:nvPr/>
        </p:nvSpPr>
        <p:spPr bwMode="auto">
          <a:xfrm>
            <a:off x="8297863" y="3068638"/>
            <a:ext cx="1905000" cy="36671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b="1" kern="0" dirty="0" smtClean="0">
                <a:solidFill>
                  <a:srgbClr val="FF00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dirty</a:t>
            </a:r>
            <a:endParaRPr lang="en-US" altLang="zh-CN" b="1" kern="0" dirty="0" smtClean="0">
              <a:solidFill>
                <a:srgbClr val="FF0066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 Box 13"/>
          <p:cNvSpPr txBox="1">
            <a:spLocks noChangeArrowheads="1"/>
          </p:cNvSpPr>
          <p:nvPr/>
        </p:nvSpPr>
        <p:spPr bwMode="auto">
          <a:xfrm>
            <a:off x="2528888" y="6061075"/>
            <a:ext cx="2057400" cy="36671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altLang="zh-CN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fluffy</a:t>
            </a:r>
            <a:endParaRPr lang="en-US" altLang="zh-CN" b="1" kern="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695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74613" y="893763"/>
            <a:ext cx="1201737" cy="134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96" name="TextBox 1"/>
          <p:cNvSpPr txBox="1">
            <a:spLocks noChangeArrowheads="1"/>
          </p:cNvSpPr>
          <p:nvPr/>
        </p:nvSpPr>
        <p:spPr bwMode="auto">
          <a:xfrm>
            <a:off x="1384300" y="1136650"/>
            <a:ext cx="1541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Consolidation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 rot="-563067">
            <a:off x="4989513" y="2540000"/>
            <a:ext cx="16557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sharp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 rot="891539">
            <a:off x="7150100" y="3835400"/>
            <a:ext cx="16557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smooth</a:t>
            </a:r>
            <a:endParaRPr lang="en-US" altLang="zh-CN" sz="2800" b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 rot="-394722">
            <a:off x="2613025" y="3619500"/>
            <a:ext cx="16557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800" b="1">
                <a:solidFill>
                  <a:srgbClr val="990099"/>
                </a:solidFill>
                <a:latin typeface="Times New Roman" panose="02020603050405020304" pitchFamily="18" charset="0"/>
              </a:rPr>
              <a:t>fluffy</a:t>
            </a:r>
            <a:endParaRPr lang="en-US" altLang="zh-CN" sz="2800" b="1">
              <a:solidFill>
                <a:srgbClr val="99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 rot="712465">
            <a:off x="5062538" y="5203825"/>
            <a:ext cx="16557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rough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538" name="Text Box 10"/>
          <p:cNvSpPr txBox="1">
            <a:spLocks noChangeArrowheads="1"/>
          </p:cNvSpPr>
          <p:nvPr/>
        </p:nvSpPr>
        <p:spPr bwMode="auto">
          <a:xfrm rot="-897584">
            <a:off x="2973388" y="4914900"/>
            <a:ext cx="16557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800" b="1">
                <a:solidFill>
                  <a:srgbClr val="996633"/>
                </a:solidFill>
                <a:latin typeface="Times New Roman" panose="02020603050405020304" pitchFamily="18" charset="0"/>
              </a:rPr>
              <a:t>thin</a:t>
            </a:r>
            <a:endParaRPr lang="en-US" altLang="zh-CN" sz="2800" b="1">
              <a:solidFill>
                <a:srgbClr val="9966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540" name="Text Box 12"/>
          <p:cNvSpPr txBox="1">
            <a:spLocks noChangeArrowheads="1"/>
          </p:cNvSpPr>
          <p:nvPr/>
        </p:nvSpPr>
        <p:spPr bwMode="auto">
          <a:xfrm rot="-394722">
            <a:off x="4773613" y="3763963"/>
            <a:ext cx="16557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800" b="1">
                <a:solidFill>
                  <a:srgbClr val="33CC33"/>
                </a:solidFill>
                <a:latin typeface="Times New Roman" panose="02020603050405020304" pitchFamily="18" charset="0"/>
              </a:rPr>
              <a:t>soft</a:t>
            </a:r>
            <a:endParaRPr lang="en-US" altLang="zh-CN" sz="2800" b="1">
              <a:solidFill>
                <a:srgbClr val="33CC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704" name="Text Box 15"/>
          <p:cNvSpPr txBox="1">
            <a:spLocks noChangeArrowheads="1"/>
          </p:cNvSpPr>
          <p:nvPr/>
        </p:nvSpPr>
        <p:spPr bwMode="auto">
          <a:xfrm>
            <a:off x="6356350" y="1120775"/>
            <a:ext cx="33845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000000"/>
                </a:solidFill>
                <a:latin typeface="Constantia" panose="02030602050306030303" pitchFamily="18" charset="0"/>
              </a:rPr>
              <a:t>The </a:t>
            </a:r>
            <a:r>
              <a:rPr lang="en-US" altLang="zh-CN" sz="4000" b="1">
                <a:solidFill>
                  <a:srgbClr val="000000"/>
                </a:solidFill>
                <a:latin typeface="Constantia" panose="02030602050306030303" pitchFamily="18" charset="0"/>
                <a:cs typeface="Times New Roman" panose="02020603050405020304" pitchFamily="18" charset="0"/>
              </a:rPr>
              <a:t>…</a:t>
            </a:r>
            <a:r>
              <a:rPr lang="en-US" altLang="zh-CN" sz="4000" b="1">
                <a:solidFill>
                  <a:srgbClr val="000000"/>
                </a:solidFill>
                <a:latin typeface="Constantia" panose="02030602050306030303" pitchFamily="18" charset="0"/>
              </a:rPr>
              <a:t> is </a:t>
            </a:r>
            <a:r>
              <a:rPr lang="en-US" altLang="zh-CN" sz="4000" b="1">
                <a:solidFill>
                  <a:srgbClr val="000000"/>
                </a:solidFill>
                <a:latin typeface="Constantia" panose="02030602050306030303" pitchFamily="18" charset="0"/>
                <a:cs typeface="Times New Roman" panose="02020603050405020304" pitchFamily="18" charset="0"/>
              </a:rPr>
              <a:t>…</a:t>
            </a:r>
            <a:r>
              <a:rPr lang="en-US" altLang="zh-CN" sz="4000" b="1">
                <a:solidFill>
                  <a:srgbClr val="000000"/>
                </a:solidFill>
                <a:latin typeface="Constantia" panose="02030602050306030303" pitchFamily="18" charset="0"/>
              </a:rPr>
              <a:t>  .</a:t>
            </a:r>
            <a:endParaRPr lang="en-US" altLang="zh-CN" sz="4000" b="1">
              <a:solidFill>
                <a:srgbClr val="000000"/>
              </a:solidFill>
              <a:latin typeface="Constantia" panose="02030602050306030303" pitchFamily="18" charset="0"/>
              <a:cs typeface="Times New Roman" panose="02020603050405020304" pitchFamily="18" charset="0"/>
            </a:endParaRPr>
          </a:p>
        </p:txBody>
      </p:sp>
      <p:sp>
        <p:nvSpPr>
          <p:cNvPr id="22544" name="Text Box 16"/>
          <p:cNvSpPr txBox="1">
            <a:spLocks noChangeArrowheads="1"/>
          </p:cNvSpPr>
          <p:nvPr/>
        </p:nvSpPr>
        <p:spPr bwMode="auto">
          <a:xfrm rot="419881">
            <a:off x="7240588" y="2836863"/>
            <a:ext cx="12239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FF"/>
                </a:solidFill>
                <a:latin typeface="Times New Roman" panose="02020603050405020304" pitchFamily="18" charset="0"/>
              </a:rPr>
              <a:t>thick</a:t>
            </a:r>
            <a:endParaRPr lang="en-US" altLang="zh-CN" sz="2800" b="1">
              <a:solidFill>
                <a:srgbClr val="FF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545" name="Text Box 17"/>
          <p:cNvSpPr txBox="1">
            <a:spLocks noChangeArrowheads="1"/>
          </p:cNvSpPr>
          <p:nvPr/>
        </p:nvSpPr>
        <p:spPr bwMode="auto">
          <a:xfrm rot="419881">
            <a:off x="3373438" y="2582863"/>
            <a:ext cx="12239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9900"/>
                </a:solidFill>
                <a:latin typeface="Times New Roman" panose="02020603050405020304" pitchFamily="18" charset="0"/>
              </a:rPr>
              <a:t>hard</a:t>
            </a:r>
            <a:endParaRPr lang="en-US" altLang="zh-CN" sz="2800" b="1">
              <a:solidFill>
                <a:srgbClr val="00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 Box 8"/>
          <p:cNvSpPr txBox="1">
            <a:spLocks noChangeArrowheads="1"/>
          </p:cNvSpPr>
          <p:nvPr/>
        </p:nvSpPr>
        <p:spPr bwMode="auto">
          <a:xfrm rot="1320639">
            <a:off x="2236788" y="5786438"/>
            <a:ext cx="16557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800" b="1">
                <a:solidFill>
                  <a:srgbClr val="00B0F0"/>
                </a:solidFill>
                <a:latin typeface="Times New Roman" panose="02020603050405020304" pitchFamily="18" charset="0"/>
              </a:rPr>
              <a:t>cold</a:t>
            </a:r>
            <a:endParaRPr lang="en-US" altLang="zh-CN" sz="2800" b="1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 rot="1320639">
            <a:off x="8528050" y="3387725"/>
            <a:ext cx="16557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</a:rPr>
              <a:t>hot</a:t>
            </a:r>
            <a:endParaRPr lang="en-US" altLang="zh-CN" sz="28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 Box 8"/>
          <p:cNvSpPr txBox="1">
            <a:spLocks noChangeArrowheads="1"/>
          </p:cNvSpPr>
          <p:nvPr/>
        </p:nvSpPr>
        <p:spPr bwMode="auto">
          <a:xfrm rot="-440107">
            <a:off x="7608888" y="5299075"/>
            <a:ext cx="16557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800" b="1">
                <a:solidFill>
                  <a:srgbClr val="4597A0"/>
                </a:solidFill>
                <a:latin typeface="Times New Roman" panose="02020603050405020304" pitchFamily="18" charset="0"/>
              </a:rPr>
              <a:t>cool</a:t>
            </a:r>
            <a:endParaRPr lang="en-US" altLang="zh-CN" sz="2800" b="1">
              <a:solidFill>
                <a:srgbClr val="4597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 Box 8"/>
          <p:cNvSpPr txBox="1">
            <a:spLocks noChangeArrowheads="1"/>
          </p:cNvSpPr>
          <p:nvPr/>
        </p:nvSpPr>
        <p:spPr bwMode="auto">
          <a:xfrm rot="-440107">
            <a:off x="1811338" y="2938463"/>
            <a:ext cx="16557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800" b="1">
                <a:solidFill>
                  <a:srgbClr val="6B6BCF"/>
                </a:solidFill>
                <a:latin typeface="Times New Roman" panose="02020603050405020304" pitchFamily="18" charset="0"/>
              </a:rPr>
              <a:t>warm</a:t>
            </a:r>
            <a:endParaRPr lang="en-US" altLang="zh-CN" sz="2800" b="1">
              <a:solidFill>
                <a:srgbClr val="6B6BC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9711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98688" y="1685925"/>
            <a:ext cx="142875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矩形 25"/>
          <p:cNvSpPr/>
          <p:nvPr/>
        </p:nvSpPr>
        <p:spPr>
          <a:xfrm>
            <a:off x="2877969" y="1120775"/>
            <a:ext cx="2829799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44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 can say.</a:t>
            </a:r>
            <a:endParaRPr lang="zh-CN" altLang="en-US" sz="44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9713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-60000">
            <a:off x="74613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14" name="TextBox 1"/>
          <p:cNvSpPr txBox="1">
            <a:spLocks noChangeArrowheads="1"/>
          </p:cNvSpPr>
          <p:nvPr/>
        </p:nvSpPr>
        <p:spPr bwMode="auto">
          <a:xfrm>
            <a:off x="1384300" y="1125538"/>
            <a:ext cx="1541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Consolidation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5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5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5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5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/>
      <p:bldP spid="22536" grpId="0"/>
      <p:bldP spid="22537" grpId="0"/>
      <p:bldP spid="22538" grpId="0"/>
      <p:bldP spid="22540" grpId="0"/>
      <p:bldP spid="21" grpId="0"/>
      <p:bldP spid="22" grpId="0"/>
      <p:bldP spid="23" grpId="0"/>
      <p:bldP spid="2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184525" y="873125"/>
            <a:ext cx="1258888" cy="107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3975350" y="956055"/>
            <a:ext cx="5256581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40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Think and say.</a:t>
            </a:r>
            <a:endParaRPr lang="zh-CN" altLang="en-US" sz="40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24" name="Picture 5" descr="http://p1.xyx.hao123img.com/img/bigNewLogo/20130606_big_e0267e908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3488" y="2154238"/>
            <a:ext cx="2998787" cy="219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7" descr="http://img01.tobosu.net/manage/case/2014/02-13/96753B5B-646F-420D-A1F3-D62CBA32ED7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80150" y="2154238"/>
            <a:ext cx="2782888" cy="219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2874963" y="4964113"/>
            <a:ext cx="6186487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339933"/>
                </a:solidFill>
                <a:latin typeface="Times New Roman" panose="02020603050405020304" pitchFamily="18" charset="0"/>
              </a:rPr>
              <a:t>A: What can you touch in the </a:t>
            </a:r>
            <a:r>
              <a:rPr lang="en-US" altLang="zh-CN" sz="2800" b="1" dirty="0">
                <a:solidFill>
                  <a:srgbClr val="3399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en-US" altLang="zh-CN" sz="2800" b="1" dirty="0">
                <a:solidFill>
                  <a:srgbClr val="339933"/>
                </a:solidFill>
                <a:latin typeface="Times New Roman" panose="02020603050405020304" pitchFamily="18" charset="0"/>
              </a:rPr>
              <a:t> ?</a:t>
            </a:r>
            <a:endParaRPr lang="en-US" altLang="zh-CN" sz="2800" b="1" dirty="0">
              <a:solidFill>
                <a:srgbClr val="339933"/>
              </a:solidFill>
              <a:latin typeface="Times New Roman" panose="02020603050405020304" pitchFamily="18" charset="0"/>
            </a:endParaRPr>
          </a:p>
          <a:p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B: I can touch the </a:t>
            </a: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.  .</a:t>
            </a:r>
            <a:endParaRPr lang="en-US" altLang="zh-CN" sz="2800" b="1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r>
              <a:rPr lang="en-US" altLang="zh-CN" sz="2800" b="1" dirty="0">
                <a:solidFill>
                  <a:srgbClr val="339933"/>
                </a:solidFill>
                <a:latin typeface="Times New Roman" panose="02020603050405020304" pitchFamily="18" charset="0"/>
              </a:rPr>
              <a:t>A: How does it feel ?</a:t>
            </a:r>
            <a:endParaRPr lang="en-US" altLang="zh-CN" sz="2800" b="1" dirty="0">
              <a:solidFill>
                <a:srgbClr val="339933"/>
              </a:solidFill>
              <a:latin typeface="Times New Roman" panose="02020603050405020304" pitchFamily="18" charset="0"/>
            </a:endParaRPr>
          </a:p>
          <a:p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B: It’s </a:t>
            </a: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  .</a:t>
            </a:r>
            <a:endParaRPr lang="zh-CN" altLang="en-US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2970213" y="4371975"/>
            <a:ext cx="2600325" cy="4619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400" b="1" dirty="0">
                <a:solidFill>
                  <a:srgbClr val="FF66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classroom</a:t>
            </a:r>
            <a:endParaRPr lang="en-US" altLang="zh-CN" sz="2400" b="1" dirty="0">
              <a:solidFill>
                <a:srgbClr val="FF66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7031038" y="4364038"/>
            <a:ext cx="2200275" cy="4619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400" b="1" dirty="0">
                <a:solidFill>
                  <a:srgbClr val="FF66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bedroom</a:t>
            </a:r>
            <a:endParaRPr lang="en-US" altLang="zh-CN" sz="2400" b="1" dirty="0">
              <a:solidFill>
                <a:srgbClr val="FF66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29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-60000">
            <a:off x="74613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30" name="TextBox 1"/>
          <p:cNvSpPr txBox="1">
            <a:spLocks noChangeArrowheads="1"/>
          </p:cNvSpPr>
          <p:nvPr/>
        </p:nvSpPr>
        <p:spPr bwMode="auto">
          <a:xfrm>
            <a:off x="1384300" y="1125538"/>
            <a:ext cx="1541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Consolidation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223431">
            <a:off x="3260725" y="1019175"/>
            <a:ext cx="10731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Picture 4" descr="http://img1.cache.netease.com/catchpic/2/22/22353130A1A74A7C0C0167AAA02D4F6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20875" y="2208213"/>
            <a:ext cx="4249738" cy="428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3315452" y="1122442"/>
            <a:ext cx="5256584" cy="70788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40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 can write.</a:t>
            </a:r>
            <a:endParaRPr lang="zh-CN" altLang="en-US" sz="40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749" name="TextBox 1"/>
          <p:cNvSpPr txBox="1">
            <a:spLocks noChangeArrowheads="1"/>
          </p:cNvSpPr>
          <p:nvPr/>
        </p:nvSpPr>
        <p:spPr bwMode="auto">
          <a:xfrm>
            <a:off x="2679700" y="3073400"/>
            <a:ext cx="28194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>
                <a:latin typeface="Times New Roman" panose="02020603050405020304" pitchFamily="18" charset="0"/>
              </a:rPr>
              <a:t>This is a __.</a:t>
            </a:r>
            <a:endParaRPr lang="en-US" altLang="zh-CN" sz="3600">
              <a:latin typeface="Times New Roman" panose="02020603050405020304" pitchFamily="18" charset="0"/>
            </a:endParaRPr>
          </a:p>
          <a:p>
            <a:r>
              <a:rPr lang="en-US" altLang="zh-CN" sz="3600">
                <a:latin typeface="Times New Roman" panose="02020603050405020304" pitchFamily="18" charset="0"/>
              </a:rPr>
              <a:t>Touch it !</a:t>
            </a:r>
            <a:endParaRPr lang="en-US" altLang="zh-CN" sz="3600">
              <a:latin typeface="Times New Roman" panose="02020603050405020304" pitchFamily="18" charset="0"/>
            </a:endParaRPr>
          </a:p>
          <a:p>
            <a:r>
              <a:rPr lang="en-US" altLang="zh-CN" sz="3600">
                <a:latin typeface="Times New Roman" panose="02020603050405020304" pitchFamily="18" charset="0"/>
              </a:rPr>
              <a:t>It’s __ .</a:t>
            </a:r>
            <a:endParaRPr lang="en-US" altLang="zh-CN" sz="3600">
              <a:latin typeface="Times New Roman" panose="02020603050405020304" pitchFamily="18" charset="0"/>
            </a:endParaRPr>
          </a:p>
          <a:p>
            <a:r>
              <a:rPr lang="en-US" altLang="zh-CN" sz="3600">
                <a:latin typeface="Times New Roman" panose="02020603050405020304" pitchFamily="18" charset="0"/>
              </a:rPr>
              <a:t>I __ .</a:t>
            </a:r>
            <a:endParaRPr lang="zh-CN" altLang="en-US" sz="3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750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927850" y="1966913"/>
            <a:ext cx="1296988" cy="96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1" name="AutoShape 7" descr="http://img0.imgtn.bdimg.com/it/u=2002241470,512740346&amp;fm=21&amp;gp=0.jpg"/>
          <p:cNvSpPr>
            <a:spLocks noChangeAspect="1" noChangeArrowheads="1"/>
          </p:cNvSpPr>
          <p:nvPr/>
        </p:nvSpPr>
        <p:spPr bwMode="auto">
          <a:xfrm>
            <a:off x="9324975" y="5076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752" name="Picture 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899400" y="2968625"/>
            <a:ext cx="1819275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3" name="Picture 9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665913" y="3432175"/>
            <a:ext cx="1263650" cy="126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4" name="Picture 11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388350" y="5160963"/>
            <a:ext cx="936625" cy="93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5" name="Picture 12"/>
          <p:cNvPicPr>
            <a:picLocks noChangeAspect="1" noChangeArrowheads="1"/>
          </p:cNvPicPr>
          <p:nvPr/>
        </p:nvPicPr>
        <p:blipFill>
          <a:blip r:embed="rId7" cstate="email"/>
          <a:srcRect t="-3394"/>
          <a:stretch>
            <a:fillRect/>
          </a:stretch>
        </p:blipFill>
        <p:spPr bwMode="auto">
          <a:xfrm>
            <a:off x="8388350" y="1171575"/>
            <a:ext cx="1284288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6" name="Picture 13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610350" y="5381625"/>
            <a:ext cx="990600" cy="114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7" name="Picture 2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rot="-60000">
            <a:off x="74613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8" name="TextBox 1"/>
          <p:cNvSpPr txBox="1">
            <a:spLocks noChangeArrowheads="1"/>
          </p:cNvSpPr>
          <p:nvPr/>
        </p:nvSpPr>
        <p:spPr bwMode="auto">
          <a:xfrm>
            <a:off x="1384300" y="1125538"/>
            <a:ext cx="1541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Consolidation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22563" y="1014413"/>
            <a:ext cx="1524000" cy="131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TextBox 4"/>
          <p:cNvSpPr txBox="1">
            <a:spLocks noChangeArrowheads="1"/>
          </p:cNvSpPr>
          <p:nvPr/>
        </p:nvSpPr>
        <p:spPr bwMode="auto">
          <a:xfrm>
            <a:off x="4421188" y="1222375"/>
            <a:ext cx="31686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b="1">
                <a:solidFill>
                  <a:srgbClr val="FF66CC"/>
                </a:solidFill>
                <a:latin typeface="Times New Roman" panose="02020603050405020304" pitchFamily="18" charset="0"/>
              </a:rPr>
              <a:t>Summary</a:t>
            </a:r>
            <a:endParaRPr lang="zh-CN" altLang="en-US" sz="4800" b="1">
              <a:solidFill>
                <a:srgbClr val="FF66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667250" y="3163888"/>
            <a:ext cx="2159000" cy="10795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32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Touch and feel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3967163" y="3703638"/>
            <a:ext cx="7000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2722563" y="3227388"/>
            <a:ext cx="1244600" cy="9525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32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hard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2" name="直接连接符 11"/>
          <p:cNvCxnSpPr>
            <a:stCxn id="7" idx="7"/>
          </p:cNvCxnSpPr>
          <p:nvPr/>
        </p:nvCxnSpPr>
        <p:spPr>
          <a:xfrm flipV="1">
            <a:off x="6508750" y="2620963"/>
            <a:ext cx="892175" cy="7000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stCxn id="7" idx="5"/>
          </p:cNvCxnSpPr>
          <p:nvPr/>
        </p:nvCxnSpPr>
        <p:spPr>
          <a:xfrm>
            <a:off x="6508750" y="4084638"/>
            <a:ext cx="892175" cy="6238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7" idx="3"/>
          </p:cNvCxnSpPr>
          <p:nvPr/>
        </p:nvCxnSpPr>
        <p:spPr>
          <a:xfrm flipH="1">
            <a:off x="4667250" y="4084638"/>
            <a:ext cx="315913" cy="1128712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3773488" y="5141913"/>
            <a:ext cx="1296987" cy="936625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32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thin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7300913" y="4470400"/>
            <a:ext cx="1325562" cy="744538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32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thick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402513" y="2209800"/>
            <a:ext cx="1296987" cy="700088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32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soft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2781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-60000">
            <a:off x="74613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82" name="TextBox 1"/>
          <p:cNvSpPr txBox="1">
            <a:spLocks noChangeArrowheads="1"/>
          </p:cNvSpPr>
          <p:nvPr/>
        </p:nvSpPr>
        <p:spPr bwMode="auto">
          <a:xfrm>
            <a:off x="1384300" y="1125538"/>
            <a:ext cx="1541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Consolidation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3794" name="Text Box 5"/>
          <p:cNvSpPr txBox="1">
            <a:spLocks noChangeArrowheads="1"/>
          </p:cNvSpPr>
          <p:nvPr/>
        </p:nvSpPr>
        <p:spPr bwMode="auto">
          <a:xfrm>
            <a:off x="1647825" y="2065338"/>
            <a:ext cx="8604250" cy="396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6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听、读</a:t>
            </a:r>
            <a:r>
              <a:rPr lang="en-US" altLang="zh-CN" sz="3600" b="1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Learn</a:t>
            </a:r>
            <a:r>
              <a: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the sounds </a:t>
            </a:r>
            <a:r>
              <a:rPr lang="en-US" altLang="zh-CN" sz="36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环节</a:t>
            </a:r>
            <a:endParaRPr lang="en-US" altLang="zh-CN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spcBef>
                <a:spcPct val="50000"/>
              </a:spcBef>
            </a:pPr>
            <a:endParaRPr lang="en-US" altLang="zh-CN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36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并找一找含有ch的其他单词</a:t>
            </a: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spcBef>
                <a:spcPct val="50000"/>
              </a:spcBef>
            </a:pPr>
            <a:endParaRPr lang="en-US" altLang="zh-CN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36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听、读、本课的故事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36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并试着表演</a:t>
            </a: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  <a:endParaRPr lang="en-US" altLang="zh-CN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3795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74613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6" name="TextBox 1"/>
          <p:cNvSpPr txBox="1">
            <a:spLocks noChangeArrowheads="1"/>
          </p:cNvSpPr>
          <p:nvPr/>
        </p:nvSpPr>
        <p:spPr bwMode="auto">
          <a:xfrm>
            <a:off x="1384300" y="1125538"/>
            <a:ext cx="12747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solidFill>
                  <a:srgbClr val="00B050"/>
                </a:solidFill>
                <a:latin typeface="Times New Roman" panose="02020603050405020304" pitchFamily="18" charset="0"/>
              </a:rPr>
              <a:t>Homework</a:t>
            </a:r>
            <a:endParaRPr lang="en-US" altLang="zh-CN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4819" name="TextBox 1"/>
          <p:cNvSpPr txBox="1">
            <a:spLocks noChangeArrowheads="1"/>
          </p:cNvSpPr>
          <p:nvPr/>
        </p:nvSpPr>
        <p:spPr bwMode="auto">
          <a:xfrm>
            <a:off x="3062288" y="3302000"/>
            <a:ext cx="6072187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9600">
                <a:latin typeface="Times New Roman" panose="02020603050405020304" pitchFamily="18" charset="0"/>
              </a:rPr>
              <a:t>See you!</a:t>
            </a:r>
            <a:endParaRPr lang="en-US" altLang="zh-CN" sz="9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61350" y="2233613"/>
            <a:ext cx="2595563" cy="246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22256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Pre-task preparation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4" name="TextBox 3"/>
          <p:cNvSpPr txBox="1">
            <a:spLocks noChangeArrowheads="1"/>
          </p:cNvSpPr>
          <p:nvPr/>
        </p:nvSpPr>
        <p:spPr bwMode="auto">
          <a:xfrm>
            <a:off x="1819275" y="2490788"/>
            <a:ext cx="6072188" cy="341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dirty="0">
                <a:latin typeface="Times New Roman" panose="02020603050405020304" pitchFamily="18" charset="0"/>
              </a:rPr>
              <a:t>S1: Close your eyes. Touch this.</a:t>
            </a:r>
            <a:endParaRPr lang="en-US" altLang="zh-CN" sz="3600" dirty="0">
              <a:latin typeface="Times New Roman" panose="02020603050405020304" pitchFamily="18" charset="0"/>
            </a:endParaRPr>
          </a:p>
          <a:p>
            <a:r>
              <a:rPr lang="en-US" altLang="zh-CN" sz="3600" dirty="0">
                <a:latin typeface="Times New Roman" panose="02020603050405020304" pitchFamily="18" charset="0"/>
              </a:rPr>
              <a:t>S2: OK.</a:t>
            </a:r>
            <a:endParaRPr lang="en-US" altLang="zh-CN" sz="3600" dirty="0">
              <a:latin typeface="Times New Roman" panose="02020603050405020304" pitchFamily="18" charset="0"/>
            </a:endParaRPr>
          </a:p>
          <a:p>
            <a:r>
              <a:rPr lang="en-US" altLang="zh-CN" sz="3600" dirty="0">
                <a:latin typeface="Times New Roman" panose="02020603050405020304" pitchFamily="18" charset="0"/>
              </a:rPr>
              <a:t>S1: How does it feel?</a:t>
            </a:r>
            <a:endParaRPr lang="en-US" altLang="zh-CN" sz="3600" dirty="0">
              <a:latin typeface="Times New Roman" panose="02020603050405020304" pitchFamily="18" charset="0"/>
            </a:endParaRPr>
          </a:p>
          <a:p>
            <a:r>
              <a:rPr lang="en-US" altLang="zh-CN" sz="3600" dirty="0">
                <a:latin typeface="Times New Roman" panose="02020603050405020304" pitchFamily="18" charset="0"/>
              </a:rPr>
              <a:t>S2: It’s hard and thick.</a:t>
            </a:r>
            <a:endParaRPr lang="en-US" altLang="zh-CN" sz="3600" dirty="0">
              <a:latin typeface="Times New Roman" panose="02020603050405020304" pitchFamily="18" charset="0"/>
            </a:endParaRPr>
          </a:p>
          <a:p>
            <a:r>
              <a:rPr lang="en-US" altLang="zh-CN" sz="3600" dirty="0">
                <a:latin typeface="Times New Roman" panose="02020603050405020304" pitchFamily="18" charset="0"/>
              </a:rPr>
              <a:t>S1: What is it?</a:t>
            </a:r>
            <a:endParaRPr lang="en-US" altLang="zh-CN" sz="3600" dirty="0">
              <a:latin typeface="Times New Roman" panose="02020603050405020304" pitchFamily="18" charset="0"/>
            </a:endParaRPr>
          </a:p>
          <a:p>
            <a:r>
              <a:rPr lang="en-US" altLang="zh-CN" sz="3600" dirty="0">
                <a:latin typeface="Times New Roman" panose="02020603050405020304" pitchFamily="18" charset="0"/>
              </a:rPr>
              <a:t>S2: It’s a book.</a:t>
            </a:r>
            <a:endParaRPr lang="en-US" altLang="zh-C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266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2390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While-task procedures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67" name="TextBox 3"/>
          <p:cNvSpPr txBox="1">
            <a:spLocks noChangeArrowheads="1"/>
          </p:cNvSpPr>
          <p:nvPr/>
        </p:nvSpPr>
        <p:spPr bwMode="auto">
          <a:xfrm>
            <a:off x="5842000" y="3495675"/>
            <a:ext cx="26177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b="1">
                <a:latin typeface="Times New Roman" panose="02020603050405020304" pitchFamily="18" charset="0"/>
              </a:rPr>
              <a:t>young</a:t>
            </a:r>
            <a:endParaRPr lang="en-US" altLang="zh-CN" sz="4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86100" y="2146300"/>
            <a:ext cx="2133600" cy="362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290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2390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While-task procedures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91" name="TextBox 3"/>
          <p:cNvSpPr txBox="1">
            <a:spLocks noChangeArrowheads="1"/>
          </p:cNvSpPr>
          <p:nvPr/>
        </p:nvSpPr>
        <p:spPr bwMode="auto">
          <a:xfrm>
            <a:off x="6835775" y="3530600"/>
            <a:ext cx="1431925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b="1">
                <a:latin typeface="Times New Roman" panose="02020603050405020304" pitchFamily="18" charset="0"/>
              </a:rPr>
              <a:t>old</a:t>
            </a:r>
            <a:endParaRPr lang="en-US" altLang="zh-CN" sz="4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图片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84388" y="2370138"/>
            <a:ext cx="4162425" cy="351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97038" y="2320925"/>
            <a:ext cx="1790700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1468438" y="4967288"/>
            <a:ext cx="309721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800">
                <a:solidFill>
                  <a:srgbClr val="FF0000"/>
                </a:solidFill>
                <a:latin typeface="Times New Roman" panose="02020603050405020304" pitchFamily="18" charset="0"/>
              </a:rPr>
              <a:t>blind </a:t>
            </a:r>
            <a:r>
              <a:rPr lang="en-US" altLang="zh-CN" sz="4800">
                <a:latin typeface="Times New Roman" panose="02020603050405020304" pitchFamily="18" charset="0"/>
              </a:rPr>
              <a:t>man</a:t>
            </a:r>
            <a:endParaRPr lang="en-US" altLang="zh-CN" sz="4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5316538" y="2233613"/>
            <a:ext cx="5364162" cy="31384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6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Blind man, blind man.</a:t>
            </a:r>
            <a:endParaRPr lang="en-US" altLang="zh-CN" sz="3600" b="1" kern="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6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man is blind.</a:t>
            </a:r>
            <a:endParaRPr lang="en-US" altLang="zh-CN" sz="3600" b="1" kern="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6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Blind man, blind man.</a:t>
            </a:r>
            <a:endParaRPr lang="en-US" altLang="zh-CN" sz="3600" b="1" kern="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6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Let’s help him .</a:t>
            </a:r>
            <a:endParaRPr lang="en-US" altLang="zh-CN" sz="3600" b="1" kern="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17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2390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solidFill>
                  <a:srgbClr val="00B050"/>
                </a:solidFill>
                <a:latin typeface="Times New Roman" panose="02020603050405020304" pitchFamily="18" charset="0"/>
              </a:rPr>
              <a:t>While-task procedures</a:t>
            </a:r>
            <a:endParaRPr lang="en-US" altLang="zh-CN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844362" y="2999502"/>
            <a:ext cx="4957936" cy="3750071"/>
          </a:xfrm>
          <a:prstGeom prst="rect">
            <a:avLst/>
          </a:prstGeom>
          <a:noFill/>
          <a:ln>
            <a:noFill/>
          </a:ln>
          <a:effectLst>
            <a:glow rad="317500">
              <a:schemeClr val="accent1">
                <a:alpha val="40000"/>
              </a:schemeClr>
            </a:glow>
            <a:outerShdw dist="35921" dir="2700000" sx="1000" sy="1000" algn="ctr" rotWithShape="0">
              <a:schemeClr val="bg2"/>
            </a:outerShdw>
          </a:effectLst>
        </p:spPr>
      </p:pic>
      <p:sp>
        <p:nvSpPr>
          <p:cNvPr id="3" name="圆角矩形 2"/>
          <p:cNvSpPr/>
          <p:nvPr/>
        </p:nvSpPr>
        <p:spPr>
          <a:xfrm>
            <a:off x="3549650" y="1955800"/>
            <a:ext cx="5903913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blind men and the elephant</a:t>
            </a:r>
            <a:endParaRPr lang="en-US" altLang="zh-CN" sz="36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-60000">
            <a:off x="74613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TextBox 1"/>
          <p:cNvSpPr txBox="1">
            <a:spLocks noChangeArrowheads="1"/>
          </p:cNvSpPr>
          <p:nvPr/>
        </p:nvSpPr>
        <p:spPr bwMode="auto">
          <a:xfrm>
            <a:off x="1384300" y="1125538"/>
            <a:ext cx="23891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While-task procedures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128963" y="2387600"/>
            <a:ext cx="4776787" cy="335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圆角矩形 7"/>
          <p:cNvSpPr/>
          <p:nvPr/>
        </p:nvSpPr>
        <p:spPr>
          <a:xfrm>
            <a:off x="2278177" y="5781007"/>
            <a:ext cx="7180162" cy="105249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dist="50800" dir="5400000" sx="29000" sy="29000" algn="ctr" rotWithShape="0">
              <a:srgbClr val="000000">
                <a:alpha val="94000"/>
              </a:srgbClr>
            </a:outerShdw>
            <a:reflection stA="0" endPos="650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b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335338" y="5995988"/>
            <a:ext cx="6683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hot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370513" y="5962650"/>
            <a:ext cx="7572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men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635375" y="6350000"/>
            <a:ext cx="8810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blind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451100" y="5986463"/>
            <a:ext cx="65944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anose="02020603050405020304" pitchFamily="18" charset="0"/>
              </a:rPr>
              <a:t>It is a ____ day . Four ____ are under a tree . They are ____ .They cannot see .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8" name="TextBox 4"/>
          <p:cNvSpPr txBox="1">
            <a:spLocks noChangeArrowheads="1"/>
          </p:cNvSpPr>
          <p:nvPr/>
        </p:nvSpPr>
        <p:spPr bwMode="auto">
          <a:xfrm>
            <a:off x="9610725" y="3127375"/>
            <a:ext cx="1857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9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-60000">
            <a:off x="74613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0" name="TextBox 1"/>
          <p:cNvSpPr txBox="1">
            <a:spLocks noChangeArrowheads="1"/>
          </p:cNvSpPr>
          <p:nvPr/>
        </p:nvSpPr>
        <p:spPr bwMode="auto">
          <a:xfrm>
            <a:off x="1384300" y="1125538"/>
            <a:ext cx="23891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While-task procedures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80574" y="1649873"/>
            <a:ext cx="4248471" cy="6451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6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Read the story</a:t>
            </a:r>
            <a:endParaRPr lang="en-US" altLang="zh-CN" sz="36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12" name="组合 10"/>
          <p:cNvGrpSpPr/>
          <p:nvPr/>
        </p:nvGrpSpPr>
        <p:grpSpPr bwMode="auto">
          <a:xfrm>
            <a:off x="3774439" y="2139315"/>
            <a:ext cx="4713605" cy="3590925"/>
            <a:chOff x="4429124" y="2285992"/>
            <a:chExt cx="4511303" cy="4214818"/>
          </a:xfrm>
          <a:solidFill>
            <a:schemeClr val="bg1"/>
          </a:solidFill>
        </p:grpSpPr>
        <p:pic>
          <p:nvPicPr>
            <p:cNvPr id="13" name="Picture 7"/>
            <p:cNvPicPr>
              <a:picLocks noChangeAspect="1" noChangeArrowheads="1"/>
            </p:cNvPicPr>
            <p:nvPr/>
          </p:nvPicPr>
          <p:blipFill>
            <a:blip r:embed="rId1" cstate="email"/>
            <a:srcRect l="3569" r="78094" b="85519"/>
            <a:stretch>
              <a:fillRect/>
            </a:stretch>
          </p:blipFill>
          <p:spPr bwMode="auto">
            <a:xfrm>
              <a:off x="4429124" y="2285992"/>
              <a:ext cx="784231" cy="658803"/>
            </a:xfrm>
            <a:prstGeom prst="rect">
              <a:avLst/>
            </a:prstGeom>
            <a:grpFill/>
            <a:ln>
              <a:noFill/>
            </a:ln>
          </p:spPr>
        </p:pic>
        <p:pic>
          <p:nvPicPr>
            <p:cNvPr id="14" name="Picture 10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643438" y="3000372"/>
              <a:ext cx="4296989" cy="3500438"/>
            </a:xfrm>
            <a:prstGeom prst="rect">
              <a:avLst/>
            </a:prstGeom>
            <a:grpFill/>
            <a:ln>
              <a:noFill/>
            </a:ln>
          </p:spPr>
        </p:pic>
      </p:grpSp>
      <p:sp>
        <p:nvSpPr>
          <p:cNvPr id="15" name="圆角矩形 14"/>
          <p:cNvSpPr/>
          <p:nvPr/>
        </p:nvSpPr>
        <p:spPr>
          <a:xfrm>
            <a:off x="4045119" y="5833462"/>
            <a:ext cx="5472608" cy="98048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dist="50800" dir="5400000" sx="29000" sy="29000" algn="ctr" rotWithShape="0">
              <a:srgbClr val="000000">
                <a:alpha val="94000"/>
              </a:srgbClr>
            </a:outerShdw>
            <a:reflection stA="0" endPos="650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b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"/>
          <p:cNvSpPr txBox="1">
            <a:spLocks noChangeArrowheads="1"/>
          </p:cNvSpPr>
          <p:nvPr/>
        </p:nvSpPr>
        <p:spPr bwMode="auto">
          <a:xfrm>
            <a:off x="4398963" y="6092825"/>
            <a:ext cx="41703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anose="02020603050405020304" pitchFamily="18" charset="0"/>
              </a:rPr>
              <a:t>The </a:t>
            </a:r>
            <a:r>
              <a:rPr lang="en-US" altLang="zh-CN" sz="2800" b="1">
                <a:latin typeface="Times New Roman" panose="02020603050405020304" pitchFamily="18" charset="0"/>
              </a:rPr>
              <a:t>four men hear a ____ .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5"/>
          <p:cNvSpPr txBox="1">
            <a:spLocks noChangeArrowheads="1"/>
          </p:cNvSpPr>
          <p:nvPr/>
        </p:nvSpPr>
        <p:spPr bwMode="auto">
          <a:xfrm>
            <a:off x="7485063" y="6084888"/>
            <a:ext cx="10382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noise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8488363" y="2046288"/>
            <a:ext cx="2160587" cy="746125"/>
          </a:xfrm>
          <a:prstGeom prst="wedgeRoundRectCallout">
            <a:avLst>
              <a:gd name="adj1" fmla="val -57901"/>
              <a:gd name="adj2" fmla="val 223880"/>
              <a:gd name="adj3" fmla="val 16667"/>
            </a:avLst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What is it ?</a:t>
            </a:r>
            <a:endParaRPr lang="zh-CN" alt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圆角矩形标注 18"/>
          <p:cNvSpPr/>
          <p:nvPr/>
        </p:nvSpPr>
        <p:spPr>
          <a:xfrm>
            <a:off x="2498725" y="4367213"/>
            <a:ext cx="2733675" cy="1081087"/>
          </a:xfrm>
          <a:prstGeom prst="wedgeRoundRectCallout">
            <a:avLst>
              <a:gd name="adj1" fmla="val 52688"/>
              <a:gd name="adj2" fmla="val -184532"/>
              <a:gd name="adj3" fmla="val 16667"/>
            </a:avLst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1"/>
          <p:cNvSpPr txBox="1">
            <a:spLocks noChangeArrowheads="1"/>
          </p:cNvSpPr>
          <p:nvPr/>
        </p:nvSpPr>
        <p:spPr bwMode="auto">
          <a:xfrm>
            <a:off x="1630363" y="3421063"/>
            <a:ext cx="29638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anose="02020603050405020304" pitchFamily="18" charset="0"/>
              </a:rPr>
              <a:t>It’s an elephant . </a:t>
            </a:r>
            <a:endParaRPr lang="en-US" altLang="zh-CN" sz="2400" b="1">
              <a:latin typeface="Times New Roman" panose="02020603050405020304" pitchFamily="18" charset="0"/>
            </a:endParaRPr>
          </a:p>
          <a:p>
            <a:r>
              <a:rPr lang="en-US" altLang="zh-CN" sz="2400" b="1">
                <a:latin typeface="Times New Roman" panose="02020603050405020304" pitchFamily="18" charset="0"/>
              </a:rPr>
              <a:t>You can touch it.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93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-60000">
            <a:off x="74613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4" name="TextBox 1"/>
          <p:cNvSpPr txBox="1">
            <a:spLocks noChangeArrowheads="1"/>
          </p:cNvSpPr>
          <p:nvPr/>
        </p:nvSpPr>
        <p:spPr bwMode="auto">
          <a:xfrm>
            <a:off x="1384300" y="1125538"/>
            <a:ext cx="23891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solidFill>
                  <a:srgbClr val="00B050"/>
                </a:solidFill>
                <a:latin typeface="Times New Roman" panose="02020603050405020304" pitchFamily="18" charset="0"/>
              </a:rPr>
              <a:t>While-task procedures</a:t>
            </a:r>
            <a:endParaRPr lang="en-US" altLang="zh-CN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66931" y="1494298"/>
            <a:ext cx="4248471" cy="6451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6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Read the story</a:t>
            </a:r>
            <a:endParaRPr lang="en-US" altLang="zh-CN" sz="36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 bldLvl="0" animBg="1"/>
      <p:bldP spid="19" grpId="0" bldLvl="0" animBg="1"/>
      <p:bldP spid="20" grpId="0"/>
    </p:bldLst>
  </p:timing>
</p:sld>
</file>

<file path=ppt/tags/tag1.xml><?xml version="1.0" encoding="utf-8"?>
<p:tagLst xmlns:p="http://schemas.openxmlformats.org/presentationml/2006/main">
  <p:tag name="KSO_WPP_MARK_KEY" val="65544d42-9a96-4f2c-864d-8438f6d4e2a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2569</Words>
  <Application>WPS 演示</Application>
  <PresentationFormat>自定义</PresentationFormat>
  <Paragraphs>336</Paragraphs>
  <Slides>28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1" baseType="lpstr">
      <vt:lpstr>Arial</vt:lpstr>
      <vt:lpstr>宋体</vt:lpstr>
      <vt:lpstr>Wingdings</vt:lpstr>
      <vt:lpstr>Calibri Light</vt:lpstr>
      <vt:lpstr>Calibri</vt:lpstr>
      <vt:lpstr>Times New Roman</vt:lpstr>
      <vt:lpstr>微软雅黑</vt:lpstr>
      <vt:lpstr>Calibri</vt:lpstr>
      <vt:lpstr>仿宋</vt:lpstr>
      <vt:lpstr>Arial Unicode MS</vt:lpstr>
      <vt:lpstr>Constantia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411</cp:revision>
  <dcterms:created xsi:type="dcterms:W3CDTF">2013-07-01T03:05:00Z</dcterms:created>
  <dcterms:modified xsi:type="dcterms:W3CDTF">2023-03-01T04:27:35Z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397C8D01FE624516841752E745130E89</vt:lpwstr>
  </property>
</Properties>
</file>