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5"/>
  </p:handoutMasterIdLst>
  <p:sldIdLst>
    <p:sldId id="280" r:id="rId3"/>
    <p:sldId id="360" r:id="rId5"/>
    <p:sldId id="363" r:id="rId6"/>
    <p:sldId id="361" r:id="rId7"/>
    <p:sldId id="364" r:id="rId8"/>
    <p:sldId id="365" r:id="rId9"/>
    <p:sldId id="367" r:id="rId10"/>
    <p:sldId id="368" r:id="rId11"/>
    <p:sldId id="332" r:id="rId12"/>
    <p:sldId id="335" r:id="rId13"/>
    <p:sldId id="337" r:id="rId14"/>
    <p:sldId id="349" r:id="rId15"/>
    <p:sldId id="340" r:id="rId16"/>
    <p:sldId id="341" r:id="rId17"/>
    <p:sldId id="343" r:id="rId18"/>
    <p:sldId id="344" r:id="rId19"/>
    <p:sldId id="350" r:id="rId20"/>
    <p:sldId id="346" r:id="rId21"/>
    <p:sldId id="303" r:id="rId22"/>
    <p:sldId id="305" r:id="rId23"/>
    <p:sldId id="268" r:id="rId24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1B1C5"/>
    <a:srgbClr val="E6FBFE"/>
    <a:srgbClr val="57D2E3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 varScale="1">
        <p:scale>
          <a:sx n="109" d="100"/>
          <a:sy n="109" d="100"/>
        </p:scale>
        <p:origin x="-594" y="-90"/>
      </p:cViewPr>
      <p:guideLst>
        <p:guide orient="horz" pos="2160"/>
        <p:guide pos="380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B25B5380-894F-4370-9BE4-7A688A45508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F91CFDFF-176E-4DAB-A850-4DB8E207F0C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B93E21B-43A0-4FD7-893C-82FED878809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969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69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8775BC5-760D-4052-8677-3BD42DC49EA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0" y="876300"/>
            <a:ext cx="8143875" cy="3740150"/>
            <a:chOff x="-1" y="869694"/>
            <a:chExt cx="8144452" cy="3740406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6531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9" y="171611"/>
            <a:ext cx="12192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2233613" y="182563"/>
            <a:ext cx="9958387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339513" y="252413"/>
            <a:ext cx="5238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12192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9" y="2127509"/>
            <a:ext cx="12192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2695575" y="2373313"/>
            <a:ext cx="77692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7.png"/><Relationship Id="rId7" Type="http://schemas.openxmlformats.org/officeDocument/2006/relationships/image" Target="../media/image22.jpeg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26.jpeg"/><Relationship Id="rId1" Type="http://schemas.openxmlformats.org/officeDocument/2006/relationships/image" Target="../media/image25.wmf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23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928688" y="1987550"/>
            <a:ext cx="6064250" cy="1349375"/>
            <a:chOff x="-119542" y="2105678"/>
            <a:chExt cx="6064250" cy="1349417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2908" y="2105678"/>
              <a:ext cx="2554287" cy="1014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Module 1 Unit 2</a:t>
              </a:r>
              <a:endPara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endPara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119542" y="2624807"/>
              <a:ext cx="6064250" cy="830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Smell and taste</a:t>
              </a:r>
              <a:endParaRPr lang="en-US" altLang="zh-CN" sz="48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8228013" y="280988"/>
            <a:ext cx="3098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7174" name="图片 1" descr="英语上教（三起）四年级下册（2013年新编）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151813" y="1536700"/>
            <a:ext cx="4046537" cy="532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14337" name="图片 1" descr="5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06463" y="1079500"/>
            <a:ext cx="3103562" cy="488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488113" y="5514975"/>
            <a:ext cx="406876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grape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488113" y="1077913"/>
            <a:ext cx="5289550" cy="396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Is it ___?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Yes,it is.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No,it isn’t.  It is ____.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Taste it.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Is it ___ or ____?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It’s _____.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413" name="TextBox 1"/>
          <p:cNvSpPr txBox="1">
            <a:spLocks noChangeArrowheads="1"/>
          </p:cNvSpPr>
          <p:nvPr/>
        </p:nvSpPr>
        <p:spPr bwMode="auto">
          <a:xfrm>
            <a:off x="1711325" y="1149350"/>
            <a:ext cx="1541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Consolidation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60000">
            <a:off x="211138" y="893763"/>
            <a:ext cx="1201737" cy="134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804025" y="5721350"/>
            <a:ext cx="549275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strawberry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804025" y="1571625"/>
            <a:ext cx="5187950" cy="396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Is it ___?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Yes,it is.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No,it isn’t.  It is ____.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Touch it.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Is it ___ or ____?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It’s _____.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8436" name="图片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23988" y="1958975"/>
            <a:ext cx="4714875" cy="376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541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Consolidation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3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81855" y="2223769"/>
            <a:ext cx="2354580" cy="64516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noProof="1"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Let's chant</a:t>
            </a:r>
            <a:endParaRPr lang="en-US" altLang="zh-CN" sz="3600" b="1" noProof="1"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703513" y="3057525"/>
            <a:ext cx="12203112" cy="286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solidFill>
                  <a:srgbClr val="21B1C5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 like </a:t>
            </a:r>
            <a:r>
              <a:rPr lang="en-US" altLang="zh-CN" sz="3600" b="1" dirty="0" err="1">
                <a:solidFill>
                  <a:srgbClr val="21B1C5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watermelon,I</a:t>
            </a:r>
            <a:r>
              <a:rPr lang="en-US" altLang="zh-CN" sz="3600" b="1" dirty="0">
                <a:solidFill>
                  <a:srgbClr val="21B1C5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like watermelon,</a:t>
            </a:r>
            <a:endParaRPr lang="en-US" altLang="zh-CN" sz="3600" b="1" dirty="0">
              <a:solidFill>
                <a:srgbClr val="21B1C5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3600" b="1" dirty="0">
                <a:solidFill>
                  <a:srgbClr val="21B1C5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round and </a:t>
            </a:r>
            <a:r>
              <a:rPr lang="en-US" altLang="zh-CN" sz="3600" b="1" dirty="0" err="1">
                <a:solidFill>
                  <a:srgbClr val="21B1C5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big,round</a:t>
            </a:r>
            <a:r>
              <a:rPr lang="en-US" altLang="zh-CN" sz="3600" b="1" dirty="0">
                <a:solidFill>
                  <a:srgbClr val="21B1C5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and big.</a:t>
            </a:r>
            <a:endParaRPr lang="en-US" altLang="zh-CN" sz="3600" b="1" dirty="0">
              <a:solidFill>
                <a:srgbClr val="21B1C5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3600" b="1" dirty="0">
                <a:solidFill>
                  <a:srgbClr val="21B1C5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 like </a:t>
            </a:r>
            <a:r>
              <a:rPr lang="en-US" altLang="zh-CN" sz="3600" b="1" dirty="0" err="1">
                <a:solidFill>
                  <a:srgbClr val="21B1C5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watermelon,I</a:t>
            </a:r>
            <a:r>
              <a:rPr lang="en-US" altLang="zh-CN" sz="3600" b="1" dirty="0">
                <a:solidFill>
                  <a:srgbClr val="21B1C5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like watermelon,</a:t>
            </a:r>
            <a:endParaRPr lang="en-US" altLang="zh-CN" sz="3600" b="1" dirty="0">
              <a:solidFill>
                <a:srgbClr val="21B1C5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3600" b="1" dirty="0">
                <a:solidFill>
                  <a:srgbClr val="21B1C5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green and </a:t>
            </a:r>
            <a:r>
              <a:rPr lang="en-US" altLang="zh-CN" sz="3600" b="1" dirty="0" err="1">
                <a:solidFill>
                  <a:srgbClr val="21B1C5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sweet,green</a:t>
            </a:r>
            <a:r>
              <a:rPr lang="en-US" altLang="zh-CN" sz="3600" b="1" dirty="0">
                <a:solidFill>
                  <a:srgbClr val="21B1C5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and sweet.</a:t>
            </a:r>
            <a:endParaRPr lang="en-US" altLang="zh-CN" sz="3600" b="1" dirty="0">
              <a:solidFill>
                <a:srgbClr val="21B1C5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endParaRPr lang="en-US" altLang="zh-CN" sz="3600" b="1" dirty="0">
              <a:solidFill>
                <a:srgbClr val="21B1C5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9460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541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00B050"/>
                </a:solidFill>
                <a:latin typeface="Times New Roman" panose="02020603050405020304" pitchFamily="18" charset="0"/>
              </a:rPr>
              <a:t>Consolidation</a:t>
            </a:r>
            <a:endParaRPr lang="en-US" altLang="zh-CN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61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80812" y="2146299"/>
            <a:ext cx="2354580" cy="64516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noProof="1"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Let's chant</a:t>
            </a:r>
            <a:endParaRPr lang="en-US" altLang="zh-CN" sz="3600" b="1" noProof="1"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65150" y="2849563"/>
            <a:ext cx="12203113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solidFill>
                  <a:srgbClr val="21B1C5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 like </a:t>
            </a:r>
            <a:r>
              <a:rPr lang="en-US" altLang="zh-CN" sz="3600" b="1" dirty="0" err="1">
                <a:solidFill>
                  <a:srgbClr val="21B1C5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grape,I</a:t>
            </a:r>
            <a:r>
              <a:rPr lang="en-US" altLang="zh-CN" sz="3600" b="1" dirty="0">
                <a:solidFill>
                  <a:srgbClr val="21B1C5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like </a:t>
            </a:r>
            <a:r>
              <a:rPr lang="en-US" altLang="zh-CN" sz="3600" b="1" dirty="0" err="1">
                <a:solidFill>
                  <a:srgbClr val="21B1C5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grape,round</a:t>
            </a:r>
            <a:r>
              <a:rPr lang="en-US" altLang="zh-CN" sz="3600" b="1" dirty="0">
                <a:solidFill>
                  <a:srgbClr val="21B1C5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and small, round and small.</a:t>
            </a:r>
            <a:endParaRPr lang="en-US" altLang="zh-CN" sz="3600" b="1" dirty="0">
              <a:solidFill>
                <a:srgbClr val="21B1C5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3600" b="1" dirty="0">
                <a:solidFill>
                  <a:srgbClr val="21B1C5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 like </a:t>
            </a:r>
            <a:r>
              <a:rPr lang="en-US" altLang="zh-CN" sz="3600" b="1" dirty="0" err="1">
                <a:solidFill>
                  <a:srgbClr val="21B1C5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grape,I</a:t>
            </a:r>
            <a:r>
              <a:rPr lang="en-US" altLang="zh-CN" sz="3600" b="1" dirty="0">
                <a:solidFill>
                  <a:srgbClr val="21B1C5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like </a:t>
            </a:r>
            <a:r>
              <a:rPr lang="en-US" altLang="zh-CN" sz="3600" b="1" dirty="0" err="1">
                <a:solidFill>
                  <a:srgbClr val="21B1C5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grape,sour</a:t>
            </a:r>
            <a:r>
              <a:rPr lang="en-US" altLang="zh-CN" sz="3600" b="1" dirty="0">
                <a:solidFill>
                  <a:srgbClr val="21B1C5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and sweet, sour and sweet.</a:t>
            </a:r>
            <a:endParaRPr lang="en-US" altLang="zh-CN" sz="3600" b="1" dirty="0">
              <a:solidFill>
                <a:srgbClr val="21B1C5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 like </a:t>
            </a:r>
            <a:r>
              <a:rPr lang="en-US" altLang="zh-CN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strawberry,I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like strawberry,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red and small, ,red and small.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 like </a:t>
            </a:r>
            <a:r>
              <a:rPr lang="en-US" altLang="zh-CN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strawberry,I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like strawberry,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sour and </a:t>
            </a:r>
            <a:r>
              <a:rPr lang="en-US" altLang="zh-CN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sweet,sour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and sweet.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484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541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Consolidation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85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36" end="1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136" end="1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96" end="2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charRg st="196" end="2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254" end="2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charRg st="254" end="2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254" end="2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charRg st="254" end="2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254" end="2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charRg st="254" end="2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254" end="2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charRg st="254" end="2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1506" name="图片 9" descr="6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480000">
            <a:off x="8851900" y="4102100"/>
            <a:ext cx="3098800" cy="264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图片 1" descr="6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340000">
            <a:off x="5202238" y="4552950"/>
            <a:ext cx="2039937" cy="209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图片 3" descr="5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-1860000">
            <a:off x="8558213" y="1965325"/>
            <a:ext cx="1646237" cy="176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图片 5" descr="5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492375" y="4518025"/>
            <a:ext cx="981075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图片 7" descr="59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660000">
            <a:off x="10553700" y="1784350"/>
            <a:ext cx="1416050" cy="168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图片 8" descr="60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540000">
            <a:off x="7469188" y="5457825"/>
            <a:ext cx="715962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908" name="AutoShape 4"/>
          <p:cNvSpPr>
            <a:spLocks noChangeArrowheads="1"/>
          </p:cNvSpPr>
          <p:nvPr/>
        </p:nvSpPr>
        <p:spPr bwMode="auto">
          <a:xfrm>
            <a:off x="1249363" y="1419225"/>
            <a:ext cx="7034212" cy="3282950"/>
          </a:xfrm>
          <a:prstGeom prst="horizontalScroll">
            <a:avLst>
              <a:gd name="adj" fmla="val 12500"/>
            </a:avLst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endParaRPr lang="en-US" altLang="zh-CN" sz="36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buFontTx/>
              <a:buNone/>
              <a:defRPr/>
            </a:pPr>
            <a:endParaRPr lang="en-US" altLang="zh-CN" sz="36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A:Is it ... or ... ?(colour/size)</a:t>
            </a:r>
            <a:endParaRPr lang="en-US" altLang="zh-CN" sz="36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B:It's ... .</a:t>
            </a:r>
            <a:endParaRPr lang="en-US" altLang="zh-CN" sz="36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A:Is it ... or ... ?(sweet/sour/bitter)</a:t>
            </a:r>
            <a:endParaRPr lang="en-US" altLang="zh-CN" sz="36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B:It's ... .</a:t>
            </a:r>
            <a:endParaRPr lang="en-US" altLang="zh-CN" sz="36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buFontTx/>
              <a:buNone/>
              <a:defRPr/>
            </a:pPr>
            <a:endParaRPr lang="en-US" altLang="zh-CN" sz="36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buFontTx/>
              <a:buNone/>
              <a:defRPr/>
            </a:pPr>
            <a:endParaRPr lang="en-US" altLang="zh-CN" sz="36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1513" name="Picture 19" descr="peach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20000">
            <a:off x="3471863" y="5205413"/>
            <a:ext cx="1700212" cy="156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4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541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Consolidation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515" name="Picture 2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2000"/>
                                        <p:tgtEl>
                                          <p:spTgt spid="123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6" name="图片 5" descr="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8750" y="3619500"/>
            <a:ext cx="1376363" cy="297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 descr="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65288" y="2890838"/>
            <a:ext cx="2441575" cy="366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265353" y="2082774"/>
            <a:ext cx="7804669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A: Smell this. Is it … juice or … juice?</a:t>
            </a:r>
            <a:endParaRPr lang="en-US" altLang="zh-CN" sz="3600" b="1" dirty="0">
              <a:latin typeface="Times New Roman" panose="02020603050405020304" pitchFamily="18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3600" b="1" dirty="0">
                <a:solidFill>
                  <a:schemeClr val="accen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B: Is it … juice?</a:t>
            </a:r>
            <a:endParaRPr lang="en-US" altLang="zh-CN" sz="3600" b="1" dirty="0">
              <a:solidFill>
                <a:schemeClr val="accent1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A: Taste it. Is it … juice?</a:t>
            </a:r>
            <a:endParaRPr lang="en-US" altLang="zh-CN" sz="3600" b="1" dirty="0">
              <a:latin typeface="Times New Roman" panose="02020603050405020304" pitchFamily="18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3600" b="1" dirty="0">
                <a:solidFill>
                  <a:schemeClr val="accen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B: It’s (sweet/sour). It’s … juice.</a:t>
            </a:r>
            <a:endParaRPr lang="en-US" altLang="zh-CN" sz="3600" b="1" dirty="0">
              <a:solidFill>
                <a:schemeClr val="accent1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A: You’re right./Sorry, it’s …</a:t>
            </a:r>
            <a:endParaRPr lang="en-US" altLang="zh-CN" sz="36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2533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541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Consolidation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53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7800975" y="394493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1" cstate="email">
            <a:lum bright="12000"/>
          </a:blip>
          <a:srcRect/>
          <a:stretch>
            <a:fillRect/>
          </a:stretch>
        </p:blipFill>
        <p:spPr bwMode="auto">
          <a:xfrm>
            <a:off x="508000" y="3598863"/>
            <a:ext cx="2286000" cy="171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5475604" y="1677032"/>
            <a:ext cx="1325880" cy="64516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noProof="1"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</a:rPr>
              <a:t>Retell</a:t>
            </a:r>
            <a:endParaRPr lang="en-US" altLang="zh-CN" sz="3600" b="1" noProof="1"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8189" name="AutoShape 13"/>
          <p:cNvSpPr>
            <a:spLocks noChangeArrowheads="1"/>
          </p:cNvSpPr>
          <p:nvPr/>
        </p:nvSpPr>
        <p:spPr bwMode="auto">
          <a:xfrm>
            <a:off x="496888" y="2282825"/>
            <a:ext cx="4233862" cy="1077913"/>
          </a:xfrm>
          <a:prstGeom prst="wedgeRoundRectCallout">
            <a:avLst>
              <a:gd name="adj1" fmla="val -27574"/>
              <a:gd name="adj2" fmla="val 102653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Look, Joe. I have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some _____ here.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3557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0475" y="4787900"/>
            <a:ext cx="2362200" cy="184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8192" name="AutoShape 16"/>
          <p:cNvSpPr>
            <a:spLocks noChangeArrowheads="1"/>
          </p:cNvSpPr>
          <p:nvPr/>
        </p:nvSpPr>
        <p:spPr bwMode="auto">
          <a:xfrm>
            <a:off x="6783388" y="3663950"/>
            <a:ext cx="4945062" cy="1585913"/>
          </a:xfrm>
          <a:prstGeom prst="wedgeRoundRectCallout">
            <a:avLst>
              <a:gd name="adj1" fmla="val -68514"/>
              <a:gd name="adj2" fmla="val 59278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r>
              <a:rPr lang="en-US" altLang="zh-CN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____ this. </a:t>
            </a: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Is </a:t>
            </a:r>
            <a:r>
              <a:rPr lang="en-US" altLang="zh-CN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it strawberry juice _____ watermelon juice?</a:t>
            </a:r>
            <a:endParaRPr lang="en-US" altLang="zh-CN" sz="32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8193" name="AutoShape 17"/>
          <p:cNvSpPr>
            <a:spLocks noChangeArrowheads="1"/>
          </p:cNvSpPr>
          <p:nvPr/>
        </p:nvSpPr>
        <p:spPr bwMode="auto">
          <a:xfrm>
            <a:off x="7153275" y="5884863"/>
            <a:ext cx="4337050" cy="533400"/>
          </a:xfrm>
          <a:prstGeom prst="wedgeRoundRectCallout">
            <a:avLst>
              <a:gd name="adj1" fmla="val -64083"/>
              <a:gd name="adj2" fmla="val -115597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Is it ________ _____?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3560" name="文本框 2"/>
          <p:cNvSpPr txBox="1">
            <a:spLocks noChangeArrowheads="1"/>
          </p:cNvSpPr>
          <p:nvPr/>
        </p:nvSpPr>
        <p:spPr bwMode="auto">
          <a:xfrm>
            <a:off x="2913063" y="4157663"/>
            <a:ext cx="5873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3561" name="文本框 4"/>
          <p:cNvSpPr txBox="1">
            <a:spLocks noChangeArrowheads="1"/>
          </p:cNvSpPr>
          <p:nvPr/>
        </p:nvSpPr>
        <p:spPr bwMode="auto">
          <a:xfrm>
            <a:off x="5678488" y="4127500"/>
            <a:ext cx="6191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21485" y="2757801"/>
            <a:ext cx="1191891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6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ea typeface="微软雅黑" panose="020B0503020204020204" pitchFamily="34" charset="-122"/>
              </a:rPr>
              <a:t>juice</a:t>
            </a:r>
            <a:endParaRPr lang="en-US" altLang="zh-CN" sz="36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694803" y="3720465"/>
            <a:ext cx="1297307" cy="6451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6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ea typeface="微软雅黑" panose="020B0503020204020204" pitchFamily="34" charset="-122"/>
              </a:rPr>
              <a:t>Smell</a:t>
            </a:r>
            <a:endParaRPr lang="zh-CN" altLang="en-US" sz="36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077899" y="4149591"/>
            <a:ext cx="6146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ea typeface="微软雅黑" panose="020B0503020204020204" pitchFamily="34" charset="-122"/>
              </a:rPr>
              <a:t>or</a:t>
            </a:r>
            <a:endParaRPr lang="zh-CN" altLang="en-US" sz="36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075593" y="5858726"/>
            <a:ext cx="9877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2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ea typeface="微软雅黑" panose="020B0503020204020204" pitchFamily="34" charset="-122"/>
              </a:rPr>
              <a:t>juice</a:t>
            </a:r>
            <a:endParaRPr lang="zh-CN" altLang="en-US" sz="32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134908" y="5884350"/>
            <a:ext cx="2041906" cy="584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2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ea typeface="微软雅黑" panose="020B0503020204020204" pitchFamily="34" charset="-122"/>
              </a:rPr>
              <a:t>strawberry</a:t>
            </a:r>
            <a:endParaRPr lang="zh-CN" altLang="en-US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3567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541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Consolidation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56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8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8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7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89" grpId="0" bldLvl="0" animBg="1"/>
      <p:bldP spid="178192" grpId="0" bldLvl="0" animBg="1"/>
      <p:bldP spid="17819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437629" y="1651632"/>
            <a:ext cx="1325880" cy="64516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noProof="1"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</a:rPr>
              <a:t>Retell</a:t>
            </a:r>
            <a:endParaRPr lang="en-US" altLang="zh-CN" sz="3600" b="1" noProof="1"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7975" y="2235200"/>
            <a:ext cx="2133600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8194" name="AutoShape 18"/>
          <p:cNvSpPr>
            <a:spLocks noChangeArrowheads="1"/>
          </p:cNvSpPr>
          <p:nvPr/>
        </p:nvSpPr>
        <p:spPr bwMode="auto">
          <a:xfrm>
            <a:off x="2282825" y="1766888"/>
            <a:ext cx="3398838" cy="639762"/>
          </a:xfrm>
          <a:prstGeom prst="wedgeRoundRectCallout">
            <a:avLst>
              <a:gd name="adj1" fmla="val -54481"/>
              <a:gd name="adj2" fmla="val 112639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Is it _____ juice?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8197" name="AutoShape 21"/>
          <p:cNvSpPr>
            <a:spLocks noChangeArrowheads="1"/>
          </p:cNvSpPr>
          <p:nvPr/>
        </p:nvSpPr>
        <p:spPr bwMode="auto">
          <a:xfrm>
            <a:off x="2547938" y="2897188"/>
            <a:ext cx="2400300" cy="677862"/>
          </a:xfrm>
          <a:prstGeom prst="wedgeRoundRectCallout">
            <a:avLst>
              <a:gd name="adj1" fmla="val -104199"/>
              <a:gd name="adj2" fmla="val -41708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Yes,_____ </a:t>
            </a:r>
            <a:r>
              <a:rPr lang="en-US" altLang="zh-CN" sz="3600" b="1">
                <a:latin typeface="Comic Sans MS" panose="030F0702030302020204" pitchFamily="66" charset="0"/>
                <a:ea typeface="微软雅黑" panose="020B0503020204020204" pitchFamily="34" charset="-122"/>
              </a:rPr>
              <a:t>.</a:t>
            </a:r>
            <a:endParaRPr lang="en-US" altLang="zh-CN" sz="3600" b="1">
              <a:latin typeface="Comic Sans MS" panose="030F0702030302020204" pitchFamily="66" charset="0"/>
              <a:ea typeface="微软雅黑" panose="020B0503020204020204" pitchFamily="34" charset="-122"/>
            </a:endParaRPr>
          </a:p>
        </p:txBody>
      </p:sp>
      <p:pic>
        <p:nvPicPr>
          <p:cNvPr id="24582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2463" y="4032250"/>
            <a:ext cx="2286000" cy="188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8196" name="AutoShape 20"/>
          <p:cNvSpPr>
            <a:spLocks noChangeArrowheads="1"/>
          </p:cNvSpPr>
          <p:nvPr/>
        </p:nvSpPr>
        <p:spPr bwMode="auto">
          <a:xfrm>
            <a:off x="5059363" y="3730625"/>
            <a:ext cx="1862137" cy="715963"/>
          </a:xfrm>
          <a:prstGeom prst="wedgeRoundRectCallout">
            <a:avLst>
              <a:gd name="adj1" fmla="val 57227"/>
              <a:gd name="adj2" fmla="val 94079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____ it.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8195" name="AutoShape 19"/>
          <p:cNvSpPr>
            <a:spLocks noChangeArrowheads="1"/>
          </p:cNvSpPr>
          <p:nvPr/>
        </p:nvSpPr>
        <p:spPr bwMode="auto">
          <a:xfrm>
            <a:off x="9163050" y="3041650"/>
            <a:ext cx="3033713" cy="2168525"/>
          </a:xfrm>
          <a:prstGeom prst="wedgeRoundRectCallout">
            <a:avLst>
              <a:gd name="adj1" fmla="val -61051"/>
              <a:gd name="adj2" fmla="val -380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r>
              <a:rPr lang="en-US" altLang="zh-CN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It</a:t>
            </a:r>
            <a:r>
              <a:rPr lang="en-US" altLang="zh-CN" sz="3200" b="1">
                <a:latin typeface="Comic Sans MS" panose="030F0702030302020204" pitchFamily="66" charset="0"/>
                <a:ea typeface="微软雅黑" panose="020B0503020204020204" pitchFamily="34" charset="-122"/>
              </a:rPr>
              <a:t>’</a:t>
            </a:r>
            <a:r>
              <a:rPr lang="en-US" altLang="zh-CN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s _____ and _____.</a:t>
            </a:r>
            <a:endParaRPr lang="en-US" altLang="zh-CN" sz="32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It</a:t>
            </a:r>
            <a:r>
              <a:rPr lang="en-US" altLang="zh-CN" sz="3200" b="1">
                <a:latin typeface="Comic Sans MS" panose="030F0702030302020204" pitchFamily="66" charset="0"/>
                <a:ea typeface="微软雅黑" panose="020B0503020204020204" pitchFamily="34" charset="-122"/>
              </a:rPr>
              <a:t>’</a:t>
            </a:r>
            <a:r>
              <a:rPr lang="en-US" altLang="zh-CN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s ________ juice.</a:t>
            </a:r>
            <a:endParaRPr lang="en-US" altLang="zh-CN" sz="32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8198" name="AutoShape 22"/>
          <p:cNvSpPr>
            <a:spLocks noChangeArrowheads="1"/>
          </p:cNvSpPr>
          <p:nvPr/>
        </p:nvSpPr>
        <p:spPr bwMode="auto">
          <a:xfrm>
            <a:off x="7215188" y="6218238"/>
            <a:ext cx="2833687" cy="598487"/>
          </a:xfrm>
          <a:prstGeom prst="wedgeRoundRectCallout">
            <a:avLst>
              <a:gd name="adj1" fmla="val -38500"/>
              <a:gd name="adj2" fmla="val -104671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You</a:t>
            </a:r>
            <a:r>
              <a:rPr lang="en-US" altLang="zh-CN" sz="3600" b="1">
                <a:latin typeface="Comic Sans MS" panose="030F0702030302020204" pitchFamily="66" charset="0"/>
                <a:ea typeface="微软雅黑" panose="020B0503020204020204" pitchFamily="34" charset="-122"/>
              </a:rPr>
              <a:t>’</a:t>
            </a: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re _____.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4586" name="文本框 5"/>
          <p:cNvSpPr txBox="1">
            <a:spLocks noChangeArrowheads="1"/>
          </p:cNvSpPr>
          <p:nvPr/>
        </p:nvSpPr>
        <p:spPr bwMode="auto">
          <a:xfrm>
            <a:off x="10494963" y="5530850"/>
            <a:ext cx="55245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046094" y="1761490"/>
            <a:ext cx="1703706" cy="6451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6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ea typeface="微软雅黑" panose="020B0503020204020204" pitchFamily="34" charset="-122"/>
              </a:rPr>
              <a:t>orange</a:t>
            </a:r>
            <a:endParaRPr lang="en-US" altLang="zh-CN" sz="36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483531" y="2930542"/>
            <a:ext cx="996928" cy="6451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6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ea typeface="微软雅黑" panose="020B0503020204020204" pitchFamily="34" charset="-122"/>
              </a:rPr>
              <a:t>it is</a:t>
            </a:r>
            <a:endParaRPr lang="en-US" altLang="zh-CN" sz="36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948056" y="3762507"/>
            <a:ext cx="1207138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ea typeface="微软雅黑" panose="020B0503020204020204" pitchFamily="34" charset="-122"/>
              </a:rPr>
              <a:t>Taste</a:t>
            </a:r>
            <a:endParaRPr lang="en-US" altLang="zh-CN" sz="36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886863" y="3077515"/>
            <a:ext cx="12496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ea typeface="微软雅黑" panose="020B0503020204020204" pitchFamily="34" charset="-122"/>
              </a:rPr>
              <a:t>sweet</a:t>
            </a:r>
            <a:endParaRPr lang="en-US" altLang="zh-CN" sz="36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252988" y="3581259"/>
            <a:ext cx="10464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ea typeface="微软雅黑" panose="020B0503020204020204" pitchFamily="34" charset="-122"/>
              </a:rPr>
              <a:t>sour</a:t>
            </a:r>
            <a:endParaRPr lang="en-US" altLang="zh-CN" sz="36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825351" y="4112894"/>
            <a:ext cx="2279650" cy="119888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6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ea typeface="微软雅黑" panose="020B0503020204020204" pitchFamily="34" charset="-122"/>
              </a:rPr>
              <a:t>strawberry</a:t>
            </a:r>
            <a:endParaRPr lang="en-US" altLang="zh-CN" sz="36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679304" y="6254770"/>
            <a:ext cx="11480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ea typeface="微软雅黑" panose="020B0503020204020204" pitchFamily="34" charset="-122"/>
              </a:rPr>
              <a:t>right</a:t>
            </a:r>
            <a:endParaRPr lang="en-US" altLang="zh-CN" sz="36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4594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541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Consolidation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595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7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7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7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94" grpId="0" bldLvl="0" animBg="1"/>
      <p:bldP spid="178197" grpId="0" bldLvl="0" animBg="1"/>
      <p:bldP spid="178196" grpId="0" bldLvl="0" animBg="1"/>
      <p:bldP spid="178195" grpId="0" bldLvl="0" animBg="1"/>
      <p:bldP spid="17819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2676524" y="2268538"/>
            <a:ext cx="7297899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solidFill>
                  <a:srgbClr val="21B1C5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The fruit juice is sweet and nice.</a:t>
            </a:r>
            <a:endParaRPr lang="en-US" altLang="zh-CN" sz="3600" b="1" dirty="0">
              <a:solidFill>
                <a:srgbClr val="21B1C5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3600" b="1" dirty="0">
                <a:solidFill>
                  <a:srgbClr val="21B1C5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And the fruit is good for our health.</a:t>
            </a:r>
            <a:endParaRPr lang="en-US" altLang="zh-CN" sz="3600" b="1" dirty="0">
              <a:solidFill>
                <a:srgbClr val="21B1C5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3600" b="1" dirty="0">
                <a:solidFill>
                  <a:srgbClr val="21B1C5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So we should eat fruit or drink juice everyday.</a:t>
            </a:r>
            <a:endParaRPr lang="en-US" altLang="zh-CN" sz="3600" b="1" dirty="0">
              <a:solidFill>
                <a:srgbClr val="21B1C5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83784" y="1500505"/>
            <a:ext cx="1037590" cy="64516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noProof="1"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Tips</a:t>
            </a:r>
            <a:endParaRPr lang="en-US" altLang="zh-CN" sz="3600" b="1" noProof="1"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5604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541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00B050"/>
                </a:solidFill>
                <a:latin typeface="Times New Roman" panose="02020603050405020304" pitchFamily="18" charset="0"/>
              </a:rPr>
              <a:t>Consolidation</a:t>
            </a:r>
            <a:endParaRPr lang="en-US" altLang="zh-CN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605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6626" name="Text Box 9"/>
          <p:cNvSpPr txBox="1">
            <a:spLocks noChangeArrowheads="1"/>
          </p:cNvSpPr>
          <p:nvPr/>
        </p:nvSpPr>
        <p:spPr bwMode="auto">
          <a:xfrm>
            <a:off x="3802063" y="966788"/>
            <a:ext cx="7862887" cy="4768850"/>
          </a:xfrm>
          <a:prstGeom prst="rect">
            <a:avLst/>
          </a:prstGeom>
          <a:solidFill>
            <a:srgbClr val="FFFF99"/>
          </a:solidFill>
          <a:ln w="28575">
            <a:solidFill>
              <a:schemeClr val="tx1"/>
            </a:solidFill>
            <a:prstDash val="dash"/>
            <a:miter lim="800000"/>
          </a:ln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AutoNum type="arabicPeriod"/>
            </a:pPr>
            <a:r>
              <a:rPr lang="en-US" altLang="zh-CN" sz="3600" b="1" dirty="0">
                <a:solidFill>
                  <a:srgbClr val="3333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Read the story on page 8.</a:t>
            </a:r>
            <a:endParaRPr lang="en-US" altLang="zh-CN" sz="3600" b="1" dirty="0">
              <a:solidFill>
                <a:srgbClr val="3333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buFont typeface="Arial" panose="020B0604020202020204" pitchFamily="34" charset="0"/>
              <a:buAutoNum type="arabicPeriod"/>
            </a:pPr>
            <a:r>
              <a:rPr lang="en-US" altLang="zh-CN" sz="3600" b="1" dirty="0" err="1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找一找</a:t>
            </a:r>
            <a:r>
              <a:rPr lang="zh-CN" altLang="en-US" sz="3600" b="1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3600" b="1" dirty="0" err="1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还有什么食物可以榨成汁？比如玉米汁</a:t>
            </a:r>
            <a:r>
              <a:rPr lang="en-US" altLang="zh-CN" sz="3600" b="1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b="1" dirty="0">
              <a:solidFill>
                <a:srgbClr val="3333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b="1" dirty="0">
              <a:solidFill>
                <a:srgbClr val="3333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b="1" dirty="0">
              <a:solidFill>
                <a:srgbClr val="3333FF"/>
              </a:solidFill>
              <a:ea typeface="微软雅黑" panose="020B0503020204020204" pitchFamily="34" charset="-122"/>
            </a:endParaRPr>
          </a:p>
          <a:p>
            <a:endParaRPr lang="en-US" altLang="zh-CN" sz="2400" b="1" dirty="0">
              <a:solidFill>
                <a:srgbClr val="3333FF"/>
              </a:solidFill>
              <a:ea typeface="微软雅黑" panose="020B0503020204020204" pitchFamily="34" charset="-122"/>
            </a:endParaRPr>
          </a:p>
          <a:p>
            <a:endParaRPr lang="en-US" altLang="zh-CN" sz="2400" b="1" dirty="0">
              <a:solidFill>
                <a:srgbClr val="3333FF"/>
              </a:solidFill>
              <a:ea typeface="微软雅黑" panose="020B0503020204020204" pitchFamily="34" charset="-122"/>
            </a:endParaRPr>
          </a:p>
          <a:p>
            <a:endParaRPr lang="en-US" altLang="zh-CN" sz="2400" b="1" dirty="0">
              <a:solidFill>
                <a:srgbClr val="3333FF"/>
              </a:solidFill>
              <a:ea typeface="微软雅黑" panose="020B0503020204020204" pitchFamily="34" charset="-122"/>
            </a:endParaRPr>
          </a:p>
          <a:p>
            <a:endParaRPr lang="en-US" altLang="zh-CN" sz="2400" b="1" dirty="0">
              <a:solidFill>
                <a:srgbClr val="3333FF"/>
              </a:solidFill>
              <a:ea typeface="微软雅黑" panose="020B0503020204020204" pitchFamily="34" charset="-122"/>
            </a:endParaRPr>
          </a:p>
          <a:p>
            <a:endParaRPr lang="en-US" altLang="zh-CN" sz="2400" b="1" dirty="0">
              <a:solidFill>
                <a:srgbClr val="3333FF"/>
              </a:solidFill>
              <a:ea typeface="微软雅黑" panose="020B0503020204020204" pitchFamily="34" charset="-122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4333239" y="3993473"/>
            <a:ext cx="1991701" cy="26271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7345040" y="3993706"/>
            <a:ext cx="1985020" cy="27111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26629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541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00B050"/>
                </a:solidFill>
                <a:latin typeface="Times New Roman" panose="02020603050405020304" pitchFamily="18" charset="0"/>
              </a:rPr>
              <a:t>Consolidation</a:t>
            </a:r>
            <a:endParaRPr lang="en-US" altLang="zh-CN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63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53200" y="3810000"/>
            <a:ext cx="4057650" cy="304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219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2225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Pre-task preparation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文本框 3"/>
          <p:cNvSpPr txBox="1">
            <a:spLocks noChangeArrowheads="1"/>
          </p:cNvSpPr>
          <p:nvPr/>
        </p:nvSpPr>
        <p:spPr bwMode="auto">
          <a:xfrm>
            <a:off x="2146300" y="2433638"/>
            <a:ext cx="28924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strawberry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sp>
        <p:nvSpPr>
          <p:cNvPr id="9222" name="文本框 5"/>
          <p:cNvSpPr txBox="1">
            <a:spLocks noChangeArrowheads="1"/>
          </p:cNvSpPr>
          <p:nvPr/>
        </p:nvSpPr>
        <p:spPr bwMode="auto">
          <a:xfrm>
            <a:off x="2511425" y="4572000"/>
            <a:ext cx="28924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smell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pic>
        <p:nvPicPr>
          <p:cNvPr id="9223" name="图片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13550" y="1346200"/>
            <a:ext cx="4513263" cy="262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7651" name="TextBox 1"/>
          <p:cNvSpPr txBox="1">
            <a:spLocks noChangeArrowheads="1"/>
          </p:cNvSpPr>
          <p:nvPr/>
        </p:nvSpPr>
        <p:spPr bwMode="auto">
          <a:xfrm>
            <a:off x="3062288" y="2145004"/>
            <a:ext cx="607218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96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See you!</a:t>
            </a:r>
            <a:endParaRPr lang="en-US" altLang="zh-CN" sz="96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489825" y="4008438"/>
            <a:ext cx="2184400" cy="279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243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2225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Pre-task preparation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文本框 3"/>
          <p:cNvSpPr txBox="1">
            <a:spLocks noChangeArrowheads="1"/>
          </p:cNvSpPr>
          <p:nvPr/>
        </p:nvSpPr>
        <p:spPr bwMode="auto">
          <a:xfrm>
            <a:off x="2146300" y="2433638"/>
            <a:ext cx="37512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grape and taste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sp>
        <p:nvSpPr>
          <p:cNvPr id="10246" name="文本框 5"/>
          <p:cNvSpPr txBox="1">
            <a:spLocks noChangeArrowheads="1"/>
          </p:cNvSpPr>
          <p:nvPr/>
        </p:nvSpPr>
        <p:spPr bwMode="auto">
          <a:xfrm>
            <a:off x="2511425" y="4572000"/>
            <a:ext cx="28924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watermelon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pic>
        <p:nvPicPr>
          <p:cNvPr id="10247" name="图片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354888" y="1503363"/>
            <a:ext cx="2551112" cy="2414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266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2543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 err="1">
                <a:solidFill>
                  <a:srgbClr val="00B050"/>
                </a:solidFill>
                <a:latin typeface="Times New Roman" panose="02020603050405020304" pitchFamily="18" charset="0"/>
              </a:rPr>
              <a:t>While－task</a:t>
            </a:r>
            <a:r>
              <a:rPr lang="en-US" altLang="zh-CN" b="1" dirty="0">
                <a:solidFill>
                  <a:srgbClr val="00B050"/>
                </a:solidFill>
                <a:latin typeface="Times New Roman" panose="02020603050405020304" pitchFamily="18" charset="0"/>
              </a:rPr>
              <a:t> procedures</a:t>
            </a:r>
            <a:endParaRPr lang="en-US" altLang="zh-CN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文本框 2"/>
          <p:cNvSpPr txBox="1">
            <a:spLocks noChangeArrowheads="1"/>
          </p:cNvSpPr>
          <p:nvPr/>
        </p:nvSpPr>
        <p:spPr bwMode="auto">
          <a:xfrm>
            <a:off x="2819400" y="2235200"/>
            <a:ext cx="6937375" cy="286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T: This is the juice from an orange. 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What juice is it?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S1: It' s orange juice.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2543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While－task procedures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文本框 2"/>
          <p:cNvSpPr txBox="1">
            <a:spLocks noChangeArrowheads="1"/>
          </p:cNvSpPr>
          <p:nvPr/>
        </p:nvSpPr>
        <p:spPr bwMode="auto">
          <a:xfrm>
            <a:off x="2819400" y="2235200"/>
            <a:ext cx="6937375" cy="341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T: How does it taste?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S2: It’s sweet / sour.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A: Is it sweet?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S2: Yes, it is.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A: Is it sour?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S2: No, it isn’t.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2543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While－task procedures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文本框 2"/>
          <p:cNvSpPr txBox="1">
            <a:spLocks noChangeArrowheads="1"/>
          </p:cNvSpPr>
          <p:nvPr/>
        </p:nvSpPr>
        <p:spPr bwMode="auto">
          <a:xfrm>
            <a:off x="2819400" y="2235200"/>
            <a:ext cx="8890518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—— Is it A or B? 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——It's A.\ It's B. 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—Close you eyes. Smell this. Is it … or …?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—It’s …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—Now taste it. How does it taste?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—It’s...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23320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Post－task　activities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97700" y="2032000"/>
            <a:ext cx="4654550" cy="317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文本框 3"/>
          <p:cNvSpPr txBox="1">
            <a:spLocks noChangeArrowheads="1"/>
          </p:cNvSpPr>
          <p:nvPr/>
        </p:nvSpPr>
        <p:spPr bwMode="auto">
          <a:xfrm>
            <a:off x="1314450" y="1936750"/>
            <a:ext cx="5683250" cy="507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熊二：</a:t>
            </a:r>
            <a:r>
              <a:rPr lang="en-US" altLang="zh-CN" sz="3600" b="1" dirty="0" err="1">
                <a:latin typeface="Times New Roman" panose="02020603050405020304" pitchFamily="18" charset="0"/>
              </a:rPr>
              <a:t>Xiong</a:t>
            </a:r>
            <a:r>
              <a:rPr lang="en-US" altLang="zh-CN" sz="3600" b="1" dirty="0">
                <a:latin typeface="Times New Roman" panose="02020603050405020304" pitchFamily="18" charset="0"/>
              </a:rPr>
              <a:t> Da, I have some juice. It’s red.  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Smell this. Is it strawberry juice or watermelon juice?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熊大：</a:t>
            </a:r>
            <a:r>
              <a:rPr lang="en-US" altLang="zh-CN" sz="3600" b="1" dirty="0" err="1">
                <a:latin typeface="Times New Roman" panose="02020603050405020304" pitchFamily="18" charset="0"/>
              </a:rPr>
              <a:t>Xiong</a:t>
            </a:r>
            <a:r>
              <a:rPr lang="en-US" altLang="zh-CN" sz="3600" b="1" dirty="0">
                <a:latin typeface="Times New Roman" panose="02020603050405020304" pitchFamily="18" charset="0"/>
              </a:rPr>
              <a:t> </a:t>
            </a:r>
            <a:r>
              <a:rPr lang="en-US" altLang="zh-CN" sz="3600" b="1" dirty="0" err="1">
                <a:latin typeface="Times New Roman" panose="02020603050405020304" pitchFamily="18" charset="0"/>
              </a:rPr>
              <a:t>Er</a:t>
            </a:r>
            <a:r>
              <a:rPr lang="en-US" altLang="zh-CN" sz="3600" b="1" dirty="0">
                <a:latin typeface="Times New Roman" panose="02020603050405020304" pitchFamily="18" charset="0"/>
              </a:rPr>
              <a:t>, is it strawberry juice?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362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23320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Post－task　activities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文本框 3"/>
          <p:cNvSpPr txBox="1">
            <a:spLocks noChangeArrowheads="1"/>
          </p:cNvSpPr>
          <p:nvPr/>
        </p:nvSpPr>
        <p:spPr bwMode="auto">
          <a:xfrm>
            <a:off x="1257300" y="2466975"/>
            <a:ext cx="5524500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熊二：</a:t>
            </a:r>
            <a:r>
              <a:rPr lang="en-US" altLang="zh-CN" sz="3600" b="1">
                <a:latin typeface="Times New Roman" panose="02020603050405020304" pitchFamily="18" charset="0"/>
              </a:rPr>
              <a:t>Taste it. Is it sweet or sour?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endParaRPr lang="en-US" altLang="zh-CN" sz="3600" b="1">
              <a:latin typeface="Times New Roman" panose="02020603050405020304" pitchFamily="18" charset="0"/>
            </a:endParaRPr>
          </a:p>
          <a:p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熊大：</a:t>
            </a:r>
            <a:r>
              <a:rPr lang="en-US" altLang="zh-CN" sz="3600" b="1">
                <a:latin typeface="Times New Roman" panose="02020603050405020304" pitchFamily="18" charset="0"/>
              </a:rPr>
              <a:t>It’s sweet and sour. It’s strawberry juice.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pic>
        <p:nvPicPr>
          <p:cNvPr id="15365" name="图片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59550" y="2235200"/>
            <a:ext cx="405765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11265" name="图片 1" descr="6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5750" y="1720850"/>
            <a:ext cx="5335588" cy="455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072188" y="1651000"/>
            <a:ext cx="5521325" cy="341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Is it _____?</a:t>
            </a:r>
            <a:endParaRPr lang="en-US" altLang="zh-CN" sz="36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3600" b="1" dirty="0" err="1">
                <a:latin typeface="Times New Roman" panose="02020603050405020304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Yes,it</a:t>
            </a:r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 is.</a:t>
            </a:r>
            <a:endParaRPr lang="en-US" altLang="zh-CN" sz="36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3600" b="1" dirty="0" err="1">
                <a:latin typeface="Times New Roman" panose="02020603050405020304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No,it</a:t>
            </a:r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 isn’t. It’s _____.</a:t>
            </a:r>
            <a:endParaRPr lang="en-US" altLang="zh-CN" sz="36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endParaRPr lang="en-US" altLang="zh-CN" sz="36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Smell it. </a:t>
            </a:r>
            <a:endParaRPr lang="en-US" altLang="zh-CN" sz="36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Is it _____?</a:t>
            </a:r>
            <a:endParaRPr lang="en-US" altLang="zh-CN" sz="36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938838" y="5280025"/>
            <a:ext cx="47561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watermelon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6389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541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Consolidation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9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PP_MARK_KEY" val="64e76f63-8f96-4e80-a276-971c7331c58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2667</Words>
  <Application>WPS 演示</Application>
  <PresentationFormat>自定义</PresentationFormat>
  <Paragraphs>251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Calibri</vt:lpstr>
      <vt:lpstr>Times New Roman</vt:lpstr>
      <vt:lpstr>微软雅黑</vt:lpstr>
      <vt:lpstr>Calibri</vt:lpstr>
      <vt:lpstr>Arial Unicode MS</vt:lpstr>
      <vt:lpstr>Comic Sans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《Smell and taste》PPT课件下载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410</cp:revision>
  <dcterms:created xsi:type="dcterms:W3CDTF">2013-07-01T03:05:00Z</dcterms:created>
  <dcterms:modified xsi:type="dcterms:W3CDTF">2023-03-01T04:28:32Z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A3363989C71F4E31A8F2747CF37EEFB3</vt:lpwstr>
  </property>
</Properties>
</file>