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80" r:id="rId3"/>
    <p:sldId id="414" r:id="rId5"/>
    <p:sldId id="417" r:id="rId6"/>
    <p:sldId id="415" r:id="rId7"/>
    <p:sldId id="418" r:id="rId8"/>
    <p:sldId id="396" r:id="rId9"/>
    <p:sldId id="388" r:id="rId10"/>
    <p:sldId id="389" r:id="rId11"/>
    <p:sldId id="420" r:id="rId12"/>
    <p:sldId id="393" r:id="rId13"/>
    <p:sldId id="394" r:id="rId14"/>
    <p:sldId id="395" r:id="rId15"/>
    <p:sldId id="404" r:id="rId16"/>
    <p:sldId id="397" r:id="rId17"/>
    <p:sldId id="398" r:id="rId18"/>
    <p:sldId id="303" r:id="rId19"/>
    <p:sldId id="305" r:id="rId20"/>
    <p:sldId id="268" r:id="rId21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9" d="100"/>
          <a:sy n="109" d="100"/>
        </p:scale>
        <p:origin x="-594" y="-90"/>
      </p:cViewPr>
      <p:guideLst>
        <p:guide orient="horz" pos="219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4979BD5F-1682-4645-8EA6-5A25BF93EB7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FC1605BA-3E39-4770-92A4-07C3AC03669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3FD20A7-CEF9-43EA-A53C-FF6EC30CA2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60CCC8E-7018-4783-9F21-104D48B108E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8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8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2646363" y="2373313"/>
            <a:ext cx="7770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Relationship Id="rId3" Type="http://schemas.openxmlformats.org/officeDocument/2006/relationships/image" Target="../media/image26.jpeg"/><Relationship Id="rId2" Type="http://schemas.openxmlformats.org/officeDocument/2006/relationships/slide" Target="slide18.xml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23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928688" y="1779360"/>
            <a:ext cx="6064250" cy="1872741"/>
            <a:chOff x="-119542" y="2105678"/>
            <a:chExt cx="6064250" cy="187279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2908" y="2105678"/>
              <a:ext cx="2554287" cy="1014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2 Unit 5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119542" y="2870447"/>
              <a:ext cx="6064250" cy="1108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6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Sport</a:t>
              </a:r>
              <a:endParaRPr lang="en-US" altLang="zh-CN" sz="66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013" y="280988"/>
            <a:ext cx="309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174" name="图片 1" descr="英语上教（三起）四年级下册（2013年新编）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51813" y="1536700"/>
            <a:ext cx="4046537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6250" y="4024313"/>
            <a:ext cx="3656013" cy="520700"/>
          </a:xfrm>
          <a:prstGeom prst="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ball games</a:t>
            </a:r>
            <a:endParaRPr lang="en-US" altLang="zh-CN" sz="4000" b="1" noProof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7411" name="内容占位符 3" descr="篮球"/>
          <p:cNvPicPr>
            <a:picLocks noGrp="1"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29600" y="1371600"/>
            <a:ext cx="113188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8129588" y="2092325"/>
            <a:ext cx="1684337" cy="684213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</a:rPr>
              <a:t>basket</a:t>
            </a:r>
            <a:endParaRPr lang="zh-CN" altLang="en-US" sz="2800" b="1" noProof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3" name="图片 10" descr="足球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3463" y="1444625"/>
            <a:ext cx="935037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圆角矩形 11"/>
          <p:cNvSpPr/>
          <p:nvPr/>
        </p:nvSpPr>
        <p:spPr>
          <a:xfrm>
            <a:off x="5824538" y="2092325"/>
            <a:ext cx="1685925" cy="684213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</a:rPr>
              <a:t>foot</a:t>
            </a:r>
            <a:endParaRPr lang="en-US" altLang="zh-CN" sz="2800" b="1" noProof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824538" y="3821113"/>
            <a:ext cx="1903412" cy="925512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6600" b="1" noProof="1">
                <a:solidFill>
                  <a:schemeClr val="tx1"/>
                </a:solidFill>
                <a:latin typeface="Times New Roman" panose="02020603050405020304" pitchFamily="18" charset="0"/>
              </a:rPr>
              <a:t>ball</a:t>
            </a:r>
            <a:endParaRPr lang="zh-CN" altLang="en-US" sz="6600" b="1" noProof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6" name="图片 16" descr="排球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36975" y="1444625"/>
            <a:ext cx="962025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圆角矩形 17"/>
          <p:cNvSpPr/>
          <p:nvPr/>
        </p:nvSpPr>
        <p:spPr>
          <a:xfrm>
            <a:off x="3449638" y="2092325"/>
            <a:ext cx="1684337" cy="684213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</a:rPr>
              <a:t>volley</a:t>
            </a:r>
            <a:endParaRPr lang="zh-CN" altLang="en-US" sz="2800" b="1" noProof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>
            <a:off x="4203700" y="2876550"/>
            <a:ext cx="1981200" cy="873125"/>
          </a:xfrm>
          <a:prstGeom prst="straightConnector1">
            <a:avLst/>
          </a:prstGeom>
          <a:ln w="38100"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>
            <a:off x="6761163" y="2813050"/>
            <a:ext cx="20637" cy="900113"/>
          </a:xfrm>
          <a:prstGeom prst="straightConnector1">
            <a:avLst/>
          </a:prstGeom>
          <a:ln w="38100"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>
            <a:off x="7408863" y="2884488"/>
            <a:ext cx="1512887" cy="865187"/>
          </a:xfrm>
          <a:prstGeom prst="straightConnector1">
            <a:avLst/>
          </a:prstGeom>
          <a:ln w="38100"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2655888" y="5981700"/>
            <a:ext cx="2447925" cy="7191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3200" b="1" noProof="1">
                <a:solidFill>
                  <a:schemeClr val="tx1"/>
                </a:solidFill>
                <a:latin typeface="Times New Roman" panose="02020603050405020304" pitchFamily="18" charset="0"/>
              </a:rPr>
              <a:t>volleyball</a:t>
            </a:r>
            <a:endParaRPr lang="en-US" altLang="zh-CN" sz="3200" b="1" noProof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4384675" y="4829175"/>
            <a:ext cx="1728788" cy="1079500"/>
          </a:xfrm>
          <a:prstGeom prst="straightConnector1">
            <a:avLst/>
          </a:prstGeom>
          <a:ln w="38100"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6832600" y="4829175"/>
            <a:ext cx="1588" cy="1008063"/>
          </a:xfrm>
          <a:prstGeom prst="straightConnector1">
            <a:avLst/>
          </a:prstGeom>
          <a:ln w="38100"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7769225" y="4900613"/>
            <a:ext cx="1981200" cy="873125"/>
          </a:xfrm>
          <a:prstGeom prst="straightConnector1">
            <a:avLst/>
          </a:prstGeom>
          <a:ln w="38100"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5465763" y="6053138"/>
            <a:ext cx="2555875" cy="7191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3200" b="1" noProof="1">
                <a:solidFill>
                  <a:schemeClr val="tx1"/>
                </a:solidFill>
                <a:latin typeface="Times New Roman" panose="02020603050405020304" pitchFamily="18" charset="0"/>
              </a:rPr>
              <a:t>football</a:t>
            </a:r>
            <a:endParaRPr lang="en-US" altLang="zh-CN" sz="3200" b="1" noProof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416925" y="6053138"/>
            <a:ext cx="2582863" cy="7191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3200" b="1" noProof="1">
                <a:solidFill>
                  <a:schemeClr val="tx1"/>
                </a:solidFill>
                <a:latin typeface="Times New Roman" panose="02020603050405020304" pitchFamily="18" charset="0"/>
              </a:rPr>
              <a:t>basketball</a:t>
            </a:r>
            <a:endParaRPr lang="en-US" altLang="zh-CN" sz="3200" b="1" noProof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7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2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434" name="文本框 3"/>
          <p:cNvSpPr txBox="1">
            <a:spLocks noChangeArrowheads="1"/>
          </p:cNvSpPr>
          <p:nvPr/>
        </p:nvSpPr>
        <p:spPr bwMode="auto">
          <a:xfrm>
            <a:off x="3725863" y="992188"/>
            <a:ext cx="62658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How can you play table tennis?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508625" y="5535613"/>
            <a:ext cx="4281488" cy="792162"/>
          </a:xfrm>
          <a:prstGeom prst="roundRect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36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3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t the ball</a:t>
            </a:r>
            <a:endParaRPr lang="en-US" altLang="zh-CN" sz="3600" b="1" noProof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36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83213" y="1924050"/>
            <a:ext cx="4533900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3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5463" y="2328863"/>
            <a:ext cx="2624137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761163" y="4329113"/>
            <a:ext cx="3460750" cy="790575"/>
          </a:xfrm>
          <a:prstGeom prst="round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noProof="1">
                <a:solidFill>
                  <a:schemeClr val="tx1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3600" b="1" noProof="1">
                <a:solidFill>
                  <a:srgbClr val="C00000"/>
                </a:solidFill>
                <a:latin typeface="Times New Roman" panose="02020603050405020304" pitchFamily="18" charset="0"/>
              </a:rPr>
              <a:t>oun</a:t>
            </a:r>
            <a:r>
              <a:rPr lang="en-US" altLang="zh-CN" sz="3600" b="1" noProof="1">
                <a:solidFill>
                  <a:schemeClr val="tx1"/>
                </a:solidFill>
                <a:latin typeface="Times New Roman" panose="02020603050405020304" pitchFamily="18" charset="0"/>
              </a:rPr>
              <a:t>ce </a:t>
            </a:r>
            <a:r>
              <a:rPr lang="en-US" altLang="zh-CN" sz="3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the ball</a:t>
            </a:r>
            <a:endParaRPr lang="en-US" altLang="zh-CN" sz="3600" b="1" noProof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727200" y="4329113"/>
            <a:ext cx="3490913" cy="7921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3600" b="1" noProof="1">
                <a:solidFill>
                  <a:srgbClr val="C00000"/>
                </a:solidFill>
                <a:latin typeface="Times New Roman" panose="02020603050405020304" pitchFamily="18" charset="0"/>
              </a:rPr>
              <a:t>ick</a:t>
            </a:r>
            <a:r>
              <a:rPr lang="en-US" altLang="zh-CN" sz="3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 the </a:t>
            </a:r>
            <a:r>
              <a:rPr lang="en-US" altLang="zh-CN" sz="3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football</a:t>
            </a:r>
            <a:endParaRPr lang="en-US" altLang="zh-CN" sz="3600" b="1" noProof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61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42200" y="2052638"/>
            <a:ext cx="179070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6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07225" y="2339975"/>
            <a:ext cx="24479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圆角矩形 11"/>
          <p:cNvSpPr/>
          <p:nvPr/>
        </p:nvSpPr>
        <p:spPr>
          <a:xfrm>
            <a:off x="1719263" y="4103688"/>
            <a:ext cx="3668712" cy="792162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36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3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t the ball</a:t>
            </a:r>
            <a:endParaRPr lang="en-US" altLang="zh-CN" sz="3600" b="1" noProof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791325" y="4154488"/>
            <a:ext cx="3459163" cy="792162"/>
          </a:xfrm>
          <a:prstGeom prst="roundRect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36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3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t the ball</a:t>
            </a:r>
            <a:endParaRPr lang="en-US" altLang="zh-CN" sz="3600" b="1" noProof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4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35163" y="1943100"/>
            <a:ext cx="2566987" cy="196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506" name="文本框 5"/>
          <p:cNvSpPr txBox="1">
            <a:spLocks noChangeArrowheads="1"/>
          </p:cNvSpPr>
          <p:nvPr/>
        </p:nvSpPr>
        <p:spPr bwMode="auto">
          <a:xfrm>
            <a:off x="1627188" y="3151188"/>
            <a:ext cx="67040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I like 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playing basketball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.</a:t>
            </a: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8195" name="文本框 6"/>
          <p:cNvSpPr txBox="1">
            <a:spLocks noChangeArrowheads="1"/>
          </p:cNvSpPr>
          <p:nvPr/>
        </p:nvSpPr>
        <p:spPr bwMode="auto">
          <a:xfrm>
            <a:off x="1627188" y="3768725"/>
            <a:ext cx="83661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I can______ the ball .</a:t>
            </a: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8677" name="文本框 7"/>
          <p:cNvSpPr txBox="1">
            <a:spLocks noChangeArrowheads="1"/>
          </p:cNvSpPr>
          <p:nvPr/>
        </p:nvSpPr>
        <p:spPr bwMode="auto">
          <a:xfrm>
            <a:off x="1635125" y="4411663"/>
            <a:ext cx="352266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It's____.</a:t>
            </a: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197" name="文本框 8"/>
          <p:cNvSpPr txBox="1">
            <a:spLocks noChangeArrowheads="1"/>
          </p:cNvSpPr>
          <p:nvPr/>
        </p:nvSpPr>
        <p:spPr bwMode="auto">
          <a:xfrm>
            <a:off x="1636713" y="5119688"/>
            <a:ext cx="55229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It makes me  ______.</a:t>
            </a: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510" name="文本框 9"/>
          <p:cNvSpPr txBox="1">
            <a:spLocks noChangeArrowheads="1"/>
          </p:cNvSpPr>
          <p:nvPr/>
        </p:nvSpPr>
        <p:spPr bwMode="auto">
          <a:xfrm>
            <a:off x="4513263" y="3103563"/>
            <a:ext cx="25717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</a:rPr>
              <a:t>     </a:t>
            </a: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0" name="文本框 11"/>
          <p:cNvSpPr txBox="1">
            <a:spLocks noChangeArrowheads="1"/>
          </p:cNvSpPr>
          <p:nvPr/>
        </p:nvSpPr>
        <p:spPr bwMode="auto">
          <a:xfrm>
            <a:off x="2386013" y="4445000"/>
            <a:ext cx="20288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0070C0"/>
                </a:solidFill>
                <a:latin typeface="Times New Roman" panose="02020603050405020304" pitchFamily="18" charset="0"/>
              </a:rPr>
              <a:t>fun</a:t>
            </a:r>
            <a:endParaRPr lang="en-US" altLang="zh-CN" sz="3600" b="1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1" name="文本框 12"/>
          <p:cNvSpPr txBox="1">
            <a:spLocks noChangeArrowheads="1"/>
          </p:cNvSpPr>
          <p:nvPr/>
        </p:nvSpPr>
        <p:spPr bwMode="auto">
          <a:xfrm>
            <a:off x="4121150" y="5119688"/>
            <a:ext cx="21558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 healthy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60650" y="3790950"/>
            <a:ext cx="18764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00B050"/>
                </a:solidFill>
                <a:latin typeface="Times New Roman" panose="02020603050405020304" pitchFamily="18" charset="0"/>
              </a:rPr>
              <a:t>bounce</a:t>
            </a:r>
            <a:endParaRPr lang="en-US" altLang="zh-CN" sz="3600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 descr="拍球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13263" y="871538"/>
            <a:ext cx="3163887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图片 7" descr="篮球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112250" y="5797550"/>
            <a:ext cx="126682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65588" y="4445000"/>
            <a:ext cx="711200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91313" y="4738688"/>
            <a:ext cx="2592387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656138" y="5624513"/>
            <a:ext cx="19446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fit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656138" y="5984875"/>
            <a:ext cx="23764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strong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20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1521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28677" grpId="0"/>
      <p:bldP spid="8197" grpId="0"/>
      <p:bldP spid="8200" grpId="0"/>
      <p:bldP spid="8201" grpId="0"/>
      <p:bldP spid="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19325" y="1660525"/>
            <a:ext cx="8353425" cy="100806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A:What do you like?</a:t>
            </a:r>
            <a:endParaRPr lang="en-US" altLang="zh-CN" sz="3600" b="1" noProof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2531" name="图片 7" descr="篮球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19488" y="4875213"/>
            <a:ext cx="2052637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8" descr="排球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51513" y="5018088"/>
            <a:ext cx="2181225" cy="142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9" descr="足球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128000" y="4875213"/>
            <a:ext cx="1868488" cy="167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217738" y="3479800"/>
            <a:ext cx="8386762" cy="1008063"/>
          </a:xfrm>
          <a:prstGeom prst="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3600" b="1" noProof="1">
                <a:solidFill>
                  <a:srgbClr val="FFFFFF"/>
                </a:solidFill>
                <a:latin typeface="Times New Roman" panose="02020603050405020304" pitchFamily="18" charset="0"/>
              </a:rPr>
              <a:t>         B:I like playing....</a:t>
            </a:r>
            <a:endParaRPr lang="en-US" altLang="zh-CN" sz="3600" b="1" noProof="1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5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253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514974" y="4272238"/>
            <a:ext cx="1991701" cy="26271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0007592" y="4272472"/>
            <a:ext cx="1985020" cy="27111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3556" name="Picture 5" descr="CJ311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93800" y="1881188"/>
            <a:ext cx="558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CJ3110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47775" y="3054350"/>
            <a:ext cx="5572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文本框 15"/>
          <p:cNvSpPr txBox="1">
            <a:spLocks noChangeArrowheads="1"/>
          </p:cNvSpPr>
          <p:nvPr/>
        </p:nvSpPr>
        <p:spPr bwMode="auto">
          <a:xfrm>
            <a:off x="2189163" y="2017713"/>
            <a:ext cx="9170987" cy="230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 Point and read U5 Sport. 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 Write a text about” My 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favourite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ball game” and share it with your friend.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9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2747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Homework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356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579" name="TextBox 1"/>
          <p:cNvSpPr txBox="1">
            <a:spLocks noChangeArrowheads="1"/>
          </p:cNvSpPr>
          <p:nvPr/>
        </p:nvSpPr>
        <p:spPr bwMode="auto">
          <a:xfrm>
            <a:off x="3062287" y="2265680"/>
            <a:ext cx="60721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9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See you!</a:t>
            </a:r>
            <a:endParaRPr lang="en-US" altLang="zh-CN" sz="9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225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Pre-task preparation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2497138" y="3105150"/>
            <a:ext cx="2189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swimming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 bwMode="auto">
          <a:xfrm>
            <a:off x="5384165" y="2009140"/>
            <a:ext cx="5191760" cy="297624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225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Pre-task preparation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 bwMode="auto">
          <a:xfrm>
            <a:off x="5890260" y="2234565"/>
            <a:ext cx="3741417" cy="269875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Box 3"/>
          <p:cNvSpPr txBox="1">
            <a:spLocks noChangeArrowheads="1"/>
          </p:cNvSpPr>
          <p:nvPr/>
        </p:nvSpPr>
        <p:spPr bwMode="auto">
          <a:xfrm>
            <a:off x="2486025" y="3106738"/>
            <a:ext cx="183356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jumping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225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Pre-task preparation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18250" y="2460625"/>
            <a:ext cx="2879725" cy="281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Box 3"/>
          <p:cNvSpPr txBox="1">
            <a:spLocks noChangeArrowheads="1"/>
          </p:cNvSpPr>
          <p:nvPr/>
        </p:nvSpPr>
        <p:spPr bwMode="auto">
          <a:xfrm>
            <a:off x="2744788" y="2970213"/>
            <a:ext cx="17573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running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225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Pre-task preparation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3088" y="3557588"/>
            <a:ext cx="2881312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Box 3"/>
          <p:cNvSpPr txBox="1">
            <a:spLocks noChangeArrowheads="1"/>
          </p:cNvSpPr>
          <p:nvPr/>
        </p:nvSpPr>
        <p:spPr bwMode="auto">
          <a:xfrm>
            <a:off x="1074738" y="2484438"/>
            <a:ext cx="17573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running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 bwMode="auto">
          <a:xfrm>
            <a:off x="354330" y="3519802"/>
            <a:ext cx="3741420" cy="269875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 bwMode="auto">
          <a:xfrm>
            <a:off x="7671300" y="3706172"/>
            <a:ext cx="4383311" cy="251270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Box 3"/>
          <p:cNvSpPr txBox="1">
            <a:spLocks noChangeArrowheads="1"/>
          </p:cNvSpPr>
          <p:nvPr/>
        </p:nvSpPr>
        <p:spPr bwMode="auto">
          <a:xfrm>
            <a:off x="8740775" y="2767013"/>
            <a:ext cx="183356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jumping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12297" name="TextBox 3"/>
          <p:cNvSpPr txBox="1">
            <a:spLocks noChangeArrowheads="1"/>
          </p:cNvSpPr>
          <p:nvPr/>
        </p:nvSpPr>
        <p:spPr bwMode="auto">
          <a:xfrm>
            <a:off x="4632325" y="2643188"/>
            <a:ext cx="21907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swimming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58175" y="280988"/>
            <a:ext cx="30686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爆炸形 2 3"/>
          <p:cNvSpPr/>
          <p:nvPr/>
        </p:nvSpPr>
        <p:spPr>
          <a:xfrm>
            <a:off x="1568450" y="1598613"/>
            <a:ext cx="4295775" cy="1198562"/>
          </a:xfrm>
          <a:prstGeom prst="irregularSeal2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noProof="1">
                <a:solidFill>
                  <a:srgbClr val="FFFFFF"/>
                </a:solidFill>
                <a:latin typeface="Times New Roman" panose="02020603050405020304" pitchFamily="18" charset="0"/>
              </a:rPr>
              <a:t>survey</a:t>
            </a:r>
            <a:endParaRPr lang="en-US" altLang="zh-CN" sz="3600" noProof="1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01800" y="2974975"/>
            <a:ext cx="8353425" cy="100806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noProof="1">
                <a:solidFill>
                  <a:srgbClr val="000000"/>
                </a:solidFill>
                <a:latin typeface="Times New Roman" panose="02020603050405020304" pitchFamily="18" charset="0"/>
              </a:rPr>
              <a:t>What do I like playing?</a:t>
            </a:r>
            <a:endParaRPr lang="en-US" altLang="zh-CN" sz="3600" noProof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816225" y="3983038"/>
            <a:ext cx="689133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Do you like playing...?</a:t>
            </a:r>
            <a:endParaRPr lang="en-US" altLang="zh-CN" sz="3600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7" name="图片 6" descr="乒乓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77950" y="4733925"/>
            <a:ext cx="2544763" cy="198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图片 7" descr="篮球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02025" y="4806950"/>
            <a:ext cx="2052638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图片 8" descr="排球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34050" y="4949825"/>
            <a:ext cx="2181225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图片 9" descr="足球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181975" y="4878388"/>
            <a:ext cx="1870075" cy="167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文本框 1"/>
          <p:cNvSpPr txBox="1">
            <a:spLocks noChangeArrowheads="1"/>
          </p:cNvSpPr>
          <p:nvPr/>
        </p:nvSpPr>
        <p:spPr bwMode="auto">
          <a:xfrm>
            <a:off x="7524750" y="1355725"/>
            <a:ext cx="25304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2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627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 err="1">
                <a:solidFill>
                  <a:srgbClr val="00B050"/>
                </a:solidFill>
                <a:latin typeface="Times New Roman" panose="02020603050405020304" pitchFamily="18" charset="0"/>
              </a:rPr>
              <a:t>While－task</a:t>
            </a:r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　procedure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23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530" name="文本框 3"/>
          <p:cNvSpPr txBox="1">
            <a:spLocks noChangeArrowheads="1"/>
          </p:cNvSpPr>
          <p:nvPr/>
        </p:nvSpPr>
        <p:spPr bwMode="auto">
          <a:xfrm>
            <a:off x="2649538" y="1625600"/>
            <a:ext cx="58467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008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How can you play   _______?</a:t>
            </a:r>
            <a:endParaRPr lang="en-US" altLang="zh-CN" sz="3600" b="1">
              <a:solidFill>
                <a:srgbClr val="008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14339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16363" y="2209800"/>
            <a:ext cx="5703887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4187825" y="5957888"/>
            <a:ext cx="4281488" cy="792162"/>
          </a:xfrm>
          <a:prstGeom prst="roundRect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36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3600" b="1" noProof="1">
                <a:solidFill>
                  <a:srgbClr val="000000"/>
                </a:solidFill>
                <a:latin typeface="Times New Roman" panose="02020603050405020304" pitchFamily="18" charset="0"/>
              </a:rPr>
              <a:t>t the ball</a:t>
            </a:r>
            <a:endParaRPr lang="en-US" altLang="zh-CN" sz="3600" b="1" noProof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1" name="文本框 1"/>
          <p:cNvSpPr txBox="1">
            <a:spLocks noChangeArrowheads="1"/>
          </p:cNvSpPr>
          <p:nvPr/>
        </p:nvSpPr>
        <p:spPr bwMode="auto">
          <a:xfrm>
            <a:off x="6180138" y="1549400"/>
            <a:ext cx="29130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volleyball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4342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627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While－task　procedure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4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711325" y="2379663"/>
            <a:ext cx="6038850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S1: Do you like playing football?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S2: Yes, I do./No, I don’t. I like playing volleyball. Do you like playing volleyball?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S1:Yes,I do.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1" name="图片 10" descr="足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20125" y="3168650"/>
            <a:ext cx="2706688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1923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 err="1">
                <a:solidFill>
                  <a:srgbClr val="00B050"/>
                </a:solidFill>
                <a:latin typeface="Times New Roman" panose="02020603050405020304" pitchFamily="18" charset="0"/>
              </a:rPr>
              <a:t>Post－task</a:t>
            </a:r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　activity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711325" y="2379663"/>
            <a:ext cx="6038850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S1: Does kitty like play volleyball?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S2: No, she doesn’t.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S1: Does she like playing basketball?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S2: No, she doesn’t.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387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1923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Post－task　activity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50175" y="2746375"/>
            <a:ext cx="3714750" cy="221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3b0d2418-a2be-4300-9889-f15c644c5c0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1411</Words>
  <Application>WPS 演示</Application>
  <PresentationFormat>自定义</PresentationFormat>
  <Paragraphs>158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Calibri</vt:lpstr>
      <vt:lpstr>Times New Roman</vt:lpstr>
      <vt:lpstr>微软雅黑</vt:lpstr>
      <vt:lpstr>Calibri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418</cp:revision>
  <dcterms:created xsi:type="dcterms:W3CDTF">2013-07-01T03:05:00Z</dcterms:created>
  <dcterms:modified xsi:type="dcterms:W3CDTF">2023-03-01T04:33:22Z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8DB2624A49044BA59F3E0BADB8D91C6B</vt:lpwstr>
  </property>
</Properties>
</file>