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5" r:id="rId3"/>
    <p:sldId id="258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70" r:id="rId17"/>
    <p:sldId id="271" r:id="rId18"/>
    <p:sldId id="274" r:id="rId19"/>
    <p:sldId id="272" r:id="rId20"/>
    <p:sldId id="275" r:id="rId21"/>
    <p:sldId id="277" r:id="rId22"/>
    <p:sldId id="276" r:id="rId23"/>
    <p:sldId id="278" r:id="rId24"/>
    <p:sldId id="279" r:id="rId25"/>
    <p:sldId id="280" r:id="rId26"/>
    <p:sldId id="281" r:id="rId27"/>
    <p:sldId id="282" r:id="rId28"/>
    <p:sldId id="286" r:id="rId29"/>
    <p:sldId id="283" r:id="rId30"/>
    <p:sldId id="284" r:id="rId31"/>
  </p:sldIdLst>
  <p:sldSz cx="9144000" cy="6858000" type="screen4x3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8000"/>
    <a:srgbClr val="660033"/>
    <a:srgbClr val="333300"/>
    <a:srgbClr val="000099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815" autoAdjust="0"/>
  </p:normalViewPr>
  <p:slideViewPr>
    <p:cSldViewPr>
      <p:cViewPr varScale="1">
        <p:scale>
          <a:sx n="90" d="100"/>
          <a:sy n="90" d="100"/>
        </p:scale>
        <p:origin x="-224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584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6A3E78B-030E-449C-8A99-AB90CFD8DC7D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88DF5E-8E35-4A69-8FCE-078B23D76E09}" type="slidenum">
              <a:rPr lang="en-US" altLang="zh-CN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70A29B5-4173-45FD-B573-F15D9C443658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6083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5076AC6-F3CF-431B-832C-A5E813CFC67F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7107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While-task procedure 2</a:t>
            </a:r>
            <a:r>
              <a:rPr lang="zh-CN" altLang="en-US" smtClean="0">
                <a:ea typeface="宋体" panose="02010600030101010101" pitchFamily="2" charset="-122"/>
              </a:rPr>
              <a:t>：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活动内容：学习</a:t>
            </a:r>
            <a:r>
              <a:rPr lang="en-US" altLang="zh-CN" smtClean="0">
                <a:ea typeface="宋体" panose="02010600030101010101" pitchFamily="2" charset="-122"/>
              </a:rPr>
              <a:t>Look and learn</a:t>
            </a:r>
            <a:r>
              <a:rPr lang="zh-CN" altLang="en-US" smtClean="0">
                <a:ea typeface="宋体" panose="02010600030101010101" pitchFamily="2" charset="-122"/>
              </a:rPr>
              <a:t>的内容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活动目的：学习日常活动的英文表达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操作方法：帮助学生描述图片，引出句子</a:t>
            </a:r>
            <a:r>
              <a:rPr lang="en-US" altLang="zh-CN" smtClean="0">
                <a:ea typeface="宋体" panose="02010600030101010101" pitchFamily="2" charset="-122"/>
              </a:rPr>
              <a:t>It’s time to get up. </a:t>
            </a:r>
            <a:r>
              <a:rPr lang="zh-CN" altLang="en-US" smtClean="0">
                <a:ea typeface="宋体" panose="02010600030101010101" pitchFamily="2" charset="-122"/>
              </a:rPr>
              <a:t>仅要求学生理解。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3607D0F-F1EE-4D70-A79E-CD8FE045470F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8131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操作方法：听录音，初步了解图中孩子一天的生活。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录音内容：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It’s seven o’clock. It’s time to get up. I brush my teeth and wash my face. I have breakfast and then go to school. I have lunch at half past eleven. I have dinner at six o’clock. That’s my day. 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FAB7063-7F29-4473-A138-9F9BD605144C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9155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While-task procedure 3</a:t>
            </a:r>
            <a:r>
              <a:rPr lang="zh-CN" altLang="en-US" smtClean="0">
                <a:ea typeface="宋体" panose="02010600030101010101" pitchFamily="2" charset="-122"/>
              </a:rPr>
              <a:t>：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活动内容：第二次听录音，让学生根据录音内容进行编号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活动目的：帮助学生进一步对学习内容进行理解和记忆 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操作方法：听录音给图片编号，然后同桌之间讨论，校对答案、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                     </a:t>
            </a:r>
            <a:r>
              <a:rPr lang="en-US" altLang="zh-CN" smtClean="0">
                <a:ea typeface="宋体" panose="02010600030101010101" pitchFamily="2" charset="-122"/>
              </a:rPr>
              <a:t>S1: get up, No.1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                     S2: brush teeth, No.2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其他建议：允许学生在交流时使用其他表达方法，如</a:t>
            </a:r>
            <a:r>
              <a:rPr lang="en-US" altLang="zh-CN" smtClean="0">
                <a:ea typeface="宋体" panose="02010600030101010101" pitchFamily="2" charset="-122"/>
              </a:rPr>
              <a:t>This is No. 1</a:t>
            </a:r>
            <a:r>
              <a:rPr lang="zh-CN" altLang="en-US" smtClean="0">
                <a:ea typeface="宋体" panose="02010600030101010101" pitchFamily="2" charset="-122"/>
              </a:rPr>
              <a:t>。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E3B201F-4BE0-4375-B1CE-9B3C79E864E7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0179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While-task procedure 4</a:t>
            </a:r>
            <a:r>
              <a:rPr lang="zh-CN" altLang="en-US" smtClean="0">
                <a:ea typeface="宋体" panose="02010600030101010101" pitchFamily="2" charset="-122"/>
              </a:rPr>
              <a:t>：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活动内容：学习</a:t>
            </a:r>
            <a:r>
              <a:rPr lang="en-US" altLang="zh-CN" smtClean="0">
                <a:ea typeface="宋体" panose="02010600030101010101" pitchFamily="2" charset="-122"/>
              </a:rPr>
              <a:t>Look and learn</a:t>
            </a:r>
            <a:r>
              <a:rPr lang="zh-CN" altLang="en-US" smtClean="0">
                <a:ea typeface="宋体" panose="02010600030101010101" pitchFamily="2" charset="-122"/>
              </a:rPr>
              <a:t>的词组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活动目的：在学习词组的同时让学生加入时间，把意思表达完整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操作方法：集体学习，跟读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649FEFD-3042-4885-86B3-F540B15BFC25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1203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其他建议：这两个词组放在一起是为了强化词组中物主代词的准确用法。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62451AF-2107-4026-9D2A-E072AEEBFCC8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2227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While-task procedure 5</a:t>
            </a:r>
            <a:r>
              <a:rPr lang="zh-CN" altLang="en-US" smtClean="0">
                <a:ea typeface="宋体" panose="02010600030101010101" pitchFamily="2" charset="-122"/>
              </a:rPr>
              <a:t>：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活动内容：学习</a:t>
            </a:r>
            <a:r>
              <a:rPr lang="en-US" altLang="zh-CN" smtClean="0">
                <a:ea typeface="宋体" panose="02010600030101010101" pitchFamily="2" charset="-122"/>
              </a:rPr>
              <a:t>half</a:t>
            </a:r>
            <a:r>
              <a:rPr lang="zh-CN" altLang="en-US" smtClean="0">
                <a:ea typeface="宋体" panose="02010600030101010101" pitchFamily="2" charset="-122"/>
              </a:rPr>
              <a:t>的用法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活动目的：开始学习半小时的表达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操作方法：通过苹果的演示让学生直观了解</a:t>
            </a:r>
            <a:r>
              <a:rPr lang="en-US" altLang="zh-CN" smtClean="0">
                <a:ea typeface="宋体" panose="02010600030101010101" pitchFamily="2" charset="-122"/>
              </a:rPr>
              <a:t>half</a:t>
            </a:r>
            <a:r>
              <a:rPr lang="zh-CN" altLang="en-US" smtClean="0">
                <a:ea typeface="宋体" panose="02010600030101010101" pitchFamily="2" charset="-122"/>
              </a:rPr>
              <a:t>的意思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C399FFB-0AC8-4F81-A682-87D5CC922B45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3251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操作方法：小组讨论的方式把句子说完整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47FFD3E-FADC-46DC-927B-507502D2ABDB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4275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While-task procedure 6</a:t>
            </a:r>
            <a:r>
              <a:rPr lang="zh-CN" altLang="en-US" smtClean="0">
                <a:ea typeface="宋体" panose="02010600030101010101" pitchFamily="2" charset="-122"/>
              </a:rPr>
              <a:t>：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活动内容：口头表达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活动目的：通过练习掌握时间的表达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操作方法：对子活动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D3792D2-3C5B-4399-BDDE-B742704CAA4A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5299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While-task procedure 7</a:t>
            </a:r>
            <a:r>
              <a:rPr lang="zh-CN" altLang="en-US" smtClean="0">
                <a:ea typeface="宋体" panose="02010600030101010101" pitchFamily="2" charset="-122"/>
              </a:rPr>
              <a:t>：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活动内容：学习</a:t>
            </a:r>
            <a:r>
              <a:rPr lang="en-US" altLang="zh-CN" smtClean="0">
                <a:ea typeface="宋体" panose="02010600030101010101" pitchFamily="2" charset="-122"/>
              </a:rPr>
              <a:t>Enjoy a story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活动目的：学习时间表达法在真实场景中的运用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操作方法：介绍故事角色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AA22AC2-AD1A-4F3F-85FC-F585D60569DC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7891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Pre-task preparation 1: 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</a:t>
            </a:r>
            <a:r>
              <a:rPr lang="en-US" altLang="zh-CN" smtClean="0">
                <a:ea typeface="宋体" panose="02010600030101010101" pitchFamily="2" charset="-122"/>
              </a:rPr>
              <a:t>Ask and answer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活动目的：用问答的方式帮助学生复习旧知，同时引出</a:t>
            </a:r>
            <a:r>
              <a:rPr lang="en-US" altLang="zh-CN" smtClean="0">
                <a:ea typeface="宋体" panose="02010600030101010101" pitchFamily="2" charset="-122"/>
              </a:rPr>
              <a:t>Learn the sounds</a:t>
            </a:r>
            <a:r>
              <a:rPr lang="zh-CN" altLang="en-US" smtClean="0">
                <a:ea typeface="宋体" panose="02010600030101010101" pitchFamily="2" charset="-122"/>
              </a:rPr>
              <a:t>中的关键词</a:t>
            </a:r>
            <a:r>
              <a:rPr lang="en-US" altLang="zh-CN" smtClean="0">
                <a:ea typeface="宋体" panose="02010600030101010101" pitchFamily="2" charset="-122"/>
              </a:rPr>
              <a:t>off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</a:t>
            </a:r>
            <a:r>
              <a:rPr lang="en-US" altLang="zh-CN" smtClean="0">
                <a:ea typeface="宋体" panose="02010600030101010101" pitchFamily="2" charset="-122"/>
              </a:rPr>
              <a:t>Ask and answer: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                    1. What can you see in the picture?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                    2. Is the room dark or bright?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                    3. How does she feel?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5AAA349-03E3-47E7-9362-63E2862FDDB8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6323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操作方法：全班活动。听故事，给图片编号。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726D912-FD8D-4C02-B74C-924B01606B60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7347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操作方法：对子活动，讨论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A7EB45A-6039-411B-85B2-7E6EEAEE3681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8371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Post-task activity 1</a:t>
            </a:r>
            <a:r>
              <a:rPr lang="zh-CN" altLang="en-US" smtClean="0">
                <a:ea typeface="宋体" panose="02010600030101010101" pitchFamily="2" charset="-122"/>
              </a:rPr>
              <a:t>：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活动内容：朗读课文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活动目的：了解并学习课文内容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操作方法：集体朗读，个别朗读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3EE0920-6896-4C24-A5A1-14F3D3DC63F2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9395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BCEAADA-1F75-4AFE-ADF0-F5B98E30EA6F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60419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Post-task activity 2</a:t>
            </a:r>
            <a:r>
              <a:rPr lang="zh-CN" altLang="en-US" smtClean="0">
                <a:ea typeface="宋体" panose="02010600030101010101" pitchFamily="2" charset="-122"/>
              </a:rPr>
              <a:t>：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活动内容：根据课文内容回答问题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活动目的：理解并运用所学知识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操作方法：个别完成，集体核对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4C20331-04C7-4F4A-9F15-44A7E144C96D}" type="slidenum">
              <a:rPr lang="en-US" altLang="zh-CN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C1F9979-9AFA-42B9-87CC-7E7D3C0DC490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8915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其他建议：补充三个祈使句帮组帮助学生强化</a:t>
            </a:r>
            <a:r>
              <a:rPr lang="en-US" altLang="zh-CN" smtClean="0">
                <a:ea typeface="宋体" panose="02010600030101010101" pitchFamily="2" charset="-122"/>
              </a:rPr>
              <a:t>off </a:t>
            </a:r>
            <a:r>
              <a:rPr lang="zh-CN" altLang="en-US" smtClean="0">
                <a:ea typeface="宋体" panose="02010600030101010101" pitchFamily="2" charset="-122"/>
              </a:rPr>
              <a:t>的发音，同时让学生了解并理解</a:t>
            </a:r>
            <a:r>
              <a:rPr lang="en-US" altLang="zh-CN" smtClean="0">
                <a:ea typeface="宋体" panose="02010600030101010101" pitchFamily="2" charset="-122"/>
              </a:rPr>
              <a:t>off</a:t>
            </a:r>
            <a:r>
              <a:rPr lang="zh-CN" altLang="en-US" smtClean="0">
                <a:ea typeface="宋体" panose="02010600030101010101" pitchFamily="2" charset="-122"/>
              </a:rPr>
              <a:t>的用法。其中，</a:t>
            </a:r>
            <a:r>
              <a:rPr lang="en-US" altLang="zh-CN" smtClean="0">
                <a:ea typeface="宋体" panose="02010600030101010101" pitchFamily="2" charset="-122"/>
              </a:rPr>
              <a:t>Jump off the boat</a:t>
            </a:r>
            <a:r>
              <a:rPr lang="zh-CN" altLang="en-US" smtClean="0">
                <a:ea typeface="宋体" panose="02010600030101010101" pitchFamily="2" charset="-122"/>
              </a:rPr>
              <a:t>是拓展内容。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E092C71-E005-47DE-B301-294A61BE5C71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9939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操作方法：听录音让学生跟读并能有节奏的诵读。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DCA67B0-1B6A-40FC-9E4D-41B055BB9457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0963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Pre-task preparation 2: 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活动内容：学习整点时间的表述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活动目的：引出本课的话题“时间”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操作方法：集体跟读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0FBCC2D-D9AD-4533-953F-FB35F8F89355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1987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Pre-task preparation 2: 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活动内容：学习整点时间的表述，学习并辨别</a:t>
            </a:r>
            <a:r>
              <a:rPr lang="en-US" altLang="zh-CN" smtClean="0">
                <a:ea typeface="宋体" panose="02010600030101010101" pitchFamily="2" charset="-122"/>
              </a:rPr>
              <a:t>clock </a:t>
            </a:r>
            <a:r>
              <a:rPr lang="zh-CN" altLang="en-US" smtClean="0">
                <a:ea typeface="宋体" panose="02010600030101010101" pitchFamily="2" charset="-122"/>
              </a:rPr>
              <a:t>和</a:t>
            </a:r>
            <a:r>
              <a:rPr lang="en-US" altLang="zh-CN" smtClean="0">
                <a:ea typeface="宋体" panose="02010600030101010101" pitchFamily="2" charset="-122"/>
              </a:rPr>
              <a:t>o’clock</a:t>
            </a:r>
            <a:r>
              <a:rPr lang="zh-CN" altLang="en-US" smtClean="0">
                <a:ea typeface="宋体" panose="02010600030101010101" pitchFamily="2" charset="-122"/>
              </a:rPr>
              <a:t>的音和形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操作方法：学生看图跟读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E9F13D2-99B1-459C-B368-738F534D449D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3011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操作方法：进行对子操练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2416EBE-CE8A-46C5-8801-A5329BE681DE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4035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While-task procedure 1</a:t>
            </a:r>
            <a:r>
              <a:rPr lang="zh-CN" altLang="en-US" smtClean="0">
                <a:ea typeface="宋体" panose="02010600030101010101" pitchFamily="2" charset="-122"/>
              </a:rPr>
              <a:t>：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活动内容：补充</a:t>
            </a:r>
            <a:r>
              <a:rPr lang="en-US" altLang="zh-CN" smtClean="0">
                <a:ea typeface="宋体" panose="02010600030101010101" pitchFamily="2" charset="-122"/>
              </a:rPr>
              <a:t>in the morning</a:t>
            </a:r>
            <a:r>
              <a:rPr lang="zh-CN" altLang="en-US" smtClean="0">
                <a:ea typeface="宋体" panose="02010600030101010101" pitchFamily="2" charset="-122"/>
              </a:rPr>
              <a:t>和</a:t>
            </a:r>
            <a:r>
              <a:rPr lang="en-US" altLang="zh-CN" smtClean="0">
                <a:ea typeface="宋体" panose="02010600030101010101" pitchFamily="2" charset="-122"/>
              </a:rPr>
              <a:t>in the afternoon </a:t>
            </a:r>
            <a:r>
              <a:rPr lang="zh-CN" altLang="en-US" smtClean="0">
                <a:ea typeface="宋体" panose="02010600030101010101" pitchFamily="2" charset="-122"/>
              </a:rPr>
              <a:t>的另一种简单表达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活动目的：为后面能准确的表达时间做铺垫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操作方法：全班跟读，个别抽读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活动目的：通过更多的练习让学生学会正确表达时间。</a:t>
            </a:r>
            <a:endParaRPr lang="zh-CN" altLang="en-US" smtClean="0">
              <a:ea typeface="宋体" panose="02010600030101010101" pitchFamily="2" charset="-122"/>
            </a:endParaRPr>
          </a:p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84B83B3-89C4-4CDD-BCEB-A4297D195C9F}" type="slidenum">
              <a:rPr lang="en-US" altLang="zh-CN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0F2E6-E46D-4068-911B-E1990D28F1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3"/>
          <p:cNvGrpSpPr/>
          <p:nvPr userDrawn="1"/>
        </p:nvGrpSpPr>
        <p:grpSpPr bwMode="auto">
          <a:xfrm>
            <a:off x="0" y="0"/>
            <a:ext cx="9144000" cy="785813"/>
            <a:chOff x="0" y="0"/>
            <a:chExt cx="9143999" cy="786136"/>
          </a:xfrm>
        </p:grpSpPr>
        <p:pic>
          <p:nvPicPr>
            <p:cNvPr id="5" name="Picture 1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4572000" cy="785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72000" y="0"/>
              <a:ext cx="4571999" cy="786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6449E-3B7A-4620-BBF4-F1006E7A4A7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3"/>
          <p:cNvGrpSpPr/>
          <p:nvPr userDrawn="1"/>
        </p:nvGrpSpPr>
        <p:grpSpPr bwMode="auto">
          <a:xfrm>
            <a:off x="0" y="0"/>
            <a:ext cx="9144000" cy="785813"/>
            <a:chOff x="0" y="0"/>
            <a:chExt cx="9143999" cy="786136"/>
          </a:xfrm>
        </p:grpSpPr>
        <p:pic>
          <p:nvPicPr>
            <p:cNvPr id="5" name="Picture 1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4572000" cy="785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72000" y="0"/>
              <a:ext cx="4571999" cy="786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47B35-119A-4D45-8F95-A433A3E98B7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494FE-672E-4710-9851-AD27E5F487E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1079D-44D3-4E2D-8C4E-867395EAC97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E572A-CBDA-4EB7-BABA-E626EDB97F6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395CF-8427-4B56-B4C1-E8D84E24268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0C6EB-52F5-40D4-907F-B25EC281E94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3"/>
          <p:cNvGrpSpPr/>
          <p:nvPr userDrawn="1"/>
        </p:nvGrpSpPr>
        <p:grpSpPr bwMode="auto">
          <a:xfrm>
            <a:off x="0" y="0"/>
            <a:ext cx="9144000" cy="785813"/>
            <a:chOff x="0" y="0"/>
            <a:chExt cx="9143999" cy="786136"/>
          </a:xfrm>
        </p:grpSpPr>
        <p:pic>
          <p:nvPicPr>
            <p:cNvPr id="3" name="Picture 1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4572000" cy="785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1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72000" y="0"/>
              <a:ext cx="4571999" cy="786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0A467-1240-448D-96DE-BC7130F08AB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3"/>
          <p:cNvGrpSpPr/>
          <p:nvPr userDrawn="1"/>
        </p:nvGrpSpPr>
        <p:grpSpPr bwMode="auto">
          <a:xfrm>
            <a:off x="0" y="0"/>
            <a:ext cx="9144000" cy="785813"/>
            <a:chOff x="0" y="0"/>
            <a:chExt cx="9143999" cy="786136"/>
          </a:xfrm>
        </p:grpSpPr>
        <p:pic>
          <p:nvPicPr>
            <p:cNvPr id="6" name="Picture 1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4572000" cy="785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72000" y="0"/>
              <a:ext cx="4571999" cy="786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1AB6E-5DC2-451D-A27C-2830FB2ED88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3"/>
          <p:cNvGrpSpPr/>
          <p:nvPr userDrawn="1"/>
        </p:nvGrpSpPr>
        <p:grpSpPr bwMode="auto">
          <a:xfrm>
            <a:off x="0" y="0"/>
            <a:ext cx="9144000" cy="785813"/>
            <a:chOff x="0" y="0"/>
            <a:chExt cx="9143999" cy="786136"/>
          </a:xfrm>
        </p:grpSpPr>
        <p:pic>
          <p:nvPicPr>
            <p:cNvPr id="6" name="Picture 1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4572000" cy="785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72000" y="0"/>
              <a:ext cx="4571999" cy="786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F9CDC-1A87-4F96-A33E-503C319C5E2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0F58634-102E-43C0-A1B1-63894794309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microsoft.com/office/2007/relationships/media" Target="file:///C:\Users\lyz\Desktop\&#33521;&#35821;&#25945;&#24072;&#29992;&#20070;&#22235;&#24180;&#32423;&#19979;&#20876;&#25945;&#23398;&#35838;&#20214;&#20108;&#26657;&#26679;&#65288;&#28145;&#22323;&#29256;1230&#65289;\Module%203\Unit%207\&#38899;&#39057;\It's%20time%20to%20get%20up.mp3" TargetMode="External"/><Relationship Id="rId4" Type="http://schemas.openxmlformats.org/officeDocument/2006/relationships/audio" Target="file:///C:\Users\lyz\Desktop\&#33521;&#35821;&#25945;&#24072;&#29992;&#20070;&#22235;&#24180;&#32423;&#19979;&#20876;&#25945;&#23398;&#35838;&#20214;&#20108;&#26657;&#26679;&#65288;&#28145;&#22323;&#29256;1230&#65289;\Module%203\Unit%207\&#38899;&#39057;\It's%20time%20to%20get%20up.mp3" TargetMode="Externa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4.wmf"/></Relationships>
</file>

<file path=ppt/slides/_rels/slide12.xml.rels><?xml version="1.0" encoding="UTF-8" standalone="yes"?>
<Relationships xmlns="http://schemas.openxmlformats.org/package/2006/relationships"><Relationship Id="rId9" Type="http://schemas.microsoft.com/office/2007/relationships/media" Target="file:///C:\Users\lyz\Desktop\&#33521;&#35821;&#25945;&#24072;&#29992;&#20070;&#22235;&#24180;&#32423;&#19979;&#20876;&#25945;&#23398;&#35838;&#20214;&#20108;&#26657;&#26679;&#65288;&#28145;&#22323;&#29256;1230&#65289;\Module%203\Unit%207\&#38899;&#39057;\Look%20and%20learn.mp3" TargetMode="External"/><Relationship Id="rId8" Type="http://schemas.openxmlformats.org/officeDocument/2006/relationships/audio" Target="file:///C:\Users\lyz\Desktop\&#33521;&#35821;&#25945;&#24072;&#29992;&#20070;&#22235;&#24180;&#32423;&#19979;&#20876;&#25945;&#23398;&#35838;&#20214;&#20108;&#26657;&#26679;&#65288;&#28145;&#22323;&#29256;1230&#65289;\Module%203\Unit%207\&#38899;&#39057;\Look%20and%20learn.mp3" TargetMode="External"/><Relationship Id="rId7" Type="http://schemas.openxmlformats.org/officeDocument/2006/relationships/image" Target="../media/image16.png"/><Relationship Id="rId6" Type="http://schemas.openxmlformats.org/officeDocument/2006/relationships/image" Target="../media/image21.wmf"/><Relationship Id="rId5" Type="http://schemas.openxmlformats.org/officeDocument/2006/relationships/image" Target="../media/image20.jpeg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4.wmf"/><Relationship Id="rId12" Type="http://schemas.openxmlformats.org/officeDocument/2006/relationships/notesSlide" Target="../notesSlides/notesSlide12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7.png"/><Relationship Id="rId1" Type="http://schemas.openxmlformats.org/officeDocument/2006/relationships/image" Target="../media/image17.wmf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microsoft.com/office/2007/relationships/media" Target="file:///C:\Users\lyz\Desktop\&#33521;&#35821;&#25945;&#24072;&#29992;&#20070;&#22235;&#24180;&#32423;&#19979;&#20876;&#25945;&#23398;&#35838;&#20214;&#20108;&#26657;&#26679;&#65288;&#28145;&#22323;&#29256;1230&#65289;\Module%203\Unit%207\&#38899;&#39057;\Look%20and%20learn.mp3" TargetMode="External"/><Relationship Id="rId7" Type="http://schemas.openxmlformats.org/officeDocument/2006/relationships/audio" Target="file:///C:\Users\lyz\Desktop\&#33521;&#35821;&#25945;&#24072;&#29992;&#20070;&#22235;&#24180;&#32423;&#19979;&#20876;&#25945;&#23398;&#35838;&#20214;&#20108;&#26657;&#26679;&#65288;&#28145;&#22323;&#29256;1230&#65289;\Module%203\Unit%207\&#38899;&#39057;\Look%20and%20learn.mp3" TargetMode="External"/><Relationship Id="rId6" Type="http://schemas.openxmlformats.org/officeDocument/2006/relationships/image" Target="../media/image21.wmf"/><Relationship Id="rId5" Type="http://schemas.openxmlformats.org/officeDocument/2006/relationships/image" Target="../media/image20.jpeg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4.wmf"/><Relationship Id="rId11" Type="http://schemas.openxmlformats.org/officeDocument/2006/relationships/notesSlide" Target="../notesSlides/notesSlide13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7.wmf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microsoft.com/office/2007/relationships/media" Target="file:///C:\Users\lyz\Desktop\&#33521;&#35821;&#25945;&#24072;&#29992;&#20070;&#22235;&#24180;&#32423;&#19979;&#20876;&#25945;&#23398;&#35838;&#20214;&#20108;&#26657;&#26679;&#65288;&#28145;&#22323;&#29256;1230&#65289;\Module%203\Unit%207\&#38899;&#39057;\I%20get%20up%20at%20seven%20o'clock.mp3" TargetMode="External"/><Relationship Id="rId7" Type="http://schemas.openxmlformats.org/officeDocument/2006/relationships/audio" Target="file:///C:\Users\lyz\Desktop\&#33521;&#35821;&#25945;&#24072;&#29992;&#20070;&#22235;&#24180;&#32423;&#19979;&#20876;&#25945;&#23398;&#35838;&#20214;&#20108;&#26657;&#26679;&#65288;&#28145;&#22323;&#29256;1230&#65289;\Module%203\Unit%207\&#38899;&#39057;\I%20get%20up%20at%20seven%20o'clock.mp3" TargetMode="External"/><Relationship Id="rId6" Type="http://schemas.openxmlformats.org/officeDocument/2006/relationships/image" Target="../media/image7.png"/><Relationship Id="rId5" Type="http://schemas.microsoft.com/office/2007/relationships/media" Target="file:///C:\Users\lyz\Desktop\&#33521;&#35821;&#25945;&#24072;&#29992;&#20070;&#22235;&#24180;&#32423;&#19979;&#20876;&#25945;&#23398;&#35838;&#20214;&#20108;&#26657;&#26679;&#65288;&#28145;&#22323;&#29256;1230&#65289;\Module%203\Unit%207\&#38899;&#39057;\get%20up-1.mp3" TargetMode="External"/><Relationship Id="rId4" Type="http://schemas.openxmlformats.org/officeDocument/2006/relationships/audio" Target="file:///C:\Users\lyz\Desktop\&#33521;&#35821;&#25945;&#24072;&#29992;&#20070;&#22235;&#24180;&#32423;&#19979;&#20876;&#25945;&#23398;&#35838;&#20214;&#20108;&#26657;&#26679;&#65288;&#28145;&#22323;&#29256;1230&#65289;\Module%203\Unit%207\&#38899;&#39057;\get%20up-1.mp3" TargetMode="Externa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0" Type="http://schemas.openxmlformats.org/officeDocument/2006/relationships/notesSlide" Target="../notesSlides/notesSlide14.xml"/><Relationship Id="rId1" Type="http://schemas.openxmlformats.org/officeDocument/2006/relationships/image" Target="../media/image14.wmf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microsoft.com/office/2007/relationships/media" Target="file:///C:\Users\lyz\Desktop\&#33521;&#35821;&#25945;&#24072;&#29992;&#20070;&#22235;&#24180;&#32423;&#19979;&#20876;&#25945;&#23398;&#35838;&#20214;&#20108;&#26657;&#26679;&#65288;&#28145;&#22323;&#29256;1230&#65289;\Module%203\Unit%207\&#38899;&#39057;\wash%20my%20face-1.mp3" TargetMode="External"/><Relationship Id="rId7" Type="http://schemas.openxmlformats.org/officeDocument/2006/relationships/audio" Target="file:///C:\Users\lyz\Desktop\&#33521;&#35821;&#25945;&#24072;&#29992;&#20070;&#22235;&#24180;&#32423;&#19979;&#20876;&#25945;&#23398;&#35838;&#20214;&#20108;&#26657;&#26679;&#65288;&#28145;&#22323;&#29256;1230&#65289;\Module%203\Unit%207\&#38899;&#39057;\wash%20my%20face-1.mp3" TargetMode="External"/><Relationship Id="rId6" Type="http://schemas.openxmlformats.org/officeDocument/2006/relationships/image" Target="../media/image7.png"/><Relationship Id="rId5" Type="http://schemas.microsoft.com/office/2007/relationships/media" Target="file:///C:\Users\lyz\Desktop\&#33521;&#35821;&#25945;&#24072;&#29992;&#20070;&#22235;&#24180;&#32423;&#19979;&#20876;&#25945;&#23398;&#35838;&#20214;&#20108;&#26657;&#26679;&#65288;&#28145;&#22323;&#29256;1230&#65289;\Module%203\Unit%207\&#38899;&#39057;\brush%20my%20teeth-1.mp3" TargetMode="External"/><Relationship Id="rId4" Type="http://schemas.openxmlformats.org/officeDocument/2006/relationships/audio" Target="file:///C:\Users\lyz\Desktop\&#33521;&#35821;&#25945;&#24072;&#29992;&#20070;&#22235;&#24180;&#32423;&#19979;&#20876;&#25945;&#23398;&#35838;&#20214;&#20108;&#26657;&#26679;&#65288;&#28145;&#22323;&#29256;1230&#65289;\Module%203\Unit%207\&#38899;&#39057;\brush%20my%20teeth-1.mp3" TargetMode="External"/><Relationship Id="rId3" Type="http://schemas.openxmlformats.org/officeDocument/2006/relationships/image" Target="../media/image16.png"/><Relationship Id="rId2" Type="http://schemas.openxmlformats.org/officeDocument/2006/relationships/image" Target="../media/image18.wmf"/><Relationship Id="rId10" Type="http://schemas.openxmlformats.org/officeDocument/2006/relationships/notesSlide" Target="../notesSlides/notesSlide15.xml"/><Relationship Id="rId1" Type="http://schemas.openxmlformats.org/officeDocument/2006/relationships/image" Target="../media/image17.wm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22.jpeg"/><Relationship Id="rId2" Type="http://schemas.openxmlformats.org/officeDocument/2006/relationships/image" Target="../media/image15.jpeg"/><Relationship Id="rId1" Type="http://schemas.openxmlformats.org/officeDocument/2006/relationships/image" Target="../media/image19.wmf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jpeg"/><Relationship Id="rId2" Type="http://schemas.openxmlformats.org/officeDocument/2006/relationships/image" Target="../media/image21.wmf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4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4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w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w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wmf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microsoft.com/office/2007/relationships/media" Target="file:///C:\Users\lyz\Desktop\&#33521;&#35821;&#25945;&#24072;&#29992;&#20070;&#22235;&#24180;&#32423;&#19979;&#20876;&#25945;&#23398;&#35838;&#20214;&#20108;&#26657;&#26679;&#65288;&#28145;&#22323;&#29256;1230&#65289;\Module%203\Unit%207\&#38899;&#39057;\Enjoy%20a%20story-1.mp3" TargetMode="External"/><Relationship Id="rId3" Type="http://schemas.openxmlformats.org/officeDocument/2006/relationships/audio" Target="file:///C:\Users\lyz\Desktop\&#33521;&#35821;&#25945;&#24072;&#29992;&#20070;&#22235;&#24180;&#32423;&#19979;&#20876;&#25945;&#23398;&#35838;&#20214;&#20108;&#26657;&#26679;&#65288;&#28145;&#22323;&#29256;1230&#65289;\Module%203\Unit%207\&#38899;&#39057;\Enjoy%20a%20story-1.mp3" TargetMode="Externa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microsoft.com/office/2007/relationships/media" Target="file:///C:\Users\lyz\Desktop\&#33521;&#35821;&#25945;&#24072;&#29992;&#20070;&#22235;&#24180;&#32423;&#19979;&#20876;&#25945;&#23398;&#35838;&#20214;&#20108;&#26657;&#26679;&#65288;&#28145;&#22323;&#29256;1230&#65289;\Module%203\Unit%207\&#38899;&#39057;\Enjoy%20a%20story-2.mp3" TargetMode="External"/><Relationship Id="rId3" Type="http://schemas.openxmlformats.org/officeDocument/2006/relationships/audio" Target="file:///C:\Users\lyz\Desktop\&#33521;&#35821;&#25945;&#24072;&#29992;&#20070;&#22235;&#24180;&#32423;&#19979;&#20876;&#25945;&#23398;&#35838;&#20214;&#20108;&#26657;&#26679;&#65288;&#28145;&#22323;&#29256;1230&#65289;\Module%203\Unit%207\&#38899;&#39057;\Enjoy%20a%20story-2.mp3" TargetMode="Externa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microsoft.com/office/2007/relationships/media" Target="file:///C:\Users\lyz\Desktop\&#33521;&#35821;&#25945;&#24072;&#29992;&#20070;&#22235;&#24180;&#32423;&#19979;&#20876;&#25945;&#23398;&#35838;&#20214;&#20108;&#26657;&#26679;&#65288;&#28145;&#22323;&#29256;1230&#65289;\Module%203\Unit%207\&#38899;&#39057;\Learn%20the%20sounds(Turn%20off%20the%20TV).mp3" TargetMode="External"/><Relationship Id="rId3" Type="http://schemas.openxmlformats.org/officeDocument/2006/relationships/audio" Target="file:///C:\Users\lyz\Desktop\&#33521;&#35821;&#25945;&#24072;&#29992;&#20070;&#22235;&#24180;&#32423;&#19979;&#20876;&#25945;&#23398;&#35838;&#20214;&#20108;&#26657;&#26679;&#65288;&#28145;&#22323;&#29256;1230&#65289;\Module%203\Unit%207\&#38899;&#39057;\Learn%20the%20sounds(Turn%20off%20the%20TV).mp3" TargetMode="Externa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microsoft.com/office/2007/relationships/media" Target="file:///C:\Users\lyz\Desktop\&#33521;&#35821;&#25945;&#24072;&#29992;&#20070;&#22235;&#24180;&#32423;&#19979;&#20876;&#25945;&#23398;&#35838;&#20214;&#20108;&#26657;&#26679;&#65288;&#28145;&#22323;&#29256;1230&#65289;\Module%203\Unit%207\&#38899;&#39057;\Learn%20the%20sounds-1.mp3" TargetMode="External"/><Relationship Id="rId3" Type="http://schemas.openxmlformats.org/officeDocument/2006/relationships/audio" Target="file:///C:\Users\lyz\Desktop\&#33521;&#35821;&#25945;&#24072;&#29992;&#20070;&#22235;&#24180;&#32423;&#19979;&#20876;&#25945;&#23398;&#35838;&#20214;&#20108;&#26657;&#26679;&#65288;&#28145;&#22323;&#29256;1230&#65289;\Module%203\Unit%207\&#38899;&#39057;\Learn%20the%20sounds-1.mp3" TargetMode="Externa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4129084" y="4038600"/>
            <a:ext cx="3738563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EucrosiaUPC" pitchFamily="18" charset="-34"/>
              </a:rPr>
              <a:t>第</a:t>
            </a:r>
            <a:r>
              <a:rPr lang="en-US" altLang="zh-CN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EucrosiaUPC" pitchFamily="18" charset="-34"/>
              </a:rPr>
              <a:t>1</a:t>
            </a:r>
            <a:r>
              <a:rPr lang="zh-CN" alt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EucrosiaUPC" pitchFamily="18" charset="-34"/>
              </a:rPr>
              <a:t>课时</a:t>
            </a:r>
            <a:endParaRPr lang="en-US" altLang="zh-CN" sz="4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EucrosiaUPC" pitchFamily="18" charset="-34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746375" y="818116"/>
            <a:ext cx="6397625" cy="863600"/>
          </a:xfrm>
          <a:prstGeom prst="roundRect">
            <a:avLst/>
          </a:prstGeom>
          <a:solidFill>
            <a:srgbClr val="7D87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72" name="标题 1"/>
          <p:cNvSpPr txBox="1"/>
          <p:nvPr/>
        </p:nvSpPr>
        <p:spPr bwMode="auto">
          <a:xfrm>
            <a:off x="4016375" y="836613"/>
            <a:ext cx="4441825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Module 3  My colourful life</a:t>
            </a:r>
            <a:endParaRPr lang="zh-CN" altLang="en-US" sz="2800" b="1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3203575" y="2354263"/>
            <a:ext cx="5529263" cy="1143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altLang="zh-CN" sz="8800" kern="0" dirty="0">
                <a:solidFill>
                  <a:srgbClr val="7D87BB"/>
                </a:solidFill>
                <a:latin typeface="Broadway" pitchFamily="82" charset="0"/>
                <a:ea typeface="+mj-ea"/>
                <a:cs typeface="+mj-cs"/>
              </a:rPr>
              <a:t>My day</a:t>
            </a:r>
            <a:endParaRPr lang="zh-CN" altLang="en-US" sz="8800" kern="0" dirty="0">
              <a:solidFill>
                <a:srgbClr val="7D87BB"/>
              </a:solidFill>
              <a:latin typeface="Broadway" pitchFamily="82" charset="0"/>
              <a:ea typeface="+mj-ea"/>
              <a:cs typeface="+mj-cs"/>
            </a:endParaRPr>
          </a:p>
        </p:txBody>
      </p:sp>
      <p:grpSp>
        <p:nvGrpSpPr>
          <p:cNvPr id="7175" name="组合 10"/>
          <p:cNvGrpSpPr/>
          <p:nvPr/>
        </p:nvGrpSpPr>
        <p:grpSpPr bwMode="auto">
          <a:xfrm>
            <a:off x="-1116013" y="692150"/>
            <a:ext cx="3554413" cy="2862263"/>
            <a:chOff x="-1116013" y="692150"/>
            <a:chExt cx="3554413" cy="2862263"/>
          </a:xfrm>
        </p:grpSpPr>
        <p:pic>
          <p:nvPicPr>
            <p:cNvPr id="7178" name="Picture 3" descr="C:\Users\Administrator\Desktop\M3 unit icon.tif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692150"/>
              <a:ext cx="2438400" cy="2862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椭圆 17"/>
            <p:cNvSpPr/>
            <p:nvPr/>
          </p:nvSpPr>
          <p:spPr>
            <a:xfrm>
              <a:off x="-1116013" y="1219200"/>
              <a:ext cx="2951163" cy="2286000"/>
            </a:xfrm>
            <a:prstGeom prst="ellipse">
              <a:avLst/>
            </a:prstGeom>
            <a:solidFill>
              <a:srgbClr val="7D87BB"/>
            </a:solidFill>
            <a:ln>
              <a:solidFill>
                <a:srgbClr val="7D87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176" name="标题 1"/>
          <p:cNvSpPr txBox="1"/>
          <p:nvPr/>
        </p:nvSpPr>
        <p:spPr bwMode="auto">
          <a:xfrm>
            <a:off x="179388" y="1638300"/>
            <a:ext cx="1439862" cy="128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8800">
                <a:solidFill>
                  <a:schemeClr val="bg1"/>
                </a:solidFill>
                <a:latin typeface="Jokerman" pitchFamily="82" charset="0"/>
              </a:rPr>
              <a:t>7</a:t>
            </a:r>
            <a:endParaRPr lang="zh-CN" altLang="en-US" sz="8800">
              <a:solidFill>
                <a:schemeClr val="bg1"/>
              </a:solidFill>
              <a:latin typeface="Jokerm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6"/>
          <p:cNvGrpSpPr/>
          <p:nvPr/>
        </p:nvGrpSpPr>
        <p:grpSpPr bwMode="auto">
          <a:xfrm>
            <a:off x="762000" y="1295400"/>
            <a:ext cx="3505200" cy="2133600"/>
            <a:chOff x="1488" y="816"/>
            <a:chExt cx="2784" cy="1488"/>
          </a:xfrm>
        </p:grpSpPr>
        <p:sp>
          <p:nvSpPr>
            <p:cNvPr id="16393" name="Rectangle 4"/>
            <p:cNvSpPr>
              <a:spLocks noChangeArrowheads="1"/>
            </p:cNvSpPr>
            <p:nvPr/>
          </p:nvSpPr>
          <p:spPr bwMode="auto">
            <a:xfrm>
              <a:off x="1488" y="816"/>
              <a:ext cx="2784" cy="1488"/>
            </a:xfrm>
            <a:prstGeom prst="rect">
              <a:avLst/>
            </a:prstGeom>
            <a:solidFill>
              <a:srgbClr val="FF9900">
                <a:alpha val="61960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4" name="Rectangle 5"/>
            <p:cNvSpPr>
              <a:spLocks noChangeArrowheads="1"/>
            </p:cNvSpPr>
            <p:nvPr/>
          </p:nvSpPr>
          <p:spPr bwMode="auto">
            <a:xfrm>
              <a:off x="1824" y="1104"/>
              <a:ext cx="2064" cy="912"/>
            </a:xfrm>
            <a:prstGeom prst="rect">
              <a:avLst/>
            </a:prstGeom>
            <a:solidFill>
              <a:schemeClr val="accent1">
                <a:alpha val="41176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en-US" altLang="zh-CN" sz="8000" b="1"/>
                <a:t>11:00</a:t>
              </a:r>
              <a:endParaRPr lang="en-US" altLang="zh-CN" sz="8000" b="1"/>
            </a:p>
          </p:txBody>
        </p:sp>
      </p:grpSp>
      <p:grpSp>
        <p:nvGrpSpPr>
          <p:cNvPr id="16387" name="Group 9"/>
          <p:cNvGrpSpPr/>
          <p:nvPr/>
        </p:nvGrpSpPr>
        <p:grpSpPr bwMode="auto">
          <a:xfrm>
            <a:off x="4572000" y="3886200"/>
            <a:ext cx="3352800" cy="2209800"/>
            <a:chOff x="1488" y="2256"/>
            <a:chExt cx="2784" cy="1488"/>
          </a:xfrm>
        </p:grpSpPr>
        <p:sp>
          <p:nvSpPr>
            <p:cNvPr id="16391" name="Rectangle 7"/>
            <p:cNvSpPr>
              <a:spLocks noChangeArrowheads="1"/>
            </p:cNvSpPr>
            <p:nvPr/>
          </p:nvSpPr>
          <p:spPr bwMode="auto">
            <a:xfrm>
              <a:off x="1488" y="2256"/>
              <a:ext cx="2784" cy="1488"/>
            </a:xfrm>
            <a:prstGeom prst="rect">
              <a:avLst/>
            </a:prstGeom>
            <a:solidFill>
              <a:srgbClr val="FF9900">
                <a:alpha val="61960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2" name="Rectangle 8"/>
            <p:cNvSpPr>
              <a:spLocks noChangeArrowheads="1"/>
            </p:cNvSpPr>
            <p:nvPr/>
          </p:nvSpPr>
          <p:spPr bwMode="auto">
            <a:xfrm>
              <a:off x="1824" y="2544"/>
              <a:ext cx="2278" cy="912"/>
            </a:xfrm>
            <a:prstGeom prst="rect">
              <a:avLst/>
            </a:prstGeom>
            <a:solidFill>
              <a:schemeClr val="accent1">
                <a:alpha val="41176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en-US" altLang="zh-CN" sz="8000" b="1"/>
                <a:t>13:00</a:t>
              </a:r>
              <a:endParaRPr lang="en-US" altLang="zh-CN" sz="8000" b="1"/>
            </a:p>
          </p:txBody>
        </p:sp>
      </p:grp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4572000" y="1752600"/>
            <a:ext cx="4160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333300"/>
                </a:solidFill>
                <a:latin typeface="GCFrutiger" pitchFamily="50" charset="0"/>
              </a:rPr>
              <a:t>It’s eleven a.m.</a:t>
            </a:r>
            <a:endParaRPr lang="en-US" altLang="zh-CN" b="1">
              <a:solidFill>
                <a:srgbClr val="333300"/>
              </a:solidFill>
              <a:latin typeface="GCFrutiger" pitchFamily="50" charset="0"/>
            </a:endParaRP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1752600" y="4724400"/>
            <a:ext cx="2559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333300"/>
                </a:solidFill>
                <a:latin typeface="GCFrutiger" pitchFamily="50" charset="0"/>
              </a:rPr>
              <a:t>It’s one p.m.</a:t>
            </a:r>
            <a:endParaRPr lang="en-US" altLang="zh-CN" b="1">
              <a:solidFill>
                <a:srgbClr val="333300"/>
              </a:solidFill>
              <a:latin typeface="GCFrutiger" pitchFamily="50" charset="0"/>
            </a:endParaRPr>
          </a:p>
        </p:txBody>
      </p:sp>
      <p:sp>
        <p:nvSpPr>
          <p:cNvPr id="16390" name="WordArt 6"/>
          <p:cNvSpPr>
            <a:spLocks noChangeArrowheads="1" noChangeShapeType="1" noTextEdit="1"/>
          </p:cNvSpPr>
          <p:nvPr/>
        </p:nvSpPr>
        <p:spPr bwMode="auto">
          <a:xfrm>
            <a:off x="327025" y="304800"/>
            <a:ext cx="4930775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6" grpId="0"/>
      <p:bldP spid="143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47800" y="1905000"/>
            <a:ext cx="3014663" cy="274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1" name="Group 11"/>
          <p:cNvGrpSpPr/>
          <p:nvPr/>
        </p:nvGrpSpPr>
        <p:grpSpPr bwMode="auto">
          <a:xfrm>
            <a:off x="5257800" y="1828800"/>
            <a:ext cx="2743200" cy="2322513"/>
            <a:chOff x="3456" y="1632"/>
            <a:chExt cx="1728" cy="1463"/>
          </a:xfrm>
        </p:grpSpPr>
        <p:pic>
          <p:nvPicPr>
            <p:cNvPr id="17415" name="Picture 5" descr="钟-0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56" y="1632"/>
              <a:ext cx="1728" cy="1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6" name="Rectangle 7"/>
            <p:cNvSpPr>
              <a:spLocks noChangeArrowheads="1"/>
            </p:cNvSpPr>
            <p:nvPr/>
          </p:nvSpPr>
          <p:spPr bwMode="auto">
            <a:xfrm rot="7150056" flipV="1">
              <a:off x="4056" y="2472"/>
              <a:ext cx="336" cy="96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7" name="Rectangle 9"/>
            <p:cNvSpPr>
              <a:spLocks noChangeArrowheads="1"/>
            </p:cNvSpPr>
            <p:nvPr/>
          </p:nvSpPr>
          <p:spPr bwMode="auto">
            <a:xfrm rot="-5400000">
              <a:off x="4080" y="2160"/>
              <a:ext cx="432" cy="47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2209800" y="5089525"/>
            <a:ext cx="47450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solidFill>
                  <a:srgbClr val="333300"/>
                </a:solidFill>
                <a:latin typeface="GCFrutiger" pitchFamily="50" charset="0"/>
              </a:rPr>
              <a:t>It’s time to get up. </a:t>
            </a:r>
            <a:endParaRPr lang="en-US" altLang="zh-CN" sz="4000" b="1">
              <a:solidFill>
                <a:srgbClr val="333300"/>
              </a:solidFill>
              <a:latin typeface="GCFrutiger" pitchFamily="50" charset="0"/>
            </a:endParaRPr>
          </a:p>
        </p:txBody>
      </p:sp>
      <p:pic>
        <p:nvPicPr>
          <p:cNvPr id="17413" name="Picture 1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33388"/>
            <a:ext cx="4953000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t's time to get up.mp3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838" y="51879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3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3400" y="2667000"/>
            <a:ext cx="1592263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1371600" y="1644650"/>
            <a:ext cx="61864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000099"/>
                </a:solidFill>
              </a:rPr>
              <a:t>What do you do every day?</a:t>
            </a:r>
            <a:endParaRPr lang="en-US" altLang="zh-CN" sz="3600" b="1">
              <a:solidFill>
                <a:srgbClr val="000099"/>
              </a:solidFill>
            </a:endParaRPr>
          </a:p>
        </p:txBody>
      </p:sp>
      <p:pic>
        <p:nvPicPr>
          <p:cNvPr id="18436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0" y="4495800"/>
            <a:ext cx="2100263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2514600"/>
            <a:ext cx="1476375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2590800"/>
            <a:ext cx="1716088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0" y="4724400"/>
            <a:ext cx="1524000" cy="156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15"/>
          <p:cNvPicPr>
            <a:picLocks noChangeAspect="1" noChangeArrowheads="1"/>
          </p:cNvPicPr>
          <p:nvPr/>
        </p:nvPicPr>
        <p:blipFill>
          <a:blip r:embed="rId6" cstate="email"/>
          <a:srcRect t="-14999"/>
          <a:stretch>
            <a:fillRect/>
          </a:stretch>
        </p:blipFill>
        <p:spPr bwMode="auto">
          <a:xfrm>
            <a:off x="3657600" y="4572000"/>
            <a:ext cx="1955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17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33388"/>
            <a:ext cx="4953000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Look and learn.mp3">
            <a:hlinkClick r:id="" action="ppaction://media"/>
          </p:cNvPr>
          <p:cNvPicPr>
            <a:picLocks noRot="1"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7620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8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63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70338" y="1466850"/>
            <a:ext cx="1325562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4038600"/>
            <a:ext cx="2100263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6663" y="1295400"/>
            <a:ext cx="1887537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79513" y="4038600"/>
            <a:ext cx="1792287" cy="176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2200" y="1487488"/>
            <a:ext cx="1747838" cy="178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83000" y="4191000"/>
            <a:ext cx="2108200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6934200" y="5562600"/>
            <a:ext cx="4762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6000" b="1">
                <a:solidFill>
                  <a:srgbClr val="CC00CC"/>
                </a:solidFill>
                <a:latin typeface="Berlin Sans FB" pitchFamily="34" charset="0"/>
              </a:rPr>
              <a:t>1</a:t>
            </a:r>
            <a:endParaRPr lang="en-US" altLang="zh-CN" sz="6000" b="1">
              <a:solidFill>
                <a:srgbClr val="CC00CC"/>
              </a:solidFill>
              <a:latin typeface="Berlin Sans FB" pitchFamily="34" charset="0"/>
            </a:endParaRP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4267200" y="3032125"/>
            <a:ext cx="60166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6000" b="1">
                <a:solidFill>
                  <a:srgbClr val="CC00CC"/>
                </a:solidFill>
                <a:latin typeface="Berlin Sans FB" pitchFamily="34" charset="0"/>
              </a:rPr>
              <a:t>2</a:t>
            </a:r>
            <a:endParaRPr lang="en-US" altLang="zh-CN" sz="6000" b="1">
              <a:solidFill>
                <a:srgbClr val="CC00CC"/>
              </a:solidFill>
              <a:latin typeface="Berlin Sans FB" pitchFamily="34" charset="0"/>
            </a:endParaRP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1905000" y="3032125"/>
            <a:ext cx="56673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6000" b="1">
                <a:solidFill>
                  <a:srgbClr val="CC00CC"/>
                </a:solidFill>
                <a:latin typeface="Berlin Sans FB" pitchFamily="34" charset="0"/>
              </a:rPr>
              <a:t>3</a:t>
            </a:r>
            <a:endParaRPr lang="en-US" altLang="zh-CN" sz="6000" b="1">
              <a:solidFill>
                <a:srgbClr val="CC00CC"/>
              </a:solidFill>
              <a:latin typeface="Berlin Sans FB" pitchFamily="34" charset="0"/>
            </a:endParaRP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1795463" y="5622925"/>
            <a:ext cx="642937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6000" b="1">
                <a:solidFill>
                  <a:srgbClr val="CC00CC"/>
                </a:solidFill>
                <a:latin typeface="Berlin Sans FB" pitchFamily="34" charset="0"/>
              </a:rPr>
              <a:t>4</a:t>
            </a:r>
            <a:endParaRPr lang="en-US" altLang="zh-CN" sz="6000" b="1">
              <a:solidFill>
                <a:srgbClr val="CC00CC"/>
              </a:solidFill>
              <a:latin typeface="Berlin Sans FB" pitchFamily="34" charset="0"/>
            </a:endParaRP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6781800" y="3032125"/>
            <a:ext cx="5905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6000" b="1">
                <a:solidFill>
                  <a:srgbClr val="CC00CC"/>
                </a:solidFill>
                <a:latin typeface="Berlin Sans FB" pitchFamily="34" charset="0"/>
              </a:rPr>
              <a:t>5</a:t>
            </a:r>
            <a:endParaRPr lang="en-US" altLang="zh-CN" sz="6000" b="1">
              <a:solidFill>
                <a:srgbClr val="CC00CC"/>
              </a:solidFill>
              <a:latin typeface="Berlin Sans FB" pitchFamily="34" charset="0"/>
            </a:endParaRPr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4479925" y="5616575"/>
            <a:ext cx="63976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6000" b="1">
                <a:solidFill>
                  <a:srgbClr val="CC00CC"/>
                </a:solidFill>
                <a:latin typeface="Berlin Sans FB" pitchFamily="34" charset="0"/>
              </a:rPr>
              <a:t>6</a:t>
            </a:r>
            <a:endParaRPr lang="en-US" altLang="zh-CN" sz="6000" b="1">
              <a:solidFill>
                <a:srgbClr val="CC00CC"/>
              </a:solidFill>
              <a:latin typeface="Berlin Sans FB" pitchFamily="34" charset="0"/>
            </a:endParaRPr>
          </a:p>
        </p:txBody>
      </p:sp>
      <p:sp>
        <p:nvSpPr>
          <p:cNvPr id="19470" name="WordArt 6"/>
          <p:cNvSpPr>
            <a:spLocks noChangeArrowheads="1" noChangeShapeType="1" noTextEdit="1"/>
          </p:cNvSpPr>
          <p:nvPr/>
        </p:nvSpPr>
        <p:spPr bwMode="auto">
          <a:xfrm>
            <a:off x="327025" y="304800"/>
            <a:ext cx="5464175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number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3" name="Look and learn.mp3">
            <a:hlinkClick r:id="" action="ppaction://media"/>
          </p:cNvPr>
          <p:cNvPicPr>
            <a:picLocks noRot="1"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57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91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0491" grpId="0"/>
      <p:bldP spid="20492" grpId="0"/>
      <p:bldP spid="20493" grpId="0"/>
      <p:bldP spid="20494" grpId="0"/>
      <p:bldP spid="20495" grpId="0"/>
      <p:bldP spid="204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66800" y="2135188"/>
            <a:ext cx="2819400" cy="257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1365250" y="5226050"/>
            <a:ext cx="168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000099"/>
                </a:solidFill>
              </a:rPr>
              <a:t>get up </a:t>
            </a:r>
            <a:endParaRPr lang="en-US" altLang="zh-CN" sz="3600" b="1">
              <a:solidFill>
                <a:srgbClr val="000099"/>
              </a:solidFill>
            </a:endParaRPr>
          </a:p>
        </p:txBody>
      </p:sp>
      <p:grpSp>
        <p:nvGrpSpPr>
          <p:cNvPr id="2" name="Group 7"/>
          <p:cNvGrpSpPr/>
          <p:nvPr/>
        </p:nvGrpSpPr>
        <p:grpSpPr bwMode="auto">
          <a:xfrm>
            <a:off x="5257800" y="2071688"/>
            <a:ext cx="2743200" cy="2322512"/>
            <a:chOff x="3456" y="1632"/>
            <a:chExt cx="1728" cy="1463"/>
          </a:xfrm>
        </p:grpSpPr>
        <p:pic>
          <p:nvPicPr>
            <p:cNvPr id="20489" name="Picture 8" descr="钟-0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56" y="1632"/>
              <a:ext cx="1728" cy="1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0" name="Rectangle 9"/>
            <p:cNvSpPr>
              <a:spLocks noChangeArrowheads="1"/>
            </p:cNvSpPr>
            <p:nvPr/>
          </p:nvSpPr>
          <p:spPr bwMode="auto">
            <a:xfrm rot="7150056" flipV="1">
              <a:off x="4056" y="2472"/>
              <a:ext cx="336" cy="96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91" name="Rectangle 10"/>
            <p:cNvSpPr>
              <a:spLocks noChangeArrowheads="1"/>
            </p:cNvSpPr>
            <p:nvPr/>
          </p:nvSpPr>
          <p:spPr bwMode="auto">
            <a:xfrm rot="-5400000">
              <a:off x="4080" y="2160"/>
              <a:ext cx="432" cy="47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5334000" y="4572000"/>
            <a:ext cx="35052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0099"/>
                </a:solidFill>
              </a:rPr>
              <a:t>I get up </a:t>
            </a:r>
            <a:endParaRPr lang="en-US" altLang="zh-CN" b="1">
              <a:solidFill>
                <a:srgbClr val="000099"/>
              </a:solidFill>
            </a:endParaRPr>
          </a:p>
          <a:p>
            <a:r>
              <a:rPr lang="en-US" altLang="zh-CN" b="1">
                <a:solidFill>
                  <a:srgbClr val="000099"/>
                </a:solidFill>
              </a:rPr>
              <a:t>at seven o’clock.</a:t>
            </a:r>
            <a:endParaRPr lang="en-US" altLang="zh-CN" b="1">
              <a:solidFill>
                <a:srgbClr val="000099"/>
              </a:solidFill>
            </a:endParaRPr>
          </a:p>
        </p:txBody>
      </p:sp>
      <p:pic>
        <p:nvPicPr>
          <p:cNvPr id="20486" name="Picture 1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33388"/>
            <a:ext cx="4953000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get up-1.mp3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58674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 get up at seven o'clock.mp3">
            <a:hlinkClick r:id="" action="ppaction://media"/>
          </p:cNvPr>
          <p:cNvPicPr>
            <a:picLocks noRot="1"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55467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0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510" grpId="0"/>
      <p:bldP spid="215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76400" y="1600200"/>
            <a:ext cx="1446213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3962400"/>
            <a:ext cx="2359025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3962400" y="2514600"/>
            <a:ext cx="3460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000099"/>
                </a:solidFill>
              </a:rPr>
              <a:t>brush my teeth</a:t>
            </a:r>
            <a:endParaRPr lang="en-US" altLang="zh-CN" sz="3600" b="1">
              <a:solidFill>
                <a:srgbClr val="000099"/>
              </a:solidFill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3962400" y="4724400"/>
            <a:ext cx="3155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000099"/>
                </a:solidFill>
              </a:rPr>
              <a:t>wash my face</a:t>
            </a:r>
            <a:endParaRPr lang="en-US" altLang="zh-CN" sz="3600" b="1">
              <a:solidFill>
                <a:srgbClr val="000099"/>
              </a:solidFill>
            </a:endParaRPr>
          </a:p>
        </p:txBody>
      </p:sp>
      <p:pic>
        <p:nvPicPr>
          <p:cNvPr id="21510" name="Picture 1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33388"/>
            <a:ext cx="4953000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brush my teeth-1.mp3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50" y="302101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wash my face-1.mp3">
            <a:hlinkClick r:id="" action="ppaction://media"/>
          </p:cNvPr>
          <p:cNvPicPr>
            <a:picLocks noRot="1"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50" y="52959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0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1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2534" grpId="0"/>
      <p:bldP spid="225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76600" y="3730625"/>
            <a:ext cx="1716088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2438400" y="5562600"/>
            <a:ext cx="3384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chemeClr val="accent2"/>
                </a:solidFill>
              </a:rPr>
              <a:t>have breakfast</a:t>
            </a:r>
            <a:endParaRPr lang="en-US" altLang="zh-CN" sz="3600" b="1">
              <a:solidFill>
                <a:schemeClr val="accent2"/>
              </a:solidFill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963613" y="1736725"/>
            <a:ext cx="1779587" cy="1468438"/>
            <a:chOff x="1920" y="240"/>
            <a:chExt cx="1728" cy="1463"/>
          </a:xfrm>
        </p:grpSpPr>
        <p:pic>
          <p:nvPicPr>
            <p:cNvPr id="22540" name="Picture 7" descr="钟-0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20" y="240"/>
              <a:ext cx="1728" cy="1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1" name="Rectangle 8"/>
            <p:cNvSpPr>
              <a:spLocks noChangeArrowheads="1"/>
            </p:cNvSpPr>
            <p:nvPr/>
          </p:nvSpPr>
          <p:spPr bwMode="auto">
            <a:xfrm rot="-3048505">
              <a:off x="2448" y="1031"/>
              <a:ext cx="384" cy="96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2" name="Rectangle 9"/>
            <p:cNvSpPr>
              <a:spLocks noChangeArrowheads="1"/>
            </p:cNvSpPr>
            <p:nvPr/>
          </p:nvSpPr>
          <p:spPr bwMode="auto">
            <a:xfrm rot="-5400000">
              <a:off x="2544" y="1152"/>
              <a:ext cx="432" cy="48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4762500" y="2667000"/>
            <a:ext cx="38481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8000"/>
                </a:solidFill>
              </a:rPr>
              <a:t>I have breakfast </a:t>
            </a:r>
            <a:endParaRPr lang="en-US" altLang="zh-CN" b="1">
              <a:solidFill>
                <a:srgbClr val="008000"/>
              </a:solidFill>
            </a:endParaRPr>
          </a:p>
          <a:p>
            <a:r>
              <a:rPr lang="en-US" altLang="zh-CN" b="1">
                <a:solidFill>
                  <a:srgbClr val="008000"/>
                </a:solidFill>
              </a:rPr>
              <a:t>at half past seven. </a:t>
            </a:r>
            <a:endParaRPr lang="en-US" altLang="zh-CN" b="1">
              <a:solidFill>
                <a:srgbClr val="008000"/>
              </a:solidFill>
            </a:endParaRPr>
          </a:p>
        </p:txBody>
      </p:sp>
      <p:pic>
        <p:nvPicPr>
          <p:cNvPr id="25611" name="Picture 11" descr="u=2134117318,2281144930&amp;fm=21&amp;gp=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CFA"/>
              </a:clrFrom>
              <a:clrTo>
                <a:srgbClr val="FCFC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92675" y="1614488"/>
            <a:ext cx="2503488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5426075" y="4830763"/>
            <a:ext cx="9048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8000"/>
                </a:solidFill>
              </a:rPr>
              <a:t>half</a:t>
            </a:r>
            <a:endParaRPr lang="en-US" altLang="zh-CN" b="1">
              <a:solidFill>
                <a:srgbClr val="008000"/>
              </a:solidFill>
            </a:endParaRPr>
          </a:p>
        </p:txBody>
      </p:sp>
      <p:sp>
        <p:nvSpPr>
          <p:cNvPr id="25613" name="Rectangle 13"/>
          <p:cNvSpPr>
            <a:spLocks noChangeArrowheads="1"/>
          </p:cNvSpPr>
          <p:nvPr/>
        </p:nvSpPr>
        <p:spPr bwMode="auto">
          <a:xfrm>
            <a:off x="6096000" y="1600200"/>
            <a:ext cx="2133600" cy="32004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4648200" y="1995488"/>
            <a:ext cx="31130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8000"/>
                </a:solidFill>
              </a:rPr>
              <a:t>half past seven</a:t>
            </a:r>
            <a:endParaRPr lang="en-US" altLang="zh-CN" b="1">
              <a:solidFill>
                <a:srgbClr val="008000"/>
              </a:solidFill>
            </a:endParaRPr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4740275" y="3168650"/>
            <a:ext cx="5445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FF0000"/>
                </a:solidFill>
              </a:rPr>
              <a:t>at</a:t>
            </a:r>
            <a:endParaRPr lang="en-US" altLang="zh-CN" b="1">
              <a:solidFill>
                <a:srgbClr val="FF0000"/>
              </a:solidFill>
            </a:endParaRPr>
          </a:p>
        </p:txBody>
      </p:sp>
      <p:pic>
        <p:nvPicPr>
          <p:cNvPr id="22539" name="Picture 17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33388"/>
            <a:ext cx="4953000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2560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5276E-6 L -0.21458 0.0046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29" y="23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1" dur="2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5" grpId="1"/>
      <p:bldP spid="25610" grpId="0"/>
      <p:bldP spid="25612" grpId="0"/>
      <p:bldP spid="25612" grpId="1"/>
      <p:bldP spid="25613" grpId="0" animBg="1"/>
      <p:bldP spid="25613" grpId="1" animBg="1"/>
      <p:bldP spid="25614" grpId="0"/>
      <p:bldP spid="256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8200" y="3200400"/>
            <a:ext cx="2084388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3200400"/>
            <a:ext cx="2870200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990600" y="5486400"/>
            <a:ext cx="23018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chemeClr val="accent2"/>
                </a:solidFill>
              </a:rPr>
              <a:t>have lunch</a:t>
            </a:r>
            <a:endParaRPr lang="en-US" altLang="zh-CN" b="1">
              <a:solidFill>
                <a:schemeClr val="accent2"/>
              </a:solidFill>
            </a:endParaRP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5867400" y="5486400"/>
            <a:ext cx="2460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chemeClr val="accent2"/>
                </a:solidFill>
              </a:rPr>
              <a:t>have dinner</a:t>
            </a:r>
            <a:endParaRPr lang="en-US" altLang="zh-CN" b="1">
              <a:solidFill>
                <a:schemeClr val="accent2"/>
              </a:solidFill>
            </a:endParaRPr>
          </a:p>
        </p:txBody>
      </p:sp>
      <p:grpSp>
        <p:nvGrpSpPr>
          <p:cNvPr id="2" name="Group 10"/>
          <p:cNvGrpSpPr/>
          <p:nvPr/>
        </p:nvGrpSpPr>
        <p:grpSpPr bwMode="auto">
          <a:xfrm>
            <a:off x="2438400" y="1600200"/>
            <a:ext cx="2317750" cy="1911350"/>
            <a:chOff x="1632" y="1056"/>
            <a:chExt cx="1728" cy="1463"/>
          </a:xfrm>
        </p:grpSpPr>
        <p:pic>
          <p:nvPicPr>
            <p:cNvPr id="23565" name="Picture 11" descr="钟-0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32" y="1056"/>
              <a:ext cx="1728" cy="1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6" name="Rectangle 12"/>
            <p:cNvSpPr>
              <a:spLocks noChangeArrowheads="1"/>
            </p:cNvSpPr>
            <p:nvPr/>
          </p:nvSpPr>
          <p:spPr bwMode="auto">
            <a:xfrm rot="-5400000">
              <a:off x="2256" y="1920"/>
              <a:ext cx="432" cy="48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67" name="Rectangle 13"/>
            <p:cNvSpPr>
              <a:spLocks noChangeArrowheads="1"/>
            </p:cNvSpPr>
            <p:nvPr/>
          </p:nvSpPr>
          <p:spPr bwMode="auto">
            <a:xfrm rot="4631971">
              <a:off x="2229" y="1510"/>
              <a:ext cx="384" cy="96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6400800" y="1143000"/>
            <a:ext cx="2317750" cy="1911350"/>
            <a:chOff x="3456" y="2208"/>
            <a:chExt cx="1728" cy="1463"/>
          </a:xfrm>
        </p:grpSpPr>
        <p:pic>
          <p:nvPicPr>
            <p:cNvPr id="23562" name="Picture 19" descr="钟-0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56" y="2208"/>
              <a:ext cx="1728" cy="1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3" name="Rectangle 20"/>
            <p:cNvSpPr>
              <a:spLocks noChangeArrowheads="1"/>
            </p:cNvSpPr>
            <p:nvPr/>
          </p:nvSpPr>
          <p:spPr bwMode="auto">
            <a:xfrm rot="5400000">
              <a:off x="4128" y="3120"/>
              <a:ext cx="384" cy="96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64" name="Rectangle 21"/>
            <p:cNvSpPr>
              <a:spLocks noChangeArrowheads="1"/>
            </p:cNvSpPr>
            <p:nvPr/>
          </p:nvSpPr>
          <p:spPr bwMode="auto">
            <a:xfrm rot="-5400000">
              <a:off x="4056" y="2712"/>
              <a:ext cx="480" cy="48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575" name="Text Box 23"/>
          <p:cNvSpPr txBox="1">
            <a:spLocks noChangeArrowheads="1"/>
          </p:cNvSpPr>
          <p:nvPr/>
        </p:nvSpPr>
        <p:spPr bwMode="auto">
          <a:xfrm>
            <a:off x="3429000" y="5867400"/>
            <a:ext cx="24368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solidFill>
                  <a:srgbClr val="333300"/>
                </a:solidFill>
                <a:latin typeface="GCFrutiger" pitchFamily="50" charset="0"/>
              </a:rPr>
              <a:t>I … at … </a:t>
            </a:r>
            <a:endParaRPr lang="en-US" altLang="zh-CN" sz="4000" b="1">
              <a:solidFill>
                <a:srgbClr val="333300"/>
              </a:solidFill>
              <a:latin typeface="GCFrutiger" pitchFamily="50" charset="0"/>
            </a:endParaRPr>
          </a:p>
        </p:txBody>
      </p:sp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33388"/>
            <a:ext cx="4953000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/>
      <p:bldP spid="23561" grpId="0"/>
      <p:bldP spid="2357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67" name="Group 43"/>
          <p:cNvGraphicFramePr>
            <a:graphicFrameLocks noGrp="1"/>
          </p:cNvGraphicFramePr>
          <p:nvPr/>
        </p:nvGraphicFramePr>
        <p:xfrm>
          <a:off x="1447800" y="2336800"/>
          <a:ext cx="5715000" cy="3760789"/>
        </p:xfrm>
        <a:graphic>
          <a:graphicData uri="http://schemas.openxmlformats.org/drawingml/2006/table">
            <a:tbl>
              <a:tblPr/>
              <a:tblGrid>
                <a:gridCol w="2928938"/>
                <a:gridCol w="2786062"/>
              </a:tblGrid>
              <a:tr h="71032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GCFrutiger" pitchFamily="50" charset="0"/>
                          <a:ea typeface="宋体" panose="02010600030101010101" pitchFamily="2" charset="-122"/>
                        </a:rPr>
                        <a:t>                       My day</a:t>
                      </a:r>
                      <a:endParaRPr kumimoji="0" lang="en-US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00"/>
                        </a:solidFill>
                        <a:effectLst/>
                        <a:latin typeface="GCFrutiger" pitchFamily="50" charset="0"/>
                        <a:ea typeface="宋体" panose="02010600030101010101" pitchFamily="2" charset="-122"/>
                      </a:endParaRPr>
                    </a:p>
                  </a:txBody>
                  <a:tcPr marT="34926" marB="349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899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GCFrutiger" pitchFamily="50" charset="0"/>
                          <a:ea typeface="宋体" panose="02010600030101010101" pitchFamily="2" charset="-122"/>
                        </a:rPr>
                        <a:t>What to do</a:t>
                      </a:r>
                      <a:endParaRPr kumimoji="0" lang="en-US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00"/>
                        </a:solidFill>
                        <a:effectLst/>
                        <a:latin typeface="GCFrutiger" pitchFamily="50" charset="0"/>
                        <a:ea typeface="宋体" panose="02010600030101010101" pitchFamily="2" charset="-122"/>
                      </a:endParaRPr>
                    </a:p>
                  </a:txBody>
                  <a:tcPr marT="34926" marB="349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GCFrutiger" pitchFamily="50" charset="0"/>
                          <a:ea typeface="宋体" panose="02010600030101010101" pitchFamily="2" charset="-122"/>
                        </a:rPr>
                        <a:t>What time</a:t>
                      </a:r>
                      <a:endParaRPr kumimoji="0" lang="en-US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00"/>
                        </a:solidFill>
                        <a:effectLst/>
                        <a:latin typeface="GCFrutiger" pitchFamily="50" charset="0"/>
                        <a:ea typeface="宋体" panose="02010600030101010101" pitchFamily="2" charset="-122"/>
                      </a:endParaRPr>
                    </a:p>
                  </a:txBody>
                  <a:tcPr marT="34926" marB="349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GCFrutiger" pitchFamily="50" charset="0"/>
                          <a:ea typeface="宋体" panose="02010600030101010101" pitchFamily="2" charset="-122"/>
                        </a:rPr>
                        <a:t>get up</a:t>
                      </a:r>
                      <a:endParaRPr kumimoji="0" lang="en-US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00"/>
                        </a:solidFill>
                        <a:effectLst/>
                        <a:latin typeface="GCFrutiger" pitchFamily="50" charset="0"/>
                        <a:ea typeface="宋体" panose="02010600030101010101" pitchFamily="2" charset="-122"/>
                      </a:endParaRPr>
                    </a:p>
                  </a:txBody>
                  <a:tcPr marT="34926" marB="349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GCFrutiger" pitchFamily="50" charset="0"/>
                          <a:ea typeface="宋体" panose="02010600030101010101" pitchFamily="2" charset="-122"/>
                        </a:rPr>
                        <a:t>         </a:t>
                      </a:r>
                      <a:endParaRPr kumimoji="0" lang="en-US" altLang="zh-CN" sz="21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00"/>
                        </a:solidFill>
                        <a:effectLst/>
                        <a:latin typeface="GCFrutiger" pitchFamily="50" charset="0"/>
                        <a:ea typeface="宋体" panose="02010600030101010101" pitchFamily="2" charset="-122"/>
                      </a:endParaRPr>
                    </a:p>
                  </a:txBody>
                  <a:tcPr marT="34926" marB="349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9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GCFrutiger" pitchFamily="50" charset="0"/>
                          <a:ea typeface="宋体" panose="02010600030101010101" pitchFamily="2" charset="-122"/>
                        </a:rPr>
                        <a:t>brush my teeth</a:t>
                      </a:r>
                      <a:endParaRPr kumimoji="0" lang="en-US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00"/>
                        </a:solidFill>
                        <a:effectLst/>
                        <a:latin typeface="GCFrutiger" pitchFamily="50" charset="0"/>
                        <a:ea typeface="宋体" panose="02010600030101010101" pitchFamily="2" charset="-122"/>
                      </a:endParaRPr>
                    </a:p>
                  </a:txBody>
                  <a:tcPr marT="34926" marB="349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00"/>
                        </a:solidFill>
                        <a:effectLst/>
                        <a:latin typeface="GCFrutiger" pitchFamily="50" charset="0"/>
                        <a:ea typeface="宋体" panose="02010600030101010101" pitchFamily="2" charset="-122"/>
                      </a:endParaRPr>
                    </a:p>
                  </a:txBody>
                  <a:tcPr marT="34926" marB="349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GCFrutiger" pitchFamily="50" charset="0"/>
                          <a:ea typeface="宋体" panose="02010600030101010101" pitchFamily="2" charset="-122"/>
                        </a:rPr>
                        <a:t>wash my face</a:t>
                      </a:r>
                      <a:endParaRPr kumimoji="0" lang="en-US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00"/>
                        </a:solidFill>
                        <a:effectLst/>
                        <a:latin typeface="GCFrutiger" pitchFamily="50" charset="0"/>
                        <a:ea typeface="宋体" panose="02010600030101010101" pitchFamily="2" charset="-122"/>
                      </a:endParaRPr>
                    </a:p>
                  </a:txBody>
                  <a:tcPr marT="34926" marB="349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00"/>
                        </a:solidFill>
                        <a:effectLst/>
                        <a:latin typeface="GCFrutiger" pitchFamily="50" charset="0"/>
                        <a:ea typeface="宋体" panose="02010600030101010101" pitchFamily="2" charset="-122"/>
                      </a:endParaRPr>
                    </a:p>
                  </a:txBody>
                  <a:tcPr marT="34926" marB="349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GCFrutiger" pitchFamily="50" charset="0"/>
                          <a:ea typeface="宋体" panose="02010600030101010101" pitchFamily="2" charset="-122"/>
                        </a:rPr>
                        <a:t>have breakfast</a:t>
                      </a:r>
                      <a:endParaRPr kumimoji="0" lang="en-US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00"/>
                        </a:solidFill>
                        <a:effectLst/>
                        <a:latin typeface="GCFrutiger" pitchFamily="50" charset="0"/>
                        <a:ea typeface="宋体" panose="02010600030101010101" pitchFamily="2" charset="-122"/>
                      </a:endParaRPr>
                    </a:p>
                  </a:txBody>
                  <a:tcPr marT="34926" marB="349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GCFrutiger" pitchFamily="50" charset="0"/>
                          <a:ea typeface="宋体" panose="02010600030101010101" pitchFamily="2" charset="-122"/>
                        </a:rPr>
                        <a:t>         </a:t>
                      </a:r>
                      <a:endParaRPr kumimoji="0" lang="en-US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00"/>
                        </a:solidFill>
                        <a:effectLst/>
                        <a:latin typeface="GCFrutiger" pitchFamily="50" charset="0"/>
                        <a:ea typeface="宋体" panose="02010600030101010101" pitchFamily="2" charset="-122"/>
                      </a:endParaRPr>
                    </a:p>
                  </a:txBody>
                  <a:tcPr marT="34926" marB="349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1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GCFrutiger" pitchFamily="50" charset="0"/>
                          <a:ea typeface="宋体" panose="02010600030101010101" pitchFamily="2" charset="-122"/>
                        </a:rPr>
                        <a:t>have lunch</a:t>
                      </a:r>
                      <a:endParaRPr kumimoji="0" lang="en-US" altLang="zh-CN" sz="21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00"/>
                        </a:solidFill>
                        <a:effectLst/>
                        <a:latin typeface="GCFrutiger" pitchFamily="50" charset="0"/>
                        <a:ea typeface="宋体" panose="02010600030101010101" pitchFamily="2" charset="-122"/>
                      </a:endParaRPr>
                    </a:p>
                  </a:txBody>
                  <a:tcPr marT="34926" marB="349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GCFrutiger" pitchFamily="50" charset="0"/>
                          <a:ea typeface="宋体" panose="02010600030101010101" pitchFamily="2" charset="-122"/>
                        </a:rPr>
                        <a:t>        </a:t>
                      </a:r>
                      <a:endParaRPr kumimoji="0" lang="en-US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00"/>
                        </a:solidFill>
                        <a:effectLst/>
                        <a:latin typeface="GCFrutiger" pitchFamily="50" charset="0"/>
                        <a:ea typeface="宋体" panose="02010600030101010101" pitchFamily="2" charset="-122"/>
                      </a:endParaRPr>
                    </a:p>
                  </a:txBody>
                  <a:tcPr marT="34926" marB="349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05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GCFrutiger" pitchFamily="50" charset="0"/>
                          <a:ea typeface="宋体" panose="02010600030101010101" pitchFamily="2" charset="-122"/>
                        </a:rPr>
                        <a:t>have dinner</a:t>
                      </a:r>
                      <a:endParaRPr kumimoji="0" lang="en-US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00"/>
                        </a:solidFill>
                        <a:effectLst/>
                        <a:latin typeface="GCFrutiger" pitchFamily="50" charset="0"/>
                        <a:ea typeface="宋体" panose="02010600030101010101" pitchFamily="2" charset="-122"/>
                      </a:endParaRPr>
                    </a:p>
                  </a:txBody>
                  <a:tcPr marT="34926" marB="349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GCFrutiger" pitchFamily="50" charset="0"/>
                          <a:ea typeface="宋体" panose="02010600030101010101" pitchFamily="2" charset="-122"/>
                        </a:rPr>
                        <a:t>         </a:t>
                      </a:r>
                      <a:endParaRPr kumimoji="0" lang="en-US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00"/>
                        </a:solidFill>
                        <a:effectLst/>
                        <a:latin typeface="GCFrutiger" pitchFamily="50" charset="0"/>
                        <a:ea typeface="宋体" panose="02010600030101010101" pitchFamily="2" charset="-122"/>
                      </a:endParaRPr>
                    </a:p>
                  </a:txBody>
                  <a:tcPr marT="34926" marB="349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668" name="Text Box 44"/>
          <p:cNvSpPr txBox="1">
            <a:spLocks noChangeArrowheads="1"/>
          </p:cNvSpPr>
          <p:nvPr/>
        </p:nvSpPr>
        <p:spPr bwMode="auto">
          <a:xfrm>
            <a:off x="1600200" y="1143000"/>
            <a:ext cx="52847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chemeClr val="accent2"/>
                </a:solidFill>
                <a:latin typeface="GCFrutiger" pitchFamily="50" charset="0"/>
              </a:rPr>
              <a:t>What time do you get up?</a:t>
            </a:r>
            <a:endParaRPr lang="en-US" altLang="zh-CN" b="1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26672" name="Text Box 48"/>
          <p:cNvSpPr txBox="1">
            <a:spLocks noChangeArrowheads="1"/>
          </p:cNvSpPr>
          <p:nvPr/>
        </p:nvSpPr>
        <p:spPr bwMode="auto">
          <a:xfrm>
            <a:off x="1600200" y="1752600"/>
            <a:ext cx="49831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chemeClr val="accent2"/>
                </a:solidFill>
                <a:latin typeface="GCFrutiger" pitchFamily="50" charset="0"/>
              </a:rPr>
              <a:t>I get up at seven o’clock.</a:t>
            </a:r>
            <a:endParaRPr lang="en-US" altLang="zh-CN" b="1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26673" name="Text Box 49"/>
          <p:cNvSpPr txBox="1">
            <a:spLocks noChangeArrowheads="1"/>
          </p:cNvSpPr>
          <p:nvPr/>
        </p:nvSpPr>
        <p:spPr bwMode="auto">
          <a:xfrm>
            <a:off x="5334000" y="3367088"/>
            <a:ext cx="8985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chemeClr val="accent2"/>
                </a:solidFill>
              </a:rPr>
              <a:t>7:00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26675" name="Text Box 51"/>
          <p:cNvSpPr txBox="1">
            <a:spLocks noChangeArrowheads="1"/>
          </p:cNvSpPr>
          <p:nvPr/>
        </p:nvSpPr>
        <p:spPr bwMode="auto">
          <a:xfrm>
            <a:off x="5168900" y="5180013"/>
            <a:ext cx="10969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chemeClr val="accent2"/>
                </a:solidFill>
              </a:rPr>
              <a:t>11:30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26677" name="Text Box 53"/>
          <p:cNvSpPr txBox="1">
            <a:spLocks noChangeArrowheads="1"/>
          </p:cNvSpPr>
          <p:nvPr/>
        </p:nvSpPr>
        <p:spPr bwMode="auto">
          <a:xfrm>
            <a:off x="5334000" y="4697413"/>
            <a:ext cx="898525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chemeClr val="accent2"/>
                </a:solidFill>
              </a:rPr>
              <a:t>7:30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26678" name="Text Box 54"/>
          <p:cNvSpPr txBox="1">
            <a:spLocks noChangeArrowheads="1"/>
          </p:cNvSpPr>
          <p:nvPr/>
        </p:nvSpPr>
        <p:spPr bwMode="auto">
          <a:xfrm>
            <a:off x="5354638" y="5675313"/>
            <a:ext cx="8985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chemeClr val="accent2"/>
                </a:solidFill>
              </a:rPr>
              <a:t>6:00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26679" name="Text Box 55"/>
          <p:cNvSpPr txBox="1">
            <a:spLocks noChangeArrowheads="1"/>
          </p:cNvSpPr>
          <p:nvPr/>
        </p:nvSpPr>
        <p:spPr bwMode="auto">
          <a:xfrm>
            <a:off x="1600200" y="1143000"/>
            <a:ext cx="44434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chemeClr val="accent2"/>
                </a:solidFill>
                <a:latin typeface="GCFrutiger" pitchFamily="50" charset="0"/>
              </a:rPr>
              <a:t>What time do you …?</a:t>
            </a:r>
            <a:endParaRPr lang="en-US" altLang="zh-CN" b="1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26680" name="Text Box 56"/>
          <p:cNvSpPr txBox="1">
            <a:spLocks noChangeArrowheads="1"/>
          </p:cNvSpPr>
          <p:nvPr/>
        </p:nvSpPr>
        <p:spPr bwMode="auto">
          <a:xfrm>
            <a:off x="1600200" y="1752600"/>
            <a:ext cx="18716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chemeClr val="accent2"/>
                </a:solidFill>
                <a:latin typeface="GCFrutiger" pitchFamily="50" charset="0"/>
              </a:rPr>
              <a:t>I … at …</a:t>
            </a:r>
            <a:endParaRPr lang="en-US" altLang="zh-CN" b="1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24614" name="WordArt 6"/>
          <p:cNvSpPr>
            <a:spLocks noChangeArrowheads="1" noChangeShapeType="1" noTextEdit="1"/>
          </p:cNvSpPr>
          <p:nvPr/>
        </p:nvSpPr>
        <p:spPr bwMode="auto">
          <a:xfrm>
            <a:off x="327025" y="304800"/>
            <a:ext cx="4397375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24615" name="Picture 40" descr="C:\Users\lyz\Desktop\18.1.i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10400" y="609600"/>
            <a:ext cx="18129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53"/>
          <p:cNvSpPr txBox="1">
            <a:spLocks noChangeArrowheads="1"/>
          </p:cNvSpPr>
          <p:nvPr/>
        </p:nvSpPr>
        <p:spPr bwMode="auto">
          <a:xfrm>
            <a:off x="5343525" y="3886200"/>
            <a:ext cx="898525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chemeClr val="accent2"/>
                </a:solidFill>
              </a:rPr>
              <a:t>7:10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14" name="Text Box 53"/>
          <p:cNvSpPr txBox="1">
            <a:spLocks noChangeArrowheads="1"/>
          </p:cNvSpPr>
          <p:nvPr/>
        </p:nvSpPr>
        <p:spPr bwMode="auto">
          <a:xfrm>
            <a:off x="5334000" y="4318000"/>
            <a:ext cx="906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chemeClr val="accent2"/>
                </a:solidFill>
              </a:rPr>
              <a:t>7:15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2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26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500"/>
                                        <p:tgtEl>
                                          <p:spTgt spid="2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68" grpId="0"/>
      <p:bldP spid="26668" grpId="1"/>
      <p:bldP spid="26672" grpId="0"/>
      <p:bldP spid="26672" grpId="1"/>
      <p:bldP spid="26673" grpId="0"/>
      <p:bldP spid="26675" grpId="0"/>
      <p:bldP spid="26677" grpId="0"/>
      <p:bldP spid="26678" grpId="0"/>
      <p:bldP spid="26679" grpId="0"/>
      <p:bldP spid="26680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00200" y="2057400"/>
            <a:ext cx="5694363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5181600" y="990600"/>
            <a:ext cx="2978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chemeClr val="accent2"/>
                </a:solidFill>
              </a:rPr>
              <a:t>Min and Mog</a:t>
            </a:r>
            <a:endParaRPr lang="en-US" altLang="zh-CN" sz="3600" b="1">
              <a:solidFill>
                <a:schemeClr val="accent2"/>
              </a:solidFill>
            </a:endParaRPr>
          </a:p>
        </p:txBody>
      </p:sp>
      <p:pic>
        <p:nvPicPr>
          <p:cNvPr id="25604" name="Picture 3" descr="enjoy a story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800" y="304800"/>
            <a:ext cx="372903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rhyme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838200"/>
            <a:ext cx="91440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066800" y="2590800"/>
            <a:ext cx="51054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>
                <a:latin typeface="GCFrutiger" pitchFamily="50" charset="0"/>
              </a:rPr>
              <a:t>too bright — turn off the light</a:t>
            </a:r>
            <a:endParaRPr lang="en-US" altLang="zh-CN" sz="2400" dirty="0">
              <a:latin typeface="GCFrutiger" pitchFamily="50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GCFrutiger" pitchFamily="50" charset="0"/>
              </a:rPr>
              <a:t>too hot — take off the coat</a:t>
            </a:r>
            <a:endParaRPr lang="en-US" altLang="zh-CN" sz="2400" dirty="0">
              <a:latin typeface="GCFrutiger" pitchFamily="50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GCFrutiger" pitchFamily="50" charset="0"/>
              </a:rPr>
              <a:t>too hot — turn on the fan</a:t>
            </a:r>
            <a:endParaRPr lang="en-US" altLang="zh-CN" sz="2400" dirty="0">
              <a:latin typeface="GCFrutiger" pitchFamily="50" charset="0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2373313" y="3209925"/>
            <a:ext cx="1585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</a:rPr>
              <a:t>  ______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2438400" y="3724275"/>
            <a:ext cx="1828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</a:rPr>
              <a:t>  _____ 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8198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9307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Ask and answer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738438" y="2687638"/>
            <a:ext cx="15859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</a:rPr>
              <a:t>  ______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5" grpId="0"/>
      <p:bldP spid="717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00600" y="1371600"/>
            <a:ext cx="3279775" cy="237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4114800"/>
            <a:ext cx="3051175" cy="241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4157663"/>
            <a:ext cx="3327400" cy="239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1371600"/>
            <a:ext cx="305117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8054975" y="2819400"/>
            <a:ext cx="10890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6000" b="1">
                <a:solidFill>
                  <a:srgbClr val="CC00CC"/>
                </a:solidFill>
                <a:latin typeface="Berlin Sans FB" pitchFamily="34" charset="0"/>
              </a:rPr>
              <a:t>1</a:t>
            </a:r>
            <a:endParaRPr lang="en-US" altLang="zh-CN" sz="6000" b="1">
              <a:solidFill>
                <a:srgbClr val="CC00CC"/>
              </a:solidFill>
              <a:latin typeface="Berlin Sans FB" pitchFamily="34" charset="0"/>
            </a:endParaRP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1143000" y="5562600"/>
            <a:ext cx="762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6000" b="1">
                <a:solidFill>
                  <a:srgbClr val="CC00CC"/>
                </a:solidFill>
                <a:latin typeface="Berlin Sans FB" pitchFamily="34" charset="0"/>
              </a:rPr>
              <a:t>2</a:t>
            </a:r>
            <a:endParaRPr lang="en-US" altLang="zh-CN" sz="6000" b="1">
              <a:solidFill>
                <a:srgbClr val="CC00CC"/>
              </a:solidFill>
              <a:latin typeface="Berlin Sans FB" pitchFamily="34" charset="0"/>
            </a:endParaRP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5105400" y="5486400"/>
            <a:ext cx="6096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6000" b="1">
                <a:solidFill>
                  <a:srgbClr val="CC00CC"/>
                </a:solidFill>
                <a:latin typeface="Berlin Sans FB" pitchFamily="34" charset="0"/>
              </a:rPr>
              <a:t>3</a:t>
            </a:r>
            <a:endParaRPr lang="en-US" altLang="zh-CN" sz="6000" b="1">
              <a:solidFill>
                <a:srgbClr val="CC00CC"/>
              </a:solidFill>
              <a:latin typeface="Berlin Sans FB" pitchFamily="34" charset="0"/>
            </a:endParaRP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3276600" y="2667000"/>
            <a:ext cx="6096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6000" b="1">
                <a:solidFill>
                  <a:srgbClr val="CC00CC"/>
                </a:solidFill>
                <a:latin typeface="Berlin Sans FB" pitchFamily="34" charset="0"/>
              </a:rPr>
              <a:t>4</a:t>
            </a:r>
            <a:endParaRPr lang="en-US" altLang="zh-CN" sz="6000" b="1">
              <a:solidFill>
                <a:srgbClr val="CC00CC"/>
              </a:solidFill>
              <a:latin typeface="Berlin Sans FB" pitchFamily="34" charset="0"/>
            </a:endParaRPr>
          </a:p>
        </p:txBody>
      </p:sp>
      <p:sp>
        <p:nvSpPr>
          <p:cNvPr id="26634" name="WordArt 6"/>
          <p:cNvSpPr>
            <a:spLocks noChangeArrowheads="1" noChangeShapeType="1" noTextEdit="1"/>
          </p:cNvSpPr>
          <p:nvPr/>
        </p:nvSpPr>
        <p:spPr bwMode="auto">
          <a:xfrm>
            <a:off x="327025" y="304800"/>
            <a:ext cx="5540375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number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4" grpId="0"/>
      <p:bldP spid="29705" grpId="0"/>
      <p:bldP spid="29706" grpId="0"/>
      <p:bldP spid="2970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91" name="Group 23"/>
          <p:cNvGraphicFramePr>
            <a:graphicFrameLocks noGrp="1"/>
          </p:cNvGraphicFramePr>
          <p:nvPr/>
        </p:nvGraphicFramePr>
        <p:xfrm>
          <a:off x="457200" y="2362200"/>
          <a:ext cx="8305800" cy="3302000"/>
        </p:xfrm>
        <a:graphic>
          <a:graphicData uri="http://schemas.openxmlformats.org/drawingml/2006/table">
            <a:tbl>
              <a:tblPr/>
              <a:tblGrid>
                <a:gridCol w="2768600"/>
                <a:gridCol w="2565400"/>
                <a:gridCol w="2971800"/>
              </a:tblGrid>
              <a:tr h="127000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Berlin Sans FB" pitchFamily="34" charset="0"/>
                          <a:ea typeface="宋体" panose="02010600030101010101" pitchFamily="2" charset="-122"/>
                        </a:rPr>
                        <a:t> do </a:t>
                      </a:r>
                      <a:endParaRPr kumimoji="0" lang="en-US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Berlin Sans FB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Berlin Sans FB" pitchFamily="34" charset="0"/>
                          <a:ea typeface="宋体" panose="02010600030101010101" pitchFamily="2" charset="-122"/>
                        </a:rPr>
                        <a:t>time</a:t>
                      </a:r>
                      <a:endParaRPr kumimoji="0" lang="en-US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Berlin Sans FB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get up</a:t>
                      </a:r>
                      <a:endParaRPr kumimoji="0" lang="en-US" altLang="zh-CN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7:00 p.m.</a:t>
                      </a:r>
                      <a:endParaRPr kumimoji="0" lang="en-US" altLang="zh-CN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7663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9600" y="2743200"/>
            <a:ext cx="2514600" cy="237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4" name="WordArt 6"/>
          <p:cNvSpPr>
            <a:spLocks noChangeArrowheads="1" noChangeShapeType="1" noTextEdit="1"/>
          </p:cNvSpPr>
          <p:nvPr/>
        </p:nvSpPr>
        <p:spPr bwMode="auto">
          <a:xfrm>
            <a:off x="327025" y="304800"/>
            <a:ext cx="4397375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48" name="Group 56"/>
          <p:cNvGraphicFramePr>
            <a:graphicFrameLocks noGrp="1"/>
          </p:cNvGraphicFramePr>
          <p:nvPr/>
        </p:nvGraphicFramePr>
        <p:xfrm>
          <a:off x="381000" y="2133600"/>
          <a:ext cx="8305800" cy="3276600"/>
        </p:xfrm>
        <a:graphic>
          <a:graphicData uri="http://schemas.openxmlformats.org/drawingml/2006/table">
            <a:tbl>
              <a:tblPr/>
              <a:tblGrid>
                <a:gridCol w="2590800"/>
                <a:gridCol w="2895600"/>
                <a:gridCol w="2819400"/>
              </a:tblGrid>
              <a:tr h="151789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Berlin Sans FB" pitchFamily="34" charset="0"/>
                          <a:ea typeface="宋体" panose="02010600030101010101" pitchFamily="2" charset="-122"/>
                        </a:rPr>
                        <a:t>do </a:t>
                      </a:r>
                      <a:endParaRPr kumimoji="0" lang="en-US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Berlin Sans FB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Berlin Sans FB" pitchFamily="34" charset="0"/>
                          <a:ea typeface="宋体" panose="02010600030101010101" pitchFamily="2" charset="-122"/>
                        </a:rPr>
                        <a:t>time</a:t>
                      </a:r>
                      <a:endParaRPr kumimoji="0" lang="en-US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Berlin Sans FB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5871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have dinner</a:t>
                      </a:r>
                      <a:endParaRPr kumimoji="0" lang="en-US" altLang="zh-CN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7:30 p.m.</a:t>
                      </a:r>
                      <a:endParaRPr kumimoji="0" lang="en-US" altLang="zh-CN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8687" name="Picture 4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7200" y="2768600"/>
            <a:ext cx="2438400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8" name="WordArt 6"/>
          <p:cNvSpPr>
            <a:spLocks noChangeArrowheads="1" noChangeShapeType="1" noTextEdit="1"/>
          </p:cNvSpPr>
          <p:nvPr/>
        </p:nvSpPr>
        <p:spPr bwMode="auto">
          <a:xfrm>
            <a:off x="327025" y="304800"/>
            <a:ext cx="4397375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43" name="Group 27"/>
          <p:cNvGraphicFramePr>
            <a:graphicFrameLocks noGrp="1"/>
          </p:cNvGraphicFramePr>
          <p:nvPr/>
        </p:nvGraphicFramePr>
        <p:xfrm>
          <a:off x="457200" y="2184400"/>
          <a:ext cx="8305800" cy="3302000"/>
        </p:xfrm>
        <a:graphic>
          <a:graphicData uri="http://schemas.openxmlformats.org/drawingml/2006/table">
            <a:tbl>
              <a:tblPr/>
              <a:tblGrid>
                <a:gridCol w="2514600"/>
                <a:gridCol w="2895600"/>
                <a:gridCol w="2895600"/>
              </a:tblGrid>
              <a:tr h="127000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Berlin Sans FB" pitchFamily="34" charset="0"/>
                          <a:ea typeface="宋体" panose="02010600030101010101" pitchFamily="2" charset="-122"/>
                        </a:rPr>
                        <a:t>do </a:t>
                      </a:r>
                      <a:endParaRPr kumimoji="0" lang="en-US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Berlin Sans FB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Berlin Sans FB" pitchFamily="34" charset="0"/>
                          <a:ea typeface="宋体" panose="02010600030101010101" pitchFamily="2" charset="-122"/>
                        </a:rPr>
                        <a:t>time</a:t>
                      </a:r>
                      <a:endParaRPr kumimoji="0" lang="en-US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Berlin Sans FB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start </a:t>
                      </a:r>
                      <a:endParaRPr kumimoji="0" lang="en-US" altLang="zh-CN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to work</a:t>
                      </a:r>
                      <a:endParaRPr kumimoji="0" lang="en-US" altLang="zh-CN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8:00 p.m.</a:t>
                      </a:r>
                      <a:endParaRPr kumimoji="0" lang="en-US" altLang="zh-CN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9711" name="Picture 2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3400" y="2700338"/>
            <a:ext cx="2362200" cy="217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12" name="WordArt 6"/>
          <p:cNvSpPr>
            <a:spLocks noChangeArrowheads="1" noChangeShapeType="1" noTextEdit="1"/>
          </p:cNvSpPr>
          <p:nvPr/>
        </p:nvSpPr>
        <p:spPr bwMode="auto">
          <a:xfrm>
            <a:off x="327025" y="304800"/>
            <a:ext cx="4397375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Group 4"/>
          <p:cNvGraphicFramePr>
            <a:graphicFrameLocks noGrp="1"/>
          </p:cNvGraphicFramePr>
          <p:nvPr/>
        </p:nvGraphicFramePr>
        <p:xfrm>
          <a:off x="533400" y="2032000"/>
          <a:ext cx="8305800" cy="3302000"/>
        </p:xfrm>
        <a:graphic>
          <a:graphicData uri="http://schemas.openxmlformats.org/drawingml/2006/table">
            <a:tbl>
              <a:tblPr/>
              <a:tblGrid>
                <a:gridCol w="2768600"/>
                <a:gridCol w="2870200"/>
                <a:gridCol w="2667000"/>
              </a:tblGrid>
              <a:tr h="127000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en-US" altLang="zh-CN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Berlin Sans FB" pitchFamily="34" charset="0"/>
                          <a:ea typeface="宋体" panose="02010600030101010101" pitchFamily="2" charset="-122"/>
                        </a:rPr>
                        <a:t>do </a:t>
                      </a:r>
                      <a:endParaRPr kumimoji="0" lang="en-US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Berlin Sans FB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en-US" altLang="zh-CN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Berlin Sans FB" pitchFamily="34" charset="0"/>
                          <a:ea typeface="宋体" panose="02010600030101010101" pitchFamily="2" charset="-122"/>
                        </a:rPr>
                        <a:t>time</a:t>
                      </a:r>
                      <a:endParaRPr kumimoji="0" lang="en-US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Berlin Sans FB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go to bed</a:t>
                      </a:r>
                      <a:endParaRPr kumimoji="0" lang="en-US" altLang="zh-CN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6:00 a.m.</a:t>
                      </a:r>
                      <a:endParaRPr kumimoji="0" lang="en-US" altLang="zh-CN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0735" name="Picture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2000" y="2514600"/>
            <a:ext cx="23653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6" name="WordArt 6"/>
          <p:cNvSpPr>
            <a:spLocks noChangeArrowheads="1" noChangeShapeType="1" noTextEdit="1"/>
          </p:cNvSpPr>
          <p:nvPr/>
        </p:nvSpPr>
        <p:spPr bwMode="auto">
          <a:xfrm>
            <a:off x="327025" y="304800"/>
            <a:ext cx="4397375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6"/>
          <p:cNvSpPr>
            <a:spLocks noChangeArrowheads="1" noChangeShapeType="1" noTextEdit="1"/>
          </p:cNvSpPr>
          <p:nvPr/>
        </p:nvSpPr>
        <p:spPr bwMode="auto">
          <a:xfrm>
            <a:off x="327025" y="304800"/>
            <a:ext cx="5159375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read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31747" name="Picture 1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800" y="1371600"/>
            <a:ext cx="4170363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8200" y="1219200"/>
            <a:ext cx="4267200" cy="546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Enjoy a story-1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5984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WordArt 6"/>
          <p:cNvSpPr>
            <a:spLocks noChangeArrowheads="1" noChangeShapeType="1" noTextEdit="1"/>
          </p:cNvSpPr>
          <p:nvPr/>
        </p:nvSpPr>
        <p:spPr bwMode="auto">
          <a:xfrm>
            <a:off x="327025" y="304800"/>
            <a:ext cx="5159375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read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4800" y="1209675"/>
            <a:ext cx="4410075" cy="541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1162050"/>
            <a:ext cx="4286250" cy="546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Enjoy a story-2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5254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5"/>
          <p:cNvSpPr txBox="1">
            <a:spLocks noChangeArrowheads="1"/>
          </p:cNvSpPr>
          <p:nvPr/>
        </p:nvSpPr>
        <p:spPr bwMode="auto">
          <a:xfrm>
            <a:off x="152400" y="1524000"/>
            <a:ext cx="8916988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>
              <a:buFontTx/>
              <a:buAutoNum type="arabicPeriod"/>
            </a:pPr>
            <a:r>
              <a:rPr lang="en-US" altLang="zh-CN" b="1" dirty="0">
                <a:solidFill>
                  <a:srgbClr val="333300"/>
                </a:solidFill>
                <a:latin typeface="GCFrutiger" pitchFamily="50" charset="0"/>
              </a:rPr>
              <a:t> What time do Min and </a:t>
            </a:r>
            <a:r>
              <a:rPr lang="en-US" altLang="zh-CN" b="1" dirty="0" err="1">
                <a:solidFill>
                  <a:srgbClr val="333300"/>
                </a:solidFill>
                <a:latin typeface="GCFrutiger" pitchFamily="50" charset="0"/>
              </a:rPr>
              <a:t>Mog</a:t>
            </a:r>
            <a:r>
              <a:rPr lang="en-US" altLang="zh-CN" b="1" dirty="0">
                <a:solidFill>
                  <a:srgbClr val="333300"/>
                </a:solidFill>
                <a:latin typeface="GCFrutiger" pitchFamily="50" charset="0"/>
              </a:rPr>
              <a:t> start to work?</a:t>
            </a:r>
            <a:endParaRPr lang="en-US" altLang="zh-CN" b="1" dirty="0">
              <a:solidFill>
                <a:srgbClr val="333300"/>
              </a:solidFill>
              <a:latin typeface="GCFrutiger" pitchFamily="50" charset="0"/>
            </a:endParaRPr>
          </a:p>
          <a:p>
            <a:pPr marL="342900" indent="-342900"/>
            <a:r>
              <a:rPr lang="en-US" altLang="zh-CN" b="1" dirty="0">
                <a:solidFill>
                  <a:srgbClr val="333300"/>
                </a:solidFill>
                <a:latin typeface="GCFrutiger" pitchFamily="50" charset="0"/>
              </a:rPr>
              <a:t>    __________________________________</a:t>
            </a:r>
            <a:endParaRPr lang="en-US" altLang="zh-CN" b="1" dirty="0">
              <a:solidFill>
                <a:srgbClr val="333300"/>
              </a:solidFill>
              <a:latin typeface="GCFrutiger" pitchFamily="50" charset="0"/>
            </a:endParaRPr>
          </a:p>
          <a:p>
            <a:pPr marL="342900" indent="-342900">
              <a:spcBef>
                <a:spcPts val="1800"/>
              </a:spcBef>
            </a:pPr>
            <a:r>
              <a:rPr lang="en-US" altLang="zh-CN" b="1" dirty="0">
                <a:solidFill>
                  <a:srgbClr val="333300"/>
                </a:solidFill>
                <a:latin typeface="GCFrutiger" pitchFamily="50" charset="0"/>
              </a:rPr>
              <a:t>2. What do they do all night?</a:t>
            </a:r>
            <a:endParaRPr lang="en-US" altLang="zh-CN" b="1" dirty="0">
              <a:solidFill>
                <a:srgbClr val="333300"/>
              </a:solidFill>
              <a:latin typeface="GCFrutiger" pitchFamily="50" charset="0"/>
            </a:endParaRPr>
          </a:p>
          <a:p>
            <a:pPr marL="342900" indent="-342900"/>
            <a:r>
              <a:rPr lang="en-US" altLang="zh-CN" b="1" dirty="0">
                <a:solidFill>
                  <a:srgbClr val="333300"/>
                </a:solidFill>
                <a:latin typeface="GCFrutiger" pitchFamily="50" charset="0"/>
              </a:rPr>
              <a:t>    __________________________________</a:t>
            </a:r>
            <a:endParaRPr lang="en-US" altLang="zh-CN" b="1" dirty="0">
              <a:solidFill>
                <a:srgbClr val="333300"/>
              </a:solidFill>
              <a:latin typeface="GCFrutiger" pitchFamily="50" charset="0"/>
            </a:endParaRPr>
          </a:p>
          <a:p>
            <a:pPr marL="342900" indent="-342900">
              <a:spcBef>
                <a:spcPts val="1800"/>
              </a:spcBef>
            </a:pPr>
            <a:r>
              <a:rPr lang="en-US" altLang="zh-CN" b="1" dirty="0">
                <a:solidFill>
                  <a:srgbClr val="333300"/>
                </a:solidFill>
                <a:latin typeface="GCFrutiger" pitchFamily="50" charset="0"/>
              </a:rPr>
              <a:t>3. What time do they go to bed?</a:t>
            </a:r>
            <a:endParaRPr lang="en-US" altLang="zh-CN" b="1" dirty="0">
              <a:solidFill>
                <a:srgbClr val="333300"/>
              </a:solidFill>
              <a:latin typeface="GCFrutiger" pitchFamily="50" charset="0"/>
            </a:endParaRPr>
          </a:p>
          <a:p>
            <a:pPr marL="342900" indent="-342900"/>
            <a:r>
              <a:rPr lang="en-US" altLang="zh-CN" b="1" dirty="0">
                <a:solidFill>
                  <a:srgbClr val="333300"/>
                </a:solidFill>
                <a:latin typeface="GCFrutiger" pitchFamily="50" charset="0"/>
              </a:rPr>
              <a:t>    __________________________________</a:t>
            </a:r>
            <a:endParaRPr lang="en-US" altLang="zh-CN" b="1" dirty="0">
              <a:solidFill>
                <a:srgbClr val="333300"/>
              </a:solidFill>
              <a:latin typeface="GCFrutiger" pitchFamily="50" charset="0"/>
            </a:endParaRPr>
          </a:p>
          <a:p>
            <a:pPr marL="342900" indent="-342900">
              <a:spcBef>
                <a:spcPts val="1800"/>
              </a:spcBef>
            </a:pPr>
            <a:r>
              <a:rPr lang="en-US" altLang="zh-CN" b="1" dirty="0">
                <a:solidFill>
                  <a:srgbClr val="333300"/>
                </a:solidFill>
                <a:latin typeface="GCFrutiger" pitchFamily="50" charset="0"/>
              </a:rPr>
              <a:t>4. What do they do every day?</a:t>
            </a:r>
            <a:endParaRPr lang="en-US" altLang="zh-CN" b="1" dirty="0">
              <a:solidFill>
                <a:srgbClr val="333300"/>
              </a:solidFill>
              <a:latin typeface="GCFrutiger" pitchFamily="50" charset="0"/>
            </a:endParaRPr>
          </a:p>
          <a:p>
            <a:pPr marL="342900" indent="-342900"/>
            <a:r>
              <a:rPr lang="en-US" altLang="zh-CN" b="1" dirty="0">
                <a:solidFill>
                  <a:srgbClr val="333300"/>
                </a:solidFill>
                <a:latin typeface="GCFrutiger" pitchFamily="50" charset="0"/>
              </a:rPr>
              <a:t>    __________________________________</a:t>
            </a:r>
            <a:endParaRPr lang="en-US" altLang="zh-CN" b="1" dirty="0">
              <a:solidFill>
                <a:srgbClr val="333300"/>
              </a:solidFill>
              <a:latin typeface="GCFrutiger" pitchFamily="50" charset="0"/>
            </a:endParaRPr>
          </a:p>
        </p:txBody>
      </p:sp>
      <p:sp>
        <p:nvSpPr>
          <p:cNvPr id="33795" name="WordArt 6"/>
          <p:cNvSpPr>
            <a:spLocks noChangeArrowheads="1" noChangeShapeType="1" noTextEdit="1"/>
          </p:cNvSpPr>
          <p:nvPr/>
        </p:nvSpPr>
        <p:spPr bwMode="auto">
          <a:xfrm>
            <a:off x="327025" y="304800"/>
            <a:ext cx="5159375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Read and answer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685800" y="1524000"/>
            <a:ext cx="8077200" cy="3540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447675" indent="-447675">
              <a:defRPr/>
            </a:pPr>
            <a:r>
              <a:rPr lang="en-US" altLang="zh-CN" sz="3200" b="1" dirty="0">
                <a:solidFill>
                  <a:schemeClr val="accent2"/>
                </a:solidFill>
                <a:ea typeface="宋体" panose="02010600030101010101" pitchFamily="2" charset="-122"/>
              </a:rPr>
              <a:t>1. Copy the phrases in “Look and learn” on page 35.</a:t>
            </a:r>
            <a:endParaRPr lang="en-US" altLang="zh-CN" sz="3200" b="1" dirty="0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 marL="447675" indent="-447675">
              <a:defRPr/>
            </a:pPr>
            <a:r>
              <a:rPr lang="en-US" altLang="zh-CN" sz="3200" b="1" dirty="0">
                <a:solidFill>
                  <a:schemeClr val="accent2"/>
                </a:solidFill>
                <a:ea typeface="宋体" panose="02010600030101010101" pitchFamily="2" charset="-122"/>
              </a:rPr>
              <a:t>2. Read the story “Min and </a:t>
            </a:r>
            <a:r>
              <a:rPr lang="en-US" altLang="zh-CN" sz="3200" b="1" dirty="0" err="1">
                <a:solidFill>
                  <a:schemeClr val="accent2"/>
                </a:solidFill>
                <a:ea typeface="宋体" panose="02010600030101010101" pitchFamily="2" charset="-122"/>
              </a:rPr>
              <a:t>Mog</a:t>
            </a:r>
            <a:r>
              <a:rPr lang="en-US" altLang="zh-CN" sz="3200" b="1" dirty="0">
                <a:solidFill>
                  <a:schemeClr val="accent2"/>
                </a:solidFill>
                <a:ea typeface="宋体" panose="02010600030101010101" pitchFamily="2" charset="-122"/>
              </a:rPr>
              <a:t>” on page 36.</a:t>
            </a:r>
            <a:endParaRPr lang="en-US" altLang="zh-CN" sz="3200" b="1" dirty="0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3200" b="1" dirty="0">
                <a:solidFill>
                  <a:schemeClr val="accent2"/>
                </a:solidFill>
                <a:ea typeface="宋体" panose="02010600030101010101" pitchFamily="2" charset="-122"/>
              </a:rPr>
              <a:t>3. Talk about your day.</a:t>
            </a:r>
            <a:endParaRPr lang="en-US" altLang="zh-CN" sz="3200" b="1" dirty="0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3200" b="1" dirty="0">
                <a:solidFill>
                  <a:schemeClr val="accent2"/>
                </a:solidFill>
                <a:ea typeface="宋体" panose="02010600030101010101" pitchFamily="2" charset="-122"/>
              </a:rPr>
              <a:t>4. Complete </a:t>
            </a:r>
            <a:r>
              <a:rPr lang="en-US" altLang="zh-CN" sz="3200" b="1" i="1" dirty="0">
                <a:solidFill>
                  <a:schemeClr val="accent2"/>
                </a:solidFill>
                <a:ea typeface="宋体" panose="02010600030101010101" pitchFamily="2" charset="-122"/>
              </a:rPr>
              <a:t>Workbook 4B </a:t>
            </a:r>
            <a:r>
              <a:rPr lang="en-US" altLang="zh-CN" sz="3200" b="1" dirty="0">
                <a:solidFill>
                  <a:schemeClr val="accent2"/>
                </a:solidFill>
                <a:ea typeface="宋体" panose="02010600030101010101" pitchFamily="2" charset="-122"/>
              </a:rPr>
              <a:t>pages 46   </a:t>
            </a:r>
            <a:endParaRPr lang="en-US" altLang="zh-CN" sz="3200" b="1" dirty="0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3200" b="1" dirty="0">
                <a:solidFill>
                  <a:schemeClr val="accent2"/>
                </a:solidFill>
                <a:ea typeface="宋体" panose="02010600030101010101" pitchFamily="2" charset="-122"/>
              </a:rPr>
              <a:t>    and 49.</a:t>
            </a:r>
            <a:endParaRPr lang="en-US" altLang="zh-CN" sz="3200" b="1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34820" name="WordArt 6"/>
          <p:cNvSpPr>
            <a:spLocks noChangeArrowheads="1" noChangeShapeType="1" noTextEdit="1"/>
          </p:cNvSpPr>
          <p:nvPr/>
        </p:nvSpPr>
        <p:spPr bwMode="auto">
          <a:xfrm>
            <a:off x="2484438" y="533400"/>
            <a:ext cx="4102100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Homework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3134072" y="4271745"/>
            <a:ext cx="1778180" cy="25046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181600" y="4259851"/>
            <a:ext cx="1795588" cy="2510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3581400" y="2895600"/>
            <a:ext cx="4237038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chemeClr val="accent2"/>
                </a:solidFill>
                <a:latin typeface="GCFrutiger" pitchFamily="50" charset="0"/>
              </a:rPr>
              <a:t>Turn off the TV.</a:t>
            </a:r>
            <a:endParaRPr lang="en-US" altLang="zh-CN" sz="3600" b="1" dirty="0">
              <a:solidFill>
                <a:schemeClr val="accent2"/>
              </a:solidFill>
              <a:latin typeface="GCFrutiger" pitchFamily="50" charset="0"/>
            </a:endParaRPr>
          </a:p>
          <a:p>
            <a:r>
              <a:rPr lang="en-US" altLang="zh-CN" sz="3600" b="1" dirty="0">
                <a:solidFill>
                  <a:schemeClr val="accent2"/>
                </a:solidFill>
                <a:latin typeface="GCFrutiger" pitchFamily="50" charset="0"/>
              </a:rPr>
              <a:t>Take off your hat.</a:t>
            </a:r>
            <a:endParaRPr lang="en-US" altLang="zh-CN" sz="3600" b="1" dirty="0">
              <a:solidFill>
                <a:schemeClr val="accent2"/>
              </a:solidFill>
              <a:latin typeface="GCFrutiger" pitchFamily="50" charset="0"/>
            </a:endParaRPr>
          </a:p>
          <a:p>
            <a:r>
              <a:rPr lang="en-US" altLang="zh-CN" sz="3600" b="1" dirty="0">
                <a:solidFill>
                  <a:schemeClr val="accent2"/>
                </a:solidFill>
                <a:latin typeface="GCFrutiger" pitchFamily="50" charset="0"/>
              </a:rPr>
              <a:t>Jump off the boat.</a:t>
            </a:r>
            <a:endParaRPr lang="en-US" altLang="zh-CN" sz="3600" b="1" dirty="0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3733800" y="1981200"/>
            <a:ext cx="5826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solidFill>
                  <a:srgbClr val="FF0000"/>
                </a:solidFill>
                <a:latin typeface="GCFrutiger" pitchFamily="50" charset="0"/>
              </a:rPr>
              <a:t>ff</a:t>
            </a:r>
            <a:endParaRPr lang="en-US" altLang="zh-CN" sz="4000" b="1">
              <a:solidFill>
                <a:srgbClr val="FF0000"/>
              </a:solidFill>
              <a:latin typeface="GCFrutiger" pitchFamily="50" charset="0"/>
            </a:endParaRPr>
          </a:p>
        </p:txBody>
      </p:sp>
      <p:pic>
        <p:nvPicPr>
          <p:cNvPr id="9220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5800" y="1828800"/>
            <a:ext cx="2257425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1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81000"/>
            <a:ext cx="5129213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Learn the sounds(Turn off the TV)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638" y="46815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3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151" grpId="0"/>
      <p:bldP spid="61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81000"/>
            <a:ext cx="5129213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524000"/>
            <a:ext cx="7038975" cy="496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Learn the sounds-1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775" y="13509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4730750" y="1746250"/>
            <a:ext cx="31829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chemeClr val="accent2"/>
                </a:solidFill>
              </a:rPr>
              <a:t>What </a:t>
            </a:r>
            <a:r>
              <a:rPr lang="en-US" altLang="zh-CN" b="1" dirty="0">
                <a:solidFill>
                  <a:srgbClr val="660033"/>
                </a:solidFill>
              </a:rPr>
              <a:t>time</a:t>
            </a:r>
            <a:r>
              <a:rPr lang="en-US" altLang="zh-CN" b="1" dirty="0">
                <a:solidFill>
                  <a:schemeClr val="accent2"/>
                </a:solidFill>
              </a:rPr>
              <a:t> is it?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5830888" y="2925763"/>
            <a:ext cx="10191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660033"/>
                </a:solidFill>
              </a:rPr>
              <a:t>time</a:t>
            </a:r>
            <a:endParaRPr lang="en-US" altLang="zh-CN" b="1">
              <a:solidFill>
                <a:srgbClr val="660033"/>
              </a:solidFill>
            </a:endParaRPr>
          </a:p>
        </p:txBody>
      </p:sp>
      <p:sp>
        <p:nvSpPr>
          <p:cNvPr id="11268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9307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Ask and answer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11269" name="Picture 1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BC3"/>
              </a:clrFrom>
              <a:clrTo>
                <a:srgbClr val="FFFBC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1447800"/>
            <a:ext cx="2809875" cy="48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19400" y="1643063"/>
            <a:ext cx="3429000" cy="338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219200" y="5440363"/>
            <a:ext cx="32400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0099"/>
                </a:solidFill>
                <a:latin typeface="GCFrutiger" pitchFamily="50" charset="0"/>
              </a:rPr>
              <a:t>What time is it?</a:t>
            </a:r>
            <a:endParaRPr lang="en-US" altLang="zh-CN" b="1" dirty="0">
              <a:solidFill>
                <a:srgbClr val="000099"/>
              </a:solidFill>
              <a:latin typeface="GCFrutiger" pitchFamily="50" charset="0"/>
            </a:endParaRPr>
          </a:p>
        </p:txBody>
      </p:sp>
      <p:sp>
        <p:nvSpPr>
          <p:cNvPr id="12292" name="Text Box 6"/>
          <p:cNvSpPr txBox="1">
            <a:spLocks noChangeArrowheads="1"/>
          </p:cNvSpPr>
          <p:nvPr/>
        </p:nvSpPr>
        <p:spPr bwMode="auto">
          <a:xfrm>
            <a:off x="517525" y="3270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1800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4724400" y="5440363"/>
            <a:ext cx="3225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0099"/>
                </a:solidFill>
                <a:latin typeface="GCFrutiger" pitchFamily="50" charset="0"/>
              </a:rPr>
              <a:t>It’s ten o’clock. </a:t>
            </a:r>
            <a:endParaRPr lang="en-US" altLang="zh-CN" b="1" dirty="0">
              <a:solidFill>
                <a:srgbClr val="000099"/>
              </a:solidFill>
              <a:latin typeface="GCFrutiger" pitchFamily="50" charset="0"/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7010400" y="2027238"/>
            <a:ext cx="15049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333300"/>
                </a:solidFill>
                <a:latin typeface="GCFrutiger" pitchFamily="50" charset="0"/>
              </a:rPr>
              <a:t>clock</a:t>
            </a:r>
            <a:endParaRPr lang="en-US" altLang="zh-CN" b="1" dirty="0">
              <a:solidFill>
                <a:srgbClr val="333300"/>
              </a:solidFill>
              <a:latin typeface="GCFrutiger" pitchFamily="50" charset="0"/>
            </a:endParaRPr>
          </a:p>
          <a:p>
            <a:r>
              <a:rPr lang="en-US" altLang="zh-CN" b="1" dirty="0">
                <a:solidFill>
                  <a:srgbClr val="333300"/>
                </a:solidFill>
                <a:latin typeface="GCFrutiger" pitchFamily="50" charset="0"/>
              </a:rPr>
              <a:t>o’clock</a:t>
            </a:r>
            <a:endParaRPr lang="en-US" altLang="zh-CN" b="1" dirty="0">
              <a:solidFill>
                <a:srgbClr val="333300"/>
              </a:solidFill>
              <a:latin typeface="GCFrutiger" pitchFamily="50" charset="0"/>
            </a:endParaRPr>
          </a:p>
          <a:p>
            <a:endParaRPr lang="en-US" altLang="zh-CN" b="1" dirty="0">
              <a:solidFill>
                <a:srgbClr val="333300"/>
              </a:solidFill>
              <a:latin typeface="GCFrutiger" pitchFamily="50" charset="0"/>
            </a:endParaRPr>
          </a:p>
        </p:txBody>
      </p:sp>
      <p:sp>
        <p:nvSpPr>
          <p:cNvPr id="12295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9307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learn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8" grpId="0"/>
      <p:bldP spid="102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6"/>
          <p:cNvSpPr>
            <a:spLocks noChangeArrowheads="1" noChangeShapeType="1" noTextEdit="1"/>
          </p:cNvSpPr>
          <p:nvPr/>
        </p:nvSpPr>
        <p:spPr bwMode="auto">
          <a:xfrm>
            <a:off x="327025" y="304800"/>
            <a:ext cx="4930775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819400" y="1600200"/>
            <a:ext cx="32400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0099"/>
                </a:solidFill>
                <a:latin typeface="GCFrutiger" pitchFamily="50" charset="0"/>
              </a:rPr>
              <a:t>What time is it?</a:t>
            </a:r>
            <a:endParaRPr lang="en-US" altLang="zh-CN" b="1">
              <a:solidFill>
                <a:srgbClr val="000099"/>
              </a:solidFill>
              <a:latin typeface="GCFrutiger" pitchFamily="50" charset="0"/>
            </a:endParaRPr>
          </a:p>
        </p:txBody>
      </p:sp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25838" y="2870200"/>
            <a:ext cx="2133600" cy="210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77000" y="2870200"/>
            <a:ext cx="2133600" cy="210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1650" y="2870200"/>
            <a:ext cx="2133600" cy="210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8"/>
          <p:cNvGrpSpPr/>
          <p:nvPr/>
        </p:nvGrpSpPr>
        <p:grpSpPr bwMode="auto">
          <a:xfrm>
            <a:off x="2362200" y="2133600"/>
            <a:ext cx="4419600" cy="2362200"/>
            <a:chOff x="1488" y="1296"/>
            <a:chExt cx="2784" cy="1488"/>
          </a:xfrm>
        </p:grpSpPr>
        <p:sp>
          <p:nvSpPr>
            <p:cNvPr id="14343" name="Rectangle 5"/>
            <p:cNvSpPr>
              <a:spLocks noChangeArrowheads="1"/>
            </p:cNvSpPr>
            <p:nvPr/>
          </p:nvSpPr>
          <p:spPr bwMode="auto">
            <a:xfrm>
              <a:off x="1488" y="1296"/>
              <a:ext cx="2784" cy="1488"/>
            </a:xfrm>
            <a:prstGeom prst="rect">
              <a:avLst/>
            </a:prstGeom>
            <a:solidFill>
              <a:srgbClr val="FF9900">
                <a:alpha val="61960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4" name="Rectangle 6"/>
            <p:cNvSpPr>
              <a:spLocks noChangeArrowheads="1"/>
            </p:cNvSpPr>
            <p:nvPr/>
          </p:nvSpPr>
          <p:spPr bwMode="auto">
            <a:xfrm>
              <a:off x="1824" y="1584"/>
              <a:ext cx="2064" cy="912"/>
            </a:xfrm>
            <a:prstGeom prst="rect">
              <a:avLst/>
            </a:prstGeom>
            <a:solidFill>
              <a:schemeClr val="accent1">
                <a:alpha val="41176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en-US" altLang="zh-CN" sz="8000" b="1"/>
                <a:t>05:00</a:t>
              </a:r>
              <a:endParaRPr lang="en-US" altLang="zh-CN" sz="8000" b="1"/>
            </a:p>
          </p:txBody>
        </p:sp>
      </p:grp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676400" y="4854575"/>
            <a:ext cx="624681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latin typeface="GCFrutiger" pitchFamily="50" charset="0"/>
              </a:rPr>
              <a:t>It’s five o’clock in the morning. </a:t>
            </a:r>
            <a:endParaRPr lang="en-US" altLang="zh-CN" b="1" dirty="0">
              <a:latin typeface="GCFrutiger" pitchFamily="50" charset="0"/>
            </a:endParaRPr>
          </a:p>
          <a:p>
            <a:endParaRPr lang="en-US" altLang="zh-CN" b="1" dirty="0">
              <a:latin typeface="GCFrutiger" pitchFamily="50" charset="0"/>
            </a:endParaRP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2057400" y="1182688"/>
            <a:ext cx="5083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333300"/>
                </a:solidFill>
                <a:latin typeface="GCFrutiger" pitchFamily="50" charset="0"/>
              </a:rPr>
              <a:t>in the morning — a.m.</a:t>
            </a:r>
            <a:endParaRPr lang="en-US" altLang="zh-CN" sz="3600" b="1" dirty="0">
              <a:solidFill>
                <a:srgbClr val="333300"/>
              </a:solidFill>
              <a:latin typeface="GCFrutiger" pitchFamily="50" charset="0"/>
            </a:endParaRP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1660525" y="5638800"/>
            <a:ext cx="2555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latin typeface="GCFrutiger" pitchFamily="50" charset="0"/>
              </a:rPr>
              <a:t>It’s five a.m.</a:t>
            </a:r>
            <a:endParaRPr lang="en-US" altLang="zh-CN" b="1" dirty="0">
              <a:latin typeface="GCFrutiger" pitchFamily="50" charset="0"/>
            </a:endParaRPr>
          </a:p>
        </p:txBody>
      </p:sp>
      <p:sp>
        <p:nvSpPr>
          <p:cNvPr id="14342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9307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learn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  <p:bldP spid="12297" grpId="0"/>
      <p:bldP spid="122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ChangeArrowheads="1"/>
          </p:cNvSpPr>
          <p:nvPr/>
        </p:nvSpPr>
        <p:spPr bwMode="auto">
          <a:xfrm>
            <a:off x="2362200" y="2133600"/>
            <a:ext cx="4419600" cy="2362200"/>
          </a:xfrm>
          <a:prstGeom prst="rect">
            <a:avLst/>
          </a:prstGeom>
          <a:solidFill>
            <a:srgbClr val="FF9900">
              <a:alpha val="61960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3" name="Rectangle 6"/>
          <p:cNvSpPr>
            <a:spLocks noChangeArrowheads="1"/>
          </p:cNvSpPr>
          <p:nvPr/>
        </p:nvSpPr>
        <p:spPr bwMode="auto">
          <a:xfrm>
            <a:off x="2895600" y="2590800"/>
            <a:ext cx="3276600" cy="1447800"/>
          </a:xfrm>
          <a:prstGeom prst="rect">
            <a:avLst/>
          </a:prstGeom>
          <a:solidFill>
            <a:schemeClr val="accent1">
              <a:alpha val="41176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8000" b="1"/>
              <a:t>15:00</a:t>
            </a:r>
            <a:endParaRPr lang="en-US" altLang="zh-CN" sz="8000" b="1"/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1676400" y="4876800"/>
            <a:ext cx="68595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333300"/>
                </a:solidFill>
                <a:latin typeface="GCFrutiger" pitchFamily="50" charset="0"/>
              </a:rPr>
              <a:t>It’s three o’clock in the afternoon. </a:t>
            </a:r>
            <a:endParaRPr lang="en-US" altLang="zh-CN" b="1">
              <a:solidFill>
                <a:srgbClr val="333300"/>
              </a:solidFill>
              <a:latin typeface="GCFrutiger" pitchFamily="50" charset="0"/>
            </a:endParaRP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2133600" y="1397000"/>
            <a:ext cx="4854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333300"/>
                </a:solidFill>
                <a:latin typeface="GCFrutiger" pitchFamily="50" charset="0"/>
              </a:rPr>
              <a:t>in the afternoon — p.m.</a:t>
            </a:r>
            <a:endParaRPr lang="en-US" altLang="zh-CN" b="1">
              <a:solidFill>
                <a:srgbClr val="333300"/>
              </a:solidFill>
              <a:latin typeface="GCFrutiger" pitchFamily="50" charset="0"/>
            </a:endParaRP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1692275" y="5648325"/>
            <a:ext cx="28527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333300"/>
                </a:solidFill>
                <a:latin typeface="GCFrutiger" pitchFamily="50" charset="0"/>
              </a:rPr>
              <a:t>It’s three p.m.</a:t>
            </a:r>
            <a:endParaRPr lang="en-US" altLang="zh-CN" b="1">
              <a:solidFill>
                <a:srgbClr val="333300"/>
              </a:solidFill>
              <a:latin typeface="GCFrutiger" pitchFamily="50" charset="0"/>
            </a:endParaRPr>
          </a:p>
        </p:txBody>
      </p:sp>
      <p:sp>
        <p:nvSpPr>
          <p:cNvPr id="15367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9307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learn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/>
      <p:bldP spid="13321" grpId="0"/>
      <p:bldP spid="13322" grpId="0"/>
    </p:bldLst>
  </p:timing>
</p:sld>
</file>

<file path=ppt/tags/tag1.xml><?xml version="1.0" encoding="utf-8"?>
<p:tagLst xmlns:p="http://schemas.openxmlformats.org/presentationml/2006/main">
  <p:tag name="KSO_WPP_MARK_KEY" val="770bb549-6a5d-402c-a616-bbfa58760a9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1769</Words>
  <Application>WPS 演示</Application>
  <PresentationFormat>全屏显示(4:3)</PresentationFormat>
  <Paragraphs>248</Paragraphs>
  <Slides>28</Slides>
  <Notes>25</Notes>
  <HiddenSlides>0</HiddenSlides>
  <MMClips>11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微软雅黑</vt:lpstr>
      <vt:lpstr>EucrosiaUPC</vt:lpstr>
      <vt:lpstr>Microsoft Sans Serif</vt:lpstr>
      <vt:lpstr>Calibri</vt:lpstr>
      <vt:lpstr>Broadway</vt:lpstr>
      <vt:lpstr>Jokerman</vt:lpstr>
      <vt:lpstr>GCFrutiger</vt:lpstr>
      <vt:lpstr>Segoe Print</vt:lpstr>
      <vt:lpstr>Arial Black</vt:lpstr>
      <vt:lpstr>Arial Unicode MS</vt:lpstr>
      <vt:lpstr>Berlin Sans FB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70</cp:revision>
  <cp:lastPrinted>2113-01-01T00:00:00Z</cp:lastPrinted>
  <dcterms:created xsi:type="dcterms:W3CDTF">2113-01-01T00:00:00Z</dcterms:created>
  <dcterms:modified xsi:type="dcterms:W3CDTF">2023-03-01T04:35:04Z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25216AB3470945BAB9BFFCFD65AD8191</vt:lpwstr>
  </property>
  <property fmtid="{D5CDD505-2E9C-101B-9397-08002B2CF9AE}" pid="4" name="KSOProductBuildVer">
    <vt:lpwstr>2052-11.1.0.13703</vt:lpwstr>
  </property>
</Properties>
</file>