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4" r:id="rId3"/>
    <p:sldId id="267" r:id="rId4"/>
    <p:sldId id="257" r:id="rId6"/>
    <p:sldId id="258" r:id="rId7"/>
    <p:sldId id="261" r:id="rId8"/>
    <p:sldId id="259" r:id="rId9"/>
    <p:sldId id="263" r:id="rId10"/>
    <p:sldId id="260" r:id="rId11"/>
    <p:sldId id="262" r:id="rId12"/>
    <p:sldId id="266" r:id="rId13"/>
    <p:sldId id="265" r:id="rId14"/>
    <p:sldId id="264" r:id="rId15"/>
    <p:sldId id="268" r:id="rId16"/>
    <p:sldId id="269" r:id="rId17"/>
    <p:sldId id="271" r:id="rId18"/>
    <p:sldId id="270" r:id="rId19"/>
    <p:sldId id="272" r:id="rId20"/>
    <p:sldId id="273" r:id="rId21"/>
    <p:sldId id="274" r:id="rId22"/>
    <p:sldId id="276" r:id="rId23"/>
    <p:sldId id="278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0066"/>
    <a:srgbClr val="33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8" autoAdjust="0"/>
    <p:restoredTop sz="82699" autoAdjust="0"/>
  </p:normalViewPr>
  <p:slideViewPr>
    <p:cSldViewPr>
      <p:cViewPr varScale="1">
        <p:scale>
          <a:sx n="95" d="100"/>
          <a:sy n="95" d="100"/>
        </p:scale>
        <p:origin x="-20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2F953D6-2D88-40DF-BDA7-CD4027B98F9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A9282C0-D9BC-4FD0-A003-7D3FCF2A7D0A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</a:t>
            </a:r>
            <a:r>
              <a:rPr lang="en-US" altLang="zh-CN" smtClean="0">
                <a:ea typeface="宋体" panose="02010600030101010101" pitchFamily="2" charset="-122"/>
              </a:rPr>
              <a:t>Learn the sounds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活动目的：复习语音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操作方法：集体诵读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C1D5B6E-5FBE-42B4-9D81-9EC7B78E224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操作方法：小组讨论学习，如果时间允许可以进行更多的操练。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3169E6-162E-48EE-AC07-BB56242289CA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3: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活动内容：问答训练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活动目的：操练时间表达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操作方法：对子操练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099F094-3F4C-4DF6-8263-0FEC89A1125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4: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活动内容：看图说话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活动目的：综合运用所学的知识进行表达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操作方法：先学习句型</a:t>
            </a:r>
            <a:r>
              <a:rPr lang="en-US" altLang="zh-CN" smtClean="0">
                <a:ea typeface="宋体" panose="02010600030101010101" pitchFamily="2" charset="-122"/>
              </a:rPr>
              <a:t>It’s time to ...</a:t>
            </a:r>
            <a:r>
              <a:rPr lang="zh-CN" altLang="en-US" smtClean="0">
                <a:ea typeface="宋体" panose="02010600030101010101" pitchFamily="2" charset="-122"/>
              </a:rPr>
              <a:t>，然后跟读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其他建议：句型</a:t>
            </a:r>
            <a:r>
              <a:rPr lang="en-US" altLang="zh-CN" smtClean="0">
                <a:ea typeface="宋体" panose="02010600030101010101" pitchFamily="2" charset="-122"/>
              </a:rPr>
              <a:t>It’s time to ... </a:t>
            </a:r>
            <a:r>
              <a:rPr lang="zh-CN" altLang="en-US" smtClean="0">
                <a:ea typeface="宋体" panose="02010600030101010101" pitchFamily="2" charset="-122"/>
              </a:rPr>
              <a:t>属于拓展内容，教师可根据学生情况选用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1692627-68EE-47C5-BDD0-8260BD7C9B1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活动内容：根据已学到故事情节，操练新的句型</a:t>
            </a:r>
            <a:r>
              <a:rPr lang="en-US" altLang="zh-CN" smtClean="0">
                <a:ea typeface="宋体" panose="02010600030101010101" pitchFamily="2" charset="-122"/>
              </a:rPr>
              <a:t>It’s time to ...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4A67A06-1BCC-4960-9512-F9FAEA96C7BA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17B8CFD-E21F-4A5D-803F-8B9386EA2E5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89D6990-4F24-46E0-BD53-5EDF14C0D98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5: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Listen and say</a:t>
            </a:r>
            <a:r>
              <a:rPr lang="zh-CN" altLang="en-US" smtClean="0">
                <a:ea typeface="宋体" panose="02010600030101010101" pitchFamily="2" charset="-122"/>
              </a:rPr>
              <a:t>内容。听录音说说听到的信息。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活动目的：初步了解信息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操作方法：通过提问让学生了解情景信息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          </a:t>
            </a:r>
            <a:r>
              <a:rPr lang="en-US" altLang="zh-CN" smtClean="0">
                <a:ea typeface="宋体" panose="02010600030101010101" pitchFamily="2" charset="-122"/>
              </a:rPr>
              <a:t>T: Where is Kitty? Who has breakfast with Kitty?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D71190-A9CA-4368-85FD-0455679F1113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5: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Listen and say</a:t>
            </a:r>
            <a:r>
              <a:rPr lang="zh-CN" altLang="en-US" smtClean="0">
                <a:ea typeface="宋体" panose="02010600030101010101" pitchFamily="2" charset="-122"/>
              </a:rPr>
              <a:t>内容。听录音做选择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活动目的：进一步训练时间的表达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操作方法：听录音，校对答案，然后朗读完整句子，感受课文内容。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C250A3-3B88-4F3F-8ABB-16F54CFE914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6: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活动内容：问答练习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活动目的：熟悉课文内容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操作方法：对子讨论，集体核对答案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F6CCBE-94F8-48DA-A3F0-2EBACADC636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7: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活动内容：看图说话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活动目的：通过看图说话，帮助学生理解记忆时间表达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操作方法：请能力较强的同学做示范进行陈述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BE758D1-A3AA-424F-9143-EF7DF0307BB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活动内容：看图说话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活动目的：复习上节课的内容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操作方法：集体回答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CF7E637-BEFF-489B-9B1D-CC390CC1780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8: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活动内容：给图片编号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活动目的：帮助学生记忆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操作方法：集体完成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9064DC8-1ABA-4766-AFD5-6EA28ACC4DA1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活动内容：读课文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活动目的：完整的朗读，帮助学生记忆文本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操作方法：集体朗读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F1E9671-BC53-4AAA-BDD7-E35A30090D8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活动内容：记忆游戏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活动目的：通过游戏训练语言记忆和表达。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操作方法：集体活动，共</a:t>
            </a:r>
            <a:r>
              <a:rPr lang="en-US" altLang="zh-CN" smtClean="0">
                <a:ea typeface="宋体" panose="02010600030101010101" pitchFamily="2" charset="-122"/>
              </a:rPr>
              <a:t>4</a:t>
            </a:r>
            <a:r>
              <a:rPr lang="zh-CN" altLang="en-US" smtClean="0">
                <a:ea typeface="宋体" panose="02010600030101010101" pitchFamily="2" charset="-122"/>
              </a:rPr>
              <a:t>张图，学生按顺序讲，第一次所有图片都出现，从第二次开始每次拿去一张，然后学生讲述，直到最后四张全部消失，学生要把所有内容记住并完整陈述。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D070CCE-F68C-46FB-8F92-01C71822E66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3: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活动内容：讨论</a:t>
            </a:r>
            <a:r>
              <a:rPr lang="en-US" altLang="zh-CN" smtClean="0">
                <a:ea typeface="宋体" panose="02010600030101010101" pitchFamily="2" charset="-122"/>
              </a:rPr>
              <a:t>Kitty</a:t>
            </a:r>
            <a:r>
              <a:rPr lang="zh-CN" altLang="en-US" smtClean="0">
                <a:ea typeface="宋体" panose="02010600030101010101" pitchFamily="2" charset="-122"/>
              </a:rPr>
              <a:t>在不同时间可能会做的事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活动目的：操练和运用句型进行问答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操作方法：学生进行对子练习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其他建议：这些时间都是在下午和晚上，建议学生用</a:t>
            </a:r>
            <a:r>
              <a:rPr lang="en-US" altLang="zh-CN" smtClean="0">
                <a:ea typeface="宋体" panose="02010600030101010101" pitchFamily="2" charset="-122"/>
              </a:rPr>
              <a:t>p.m.</a:t>
            </a:r>
            <a:r>
              <a:rPr lang="zh-CN" altLang="en-US" smtClean="0">
                <a:ea typeface="宋体" panose="02010600030101010101" pitchFamily="2" charset="-122"/>
              </a:rPr>
              <a:t>表达。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FC5B3E3-735F-42F3-9574-5DF1B0CA1A6C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C05040-B334-4A61-AE7F-EFB4802610B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操作方法：对子活动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D590CBD-FF62-425E-A1AA-C996FD5BC33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操作方法：对子操练，复习关于时间的问答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181D0DE-F68B-47A0-9B55-CE0319AFDE8E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活动内容：学习一刻钟的表达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活动目的：理解和记忆一刻钟的表达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操作方法：先理解时间表达，然后进行单词的拼读记忆，最后进行词组跟读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其他建议：这个表达有一定的难度，可以通过图的演示帮助学生学习理解和记忆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9FC5A2-350B-4899-AF49-F82089D766A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操作方法：进一步巩固操练，老师可以在黑板上写出更多的时间，让学生进行比赛等活动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F7670FE-F89E-4E53-A5C9-C7DEE07E466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to</a:t>
            </a:r>
            <a:r>
              <a:rPr lang="zh-CN" altLang="en-US" smtClean="0">
                <a:ea typeface="宋体" panose="02010600030101010101" pitchFamily="2" charset="-122"/>
              </a:rPr>
              <a:t>和</a:t>
            </a:r>
            <a:r>
              <a:rPr lang="en-US" altLang="zh-CN" smtClean="0">
                <a:ea typeface="宋体" panose="02010600030101010101" pitchFamily="2" charset="-122"/>
              </a:rPr>
              <a:t>past</a:t>
            </a:r>
            <a:r>
              <a:rPr lang="zh-CN" altLang="en-US" smtClean="0">
                <a:ea typeface="宋体" panose="02010600030101010101" pitchFamily="2" charset="-122"/>
              </a:rPr>
              <a:t>在时间表达中的用法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活动目的：通过图示让学生理解</a:t>
            </a:r>
            <a:r>
              <a:rPr lang="en-US" altLang="zh-CN" smtClean="0">
                <a:ea typeface="宋体" panose="02010600030101010101" pitchFamily="2" charset="-122"/>
              </a:rPr>
              <a:t>to</a:t>
            </a:r>
            <a:r>
              <a:rPr lang="zh-CN" altLang="en-US" smtClean="0">
                <a:ea typeface="宋体" panose="02010600030101010101" pitchFamily="2" charset="-122"/>
              </a:rPr>
              <a:t>和</a:t>
            </a:r>
            <a:r>
              <a:rPr lang="en-US" altLang="zh-CN" smtClean="0">
                <a:ea typeface="宋体" panose="02010600030101010101" pitchFamily="2" charset="-122"/>
              </a:rPr>
              <a:t>past</a:t>
            </a:r>
            <a:r>
              <a:rPr lang="zh-CN" altLang="en-US" smtClean="0">
                <a:ea typeface="宋体" panose="02010600030101010101" pitchFamily="2" charset="-122"/>
              </a:rPr>
              <a:t>的区别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操作方法：老师解释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1EE7613-C2BC-4DBD-9665-F5E085085A2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past</a:t>
            </a:r>
            <a:r>
              <a:rPr lang="zh-CN" altLang="en-US" smtClean="0">
                <a:ea typeface="宋体" panose="02010600030101010101" pitchFamily="2" charset="-122"/>
              </a:rPr>
              <a:t>的用法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47A9E77-06C5-462C-B71C-1ECFF530E38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活动内容：学习</a:t>
            </a:r>
            <a:r>
              <a:rPr lang="en-US" altLang="zh-CN" smtClean="0">
                <a:ea typeface="宋体" panose="02010600030101010101" pitchFamily="2" charset="-122"/>
              </a:rPr>
              <a:t>to</a:t>
            </a:r>
            <a:r>
              <a:rPr lang="zh-CN" altLang="en-US" smtClean="0">
                <a:ea typeface="宋体" panose="02010600030101010101" pitchFamily="2" charset="-122"/>
              </a:rPr>
              <a:t>的用法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3F9CD-94EF-4CFC-88D2-7261BEC62C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136B-2B2E-4610-BCC3-4AC7755E85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44402-97CB-40D3-969A-54CC6D312E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13BED-BB61-4334-9AA3-79A8FA8E24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501B2-1C71-4C6A-8B91-E7BC4CEE90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BC616-F483-46B5-8241-023F90F4CB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B0B3C-212F-441F-B293-FC82FAED83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D2B62-356D-451D-BC55-39AFB3F51A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3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A1EB4-1DF0-4A59-ADF9-E1FE33E4F3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BA24E-9B45-405B-A2C5-09AB483E440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784F3-569F-4DA1-A307-2298F0637C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D849C9-1D89-48DC-9497-C58FE5D1CF4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microsoft.com/office/2007/relationships/media" Target="file:///C:\Users\Administrator\Desktop\&#33521;&#35821;%20&#22235;&#24180;&#32423;&#19979;&#20876;%20&#25945;&#23398;&#35838;&#20214;\Module%203\Unit%207\&#38899;&#39057;\Listen%20and%20say.mp3" TargetMode="External"/><Relationship Id="rId3" Type="http://schemas.openxmlformats.org/officeDocument/2006/relationships/audio" Target="file:///C:\Users\Administrator\Desktop\&#33521;&#35821;%20&#22235;&#24180;&#32423;&#19979;&#20876;%20&#25945;&#23398;&#35838;&#20214;\Module%203\Unit%207\&#38899;&#39057;\Listen%20and%20say.mp3" TargetMode="Externa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media" Target="file:///C:\Users\Administrator\Desktop\&#33521;&#35821;%20&#22235;&#24180;&#32423;&#19979;&#20876;%20&#25945;&#23398;&#35838;&#20214;\Module%203\Unit%207\&#38899;&#39057;\Listen%20and%20say-1.mp3" TargetMode="External"/><Relationship Id="rId1" Type="http://schemas.openxmlformats.org/officeDocument/2006/relationships/audio" Target="file:///C:\Users\Administrator\Desktop\&#33521;&#35821;%20&#22235;&#24180;&#32423;&#19979;&#20876;%20&#25945;&#23398;&#35838;&#20214;\Module%203\Unit%207\&#38899;&#39057;\Listen%20and%20say-1.mp3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-1.mp3" TargetMode="External"/><Relationship Id="rId3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earn%20the%20sounds-1.mp3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8.jpeg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2769393" y="844551"/>
            <a:ext cx="6397625" cy="863600"/>
          </a:xfrm>
          <a:prstGeom prst="roundRect">
            <a:avLst/>
          </a:prstGeom>
          <a:solidFill>
            <a:srgbClr val="7D8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3" name="标题 1"/>
          <p:cNvSpPr txBox="1"/>
          <p:nvPr/>
        </p:nvSpPr>
        <p:spPr bwMode="auto">
          <a:xfrm>
            <a:off x="3873499" y="844551"/>
            <a:ext cx="44418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3  My colourful life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116013" y="1268413"/>
            <a:ext cx="2951163" cy="2232025"/>
          </a:xfrm>
          <a:prstGeom prst="ellipse">
            <a:avLst/>
          </a:prstGeom>
          <a:solidFill>
            <a:srgbClr val="7D87BB"/>
          </a:solidFill>
          <a:ln>
            <a:solidFill>
              <a:srgbClr val="7D87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7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7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129084" y="4038600"/>
            <a:ext cx="37385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第</a:t>
            </a:r>
            <a:r>
              <a:rPr lang="en-US" altLang="zh-CN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2</a:t>
            </a: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课</a:t>
            </a: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时</a:t>
            </a:r>
            <a:endParaRPr lang="en-US" altLang="zh-CN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EucrosiaUPC" pitchFamily="18" charset="-34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3203575" y="2354263"/>
            <a:ext cx="5529263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altLang="zh-CN" sz="8800" kern="0" dirty="0">
                <a:solidFill>
                  <a:srgbClr val="7D87BB"/>
                </a:solidFill>
                <a:latin typeface="Broadway" pitchFamily="82" charset="0"/>
                <a:ea typeface="+mj-ea"/>
                <a:cs typeface="+mj-cs"/>
              </a:rPr>
              <a:t>My day</a:t>
            </a:r>
            <a:endParaRPr lang="zh-CN" altLang="en-US" sz="8800" kern="0" dirty="0">
              <a:solidFill>
                <a:srgbClr val="7D87BB"/>
              </a:solidFill>
              <a:latin typeface="Broadway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762000"/>
            <a:ext cx="41529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563" y="1001713"/>
            <a:ext cx="4084637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8" name="Group 8"/>
          <p:cNvGrpSpPr/>
          <p:nvPr/>
        </p:nvGrpSpPr>
        <p:grpSpPr bwMode="auto">
          <a:xfrm>
            <a:off x="1262063" y="1676400"/>
            <a:ext cx="2043112" cy="2514600"/>
            <a:chOff x="795" y="1056"/>
            <a:chExt cx="1287" cy="1584"/>
          </a:xfrm>
        </p:grpSpPr>
        <p:sp>
          <p:nvSpPr>
            <p:cNvPr id="16395" name="Line 9"/>
            <p:cNvSpPr>
              <a:spLocks noChangeShapeType="1"/>
            </p:cNvSpPr>
            <p:nvPr/>
          </p:nvSpPr>
          <p:spPr bwMode="auto">
            <a:xfrm>
              <a:off x="1333" y="1056"/>
              <a:ext cx="0" cy="1584"/>
            </a:xfrm>
            <a:prstGeom prst="line">
              <a:avLst/>
            </a:prstGeom>
            <a:noFill/>
            <a:ln w="1143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Text Box 10"/>
            <p:cNvSpPr txBox="1">
              <a:spLocks noChangeArrowheads="1"/>
            </p:cNvSpPr>
            <p:nvPr/>
          </p:nvSpPr>
          <p:spPr bwMode="auto">
            <a:xfrm>
              <a:off x="1374" y="1660"/>
              <a:ext cx="7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solidFill>
                    <a:srgbClr val="FF0066"/>
                  </a:solidFill>
                </a:rPr>
                <a:t>past</a:t>
              </a:r>
              <a:endParaRPr lang="en-US" altLang="zh-CN" sz="3600" b="1">
                <a:solidFill>
                  <a:srgbClr val="FF0066"/>
                </a:solidFill>
              </a:endParaRPr>
            </a:p>
          </p:txBody>
        </p:sp>
        <p:sp>
          <p:nvSpPr>
            <p:cNvPr id="16397" name="Text Box 11"/>
            <p:cNvSpPr txBox="1">
              <a:spLocks noChangeArrowheads="1"/>
            </p:cNvSpPr>
            <p:nvPr/>
          </p:nvSpPr>
          <p:spPr bwMode="auto">
            <a:xfrm>
              <a:off x="795" y="1660"/>
              <a:ext cx="38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solidFill>
                    <a:srgbClr val="FF0066"/>
                  </a:solidFill>
                </a:rPr>
                <a:t>to</a:t>
              </a:r>
              <a:endParaRPr lang="en-US" altLang="zh-CN" sz="3600" b="1">
                <a:solidFill>
                  <a:srgbClr val="FF0066"/>
                </a:solidFill>
              </a:endParaRPr>
            </a:p>
          </p:txBody>
        </p:sp>
      </p:grpSp>
      <p:grpSp>
        <p:nvGrpSpPr>
          <p:cNvPr id="16389" name="组合 1"/>
          <p:cNvGrpSpPr/>
          <p:nvPr/>
        </p:nvGrpSpPr>
        <p:grpSpPr bwMode="auto">
          <a:xfrm>
            <a:off x="5632450" y="2663825"/>
            <a:ext cx="1990725" cy="153988"/>
            <a:chOff x="5632395" y="2389350"/>
            <a:chExt cx="1990731" cy="153514"/>
          </a:xfrm>
        </p:grpSpPr>
        <p:sp>
          <p:nvSpPr>
            <p:cNvPr id="16393" name="Line 12"/>
            <p:cNvSpPr>
              <a:spLocks noChangeShapeType="1"/>
            </p:cNvSpPr>
            <p:nvPr/>
          </p:nvSpPr>
          <p:spPr bwMode="auto">
            <a:xfrm rot="21408652" flipV="1">
              <a:off x="6639485" y="2389350"/>
              <a:ext cx="983641" cy="9809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Line 13"/>
            <p:cNvSpPr>
              <a:spLocks noChangeShapeType="1"/>
            </p:cNvSpPr>
            <p:nvPr/>
          </p:nvSpPr>
          <p:spPr bwMode="auto">
            <a:xfrm rot="-191348" flipH="1" flipV="1">
              <a:off x="5632395" y="2506823"/>
              <a:ext cx="1010360" cy="3604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0" name="Text Box 14"/>
          <p:cNvSpPr txBox="1">
            <a:spLocks noChangeArrowheads="1"/>
          </p:cNvSpPr>
          <p:nvPr/>
        </p:nvSpPr>
        <p:spPr bwMode="auto">
          <a:xfrm>
            <a:off x="4937125" y="48228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800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475163" y="5089525"/>
            <a:ext cx="43640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800080"/>
                </a:solidFill>
              </a:rPr>
              <a:t>a quarter </a:t>
            </a:r>
            <a:r>
              <a:rPr lang="en-US" altLang="zh-CN" sz="4000" b="1" dirty="0">
                <a:solidFill>
                  <a:srgbClr val="FF0066"/>
                </a:solidFill>
              </a:rPr>
              <a:t>to three</a:t>
            </a:r>
            <a:endParaRPr lang="en-US" altLang="zh-CN" sz="4000" b="1" dirty="0">
              <a:solidFill>
                <a:srgbClr val="FF0066"/>
              </a:solidFill>
            </a:endParaRPr>
          </a:p>
        </p:txBody>
      </p:sp>
      <p:sp>
        <p:nvSpPr>
          <p:cNvPr id="1639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675" y="1211263"/>
            <a:ext cx="4152900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0100" y="1143000"/>
            <a:ext cx="42291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2" name="组合 3"/>
          <p:cNvGrpSpPr/>
          <p:nvPr/>
        </p:nvGrpSpPr>
        <p:grpSpPr bwMode="auto">
          <a:xfrm>
            <a:off x="1416050" y="3168650"/>
            <a:ext cx="1052513" cy="725488"/>
            <a:chOff x="1416118" y="3168030"/>
            <a:chExt cx="1052094" cy="726507"/>
          </a:xfrm>
        </p:grpSpPr>
        <p:sp>
          <p:nvSpPr>
            <p:cNvPr id="17419" name="Line 10"/>
            <p:cNvSpPr>
              <a:spLocks noChangeShapeType="1"/>
            </p:cNvSpPr>
            <p:nvPr/>
          </p:nvSpPr>
          <p:spPr bwMode="auto">
            <a:xfrm rot="-191348" flipH="1" flipV="1">
              <a:off x="1416118" y="3168030"/>
              <a:ext cx="979599" cy="6552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 rot="-191348">
              <a:off x="2416184" y="3195610"/>
              <a:ext cx="52028" cy="69892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3" name="组合 2"/>
          <p:cNvGrpSpPr/>
          <p:nvPr/>
        </p:nvGrpSpPr>
        <p:grpSpPr bwMode="auto">
          <a:xfrm>
            <a:off x="6419850" y="2657475"/>
            <a:ext cx="1276350" cy="692150"/>
            <a:chOff x="6419726" y="2658141"/>
            <a:chExt cx="1276077" cy="690454"/>
          </a:xfrm>
        </p:grpSpPr>
        <p:sp>
          <p:nvSpPr>
            <p:cNvPr id="17417" name="Line 11"/>
            <p:cNvSpPr>
              <a:spLocks noChangeShapeType="1"/>
            </p:cNvSpPr>
            <p:nvPr/>
          </p:nvSpPr>
          <p:spPr bwMode="auto">
            <a:xfrm rot="-191348" flipH="1" flipV="1">
              <a:off x="6419726" y="2658141"/>
              <a:ext cx="318219" cy="67057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Line 13"/>
            <p:cNvSpPr>
              <a:spLocks noChangeShapeType="1"/>
            </p:cNvSpPr>
            <p:nvPr/>
          </p:nvSpPr>
          <p:spPr bwMode="auto">
            <a:xfrm rot="-191348">
              <a:off x="6725904" y="3293437"/>
              <a:ext cx="969899" cy="5515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81000" y="5410200"/>
            <a:ext cx="346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800080"/>
                </a:solidFill>
              </a:rPr>
              <a:t>a quarter</a:t>
            </a:r>
            <a:r>
              <a:rPr lang="en-US" altLang="zh-CN" sz="3600" b="1" dirty="0">
                <a:solidFill>
                  <a:srgbClr val="FF0066"/>
                </a:solidFill>
              </a:rPr>
              <a:t> to six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4235450" y="5410200"/>
            <a:ext cx="475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800080"/>
                </a:solidFill>
              </a:rPr>
              <a:t>a quarter </a:t>
            </a:r>
            <a:r>
              <a:rPr lang="en-US" altLang="zh-CN" sz="3600" b="1" dirty="0">
                <a:solidFill>
                  <a:srgbClr val="FF0066"/>
                </a:solidFill>
              </a:rPr>
              <a:t>past eleven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1741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" y="381000"/>
            <a:ext cx="544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1752600"/>
            <a:ext cx="8813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5943600" y="874713"/>
            <a:ext cx="28559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What time is it?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  <a:p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It’s …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3810000"/>
            <a:ext cx="3014663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3124200"/>
            <a:ext cx="1801813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AutoShape 9"/>
          <p:cNvSpPr>
            <a:spLocks noChangeArrowheads="1"/>
          </p:cNvSpPr>
          <p:nvPr/>
        </p:nvSpPr>
        <p:spPr bwMode="auto">
          <a:xfrm>
            <a:off x="1981200" y="1295400"/>
            <a:ext cx="5867400" cy="1600200"/>
          </a:xfrm>
          <a:prstGeom prst="wedgeEllipseCallout">
            <a:avLst>
              <a:gd name="adj1" fmla="val -39667"/>
              <a:gd name="adj2" fmla="val 113917"/>
            </a:avLst>
          </a:prstGeom>
          <a:solidFill>
            <a:schemeClr val="accent1">
              <a:alpha val="3098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800080"/>
                </a:solidFill>
                <a:latin typeface="GCFrutiger" pitchFamily="50" charset="0"/>
              </a:rPr>
              <a:t>It’s seven o’clock.</a:t>
            </a:r>
            <a:endParaRPr lang="en-US" altLang="zh-CN" sz="3200" b="1" dirty="0">
              <a:solidFill>
                <a:srgbClr val="800080"/>
              </a:solidFill>
              <a:latin typeface="GCFrutiger" pitchFamily="50" charset="0"/>
            </a:endParaRPr>
          </a:p>
          <a:p>
            <a:pPr algn="ctr"/>
            <a:r>
              <a:rPr lang="en-US" altLang="zh-CN" sz="3200" b="1" dirty="0">
                <a:solidFill>
                  <a:srgbClr val="800080"/>
                </a:solidFill>
                <a:latin typeface="GCFrutiger" pitchFamily="50" charset="0"/>
              </a:rPr>
              <a:t>It’s time to get up. </a:t>
            </a:r>
            <a:endParaRPr lang="en-US" altLang="zh-CN" sz="3200" b="1" dirty="0">
              <a:solidFill>
                <a:srgbClr val="800080"/>
              </a:solidFill>
              <a:latin typeface="GCFrutiger" pitchFamily="50" charset="0"/>
            </a:endParaRPr>
          </a:p>
        </p:txBody>
      </p:sp>
      <p:sp>
        <p:nvSpPr>
          <p:cNvPr id="19461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59425" y="3903663"/>
            <a:ext cx="3584575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 descr="钟-8-3-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143000"/>
            <a:ext cx="17526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3505200" y="1219200"/>
            <a:ext cx="4419600" cy="1600200"/>
          </a:xfrm>
          <a:prstGeom prst="wedgeEllipseCallout">
            <a:avLst>
              <a:gd name="adj1" fmla="val 33472"/>
              <a:gd name="adj2" fmla="val 164213"/>
            </a:avLst>
          </a:prstGeom>
          <a:solidFill>
            <a:srgbClr val="FFFF99">
              <a:alpha val="41176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>
                <a:solidFill>
                  <a:srgbClr val="800080"/>
                </a:solidFill>
                <a:latin typeface="GCFrutiger" pitchFamily="50" charset="0"/>
              </a:rPr>
              <a:t>It’s six o’clock </a:t>
            </a:r>
            <a:endParaRPr lang="en-US" altLang="zh-CN" sz="3200" b="1">
              <a:solidFill>
                <a:srgbClr val="800080"/>
              </a:solidFill>
              <a:latin typeface="GCFrutiger" pitchFamily="50" charset="0"/>
            </a:endParaRPr>
          </a:p>
          <a:p>
            <a:pPr algn="ctr"/>
            <a:r>
              <a:rPr lang="en-US" altLang="zh-CN" sz="3200" b="1">
                <a:solidFill>
                  <a:srgbClr val="800080"/>
                </a:solidFill>
                <a:latin typeface="GCFrutiger" pitchFamily="50" charset="0"/>
              </a:rPr>
              <a:t>in the morning. </a:t>
            </a:r>
            <a:endParaRPr lang="en-US" altLang="zh-CN" sz="3200" b="1">
              <a:solidFill>
                <a:srgbClr val="800080"/>
              </a:solidFill>
              <a:latin typeface="GCFrutiger" pitchFamily="50" charset="0"/>
            </a:endParaRPr>
          </a:p>
        </p:txBody>
      </p:sp>
      <p:sp>
        <p:nvSpPr>
          <p:cNvPr id="20485" name="AutoShape 7"/>
          <p:cNvSpPr>
            <a:spLocks noChangeArrowheads="1"/>
          </p:cNvSpPr>
          <p:nvPr/>
        </p:nvSpPr>
        <p:spPr bwMode="auto">
          <a:xfrm>
            <a:off x="685800" y="3886200"/>
            <a:ext cx="4038600" cy="1295400"/>
          </a:xfrm>
          <a:prstGeom prst="wedgeEllipseCallout">
            <a:avLst>
              <a:gd name="adj1" fmla="val 72014"/>
              <a:gd name="adj2" fmla="val 46375"/>
            </a:avLst>
          </a:prstGeom>
          <a:solidFill>
            <a:schemeClr val="accent1">
              <a:alpha val="43137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>
                <a:solidFill>
                  <a:srgbClr val="800080"/>
                </a:solidFill>
                <a:latin typeface="GCFrutiger" pitchFamily="50" charset="0"/>
              </a:rPr>
              <a:t>It’s time to ________.</a:t>
            </a:r>
            <a:endParaRPr lang="en-US" altLang="zh-CN" sz="3200" b="1">
              <a:solidFill>
                <a:srgbClr val="800080"/>
              </a:solidFill>
              <a:latin typeface="GCFrutiger" pitchFamily="50" charset="0"/>
            </a:endParaRPr>
          </a:p>
          <a:p>
            <a:pPr algn="ctr"/>
            <a:endParaRPr lang="en-US" altLang="zh-CN" sz="3200" b="1">
              <a:solidFill>
                <a:srgbClr val="800080"/>
              </a:solidFill>
              <a:latin typeface="GCFrutiger" pitchFamily="50" charset="0"/>
            </a:endParaRPr>
          </a:p>
        </p:txBody>
      </p:sp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8400" y="1214438"/>
            <a:ext cx="4267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1066800" y="5360988"/>
            <a:ext cx="6864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It’s _________ in the morning.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It’s _________ to ________________. 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150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9800" y="3200400"/>
            <a:ext cx="4343400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oup 12"/>
          <p:cNvGrpSpPr/>
          <p:nvPr/>
        </p:nvGrpSpPr>
        <p:grpSpPr bwMode="auto">
          <a:xfrm>
            <a:off x="3200400" y="990600"/>
            <a:ext cx="2438400" cy="2057400"/>
            <a:chOff x="3888" y="624"/>
            <a:chExt cx="1332" cy="1073"/>
          </a:xfrm>
        </p:grpSpPr>
        <p:pic>
          <p:nvPicPr>
            <p:cNvPr id="22535" name="Picture 5" descr="钟-0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8" y="624"/>
              <a:ext cx="1332" cy="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Line 9"/>
            <p:cNvSpPr>
              <a:spLocks noChangeShapeType="1"/>
            </p:cNvSpPr>
            <p:nvPr/>
          </p:nvSpPr>
          <p:spPr bwMode="auto">
            <a:xfrm>
              <a:off x="4560" y="1104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Line 10"/>
            <p:cNvSpPr>
              <a:spLocks noChangeShapeType="1"/>
            </p:cNvSpPr>
            <p:nvPr/>
          </p:nvSpPr>
          <p:spPr bwMode="auto">
            <a:xfrm flipH="1">
              <a:off x="4320" y="1104"/>
              <a:ext cx="24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AutoShape 11"/>
          <p:cNvSpPr>
            <a:spLocks noChangeArrowheads="1"/>
          </p:cNvSpPr>
          <p:nvPr/>
        </p:nvSpPr>
        <p:spPr bwMode="auto">
          <a:xfrm>
            <a:off x="5867400" y="1981200"/>
            <a:ext cx="3048000" cy="1143000"/>
          </a:xfrm>
          <a:prstGeom prst="wedgeEllipseCallout">
            <a:avLst>
              <a:gd name="adj1" fmla="val -42986"/>
              <a:gd name="adj2" fmla="val 178569"/>
            </a:avLst>
          </a:prstGeom>
          <a:solidFill>
            <a:srgbClr val="FFFF99">
              <a:alpha val="7411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>
                <a:solidFill>
                  <a:srgbClr val="0070C0"/>
                </a:solidFill>
                <a:latin typeface="GCFrutiger" pitchFamily="50" charset="0"/>
              </a:rPr>
              <a:t>…</a:t>
            </a:r>
            <a:endParaRPr lang="zh-CN" altLang="zh-CN" sz="3200" b="1">
              <a:solidFill>
                <a:srgbClr val="0070C0"/>
              </a:solidFill>
              <a:latin typeface="GCFrutiger" pitchFamily="50" charset="0"/>
            </a:endParaRPr>
          </a:p>
        </p:txBody>
      </p:sp>
      <p:sp>
        <p:nvSpPr>
          <p:cNvPr id="22533" name="AutoShape 13"/>
          <p:cNvSpPr>
            <a:spLocks noChangeArrowheads="1"/>
          </p:cNvSpPr>
          <p:nvPr/>
        </p:nvSpPr>
        <p:spPr bwMode="auto">
          <a:xfrm>
            <a:off x="304800" y="1447800"/>
            <a:ext cx="2590800" cy="1295400"/>
          </a:xfrm>
          <a:prstGeom prst="wedgeEllipseCallout">
            <a:avLst>
              <a:gd name="adj1" fmla="val 29699"/>
              <a:gd name="adj2" fmla="val 191102"/>
            </a:avLst>
          </a:prstGeom>
          <a:solidFill>
            <a:schemeClr val="accent1">
              <a:alpha val="5098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>
                <a:solidFill>
                  <a:srgbClr val="0070C0"/>
                </a:solidFill>
                <a:latin typeface="GCFrutiger" pitchFamily="50" charset="0"/>
              </a:rPr>
              <a:t>…</a:t>
            </a:r>
            <a:endParaRPr lang="zh-CN" altLang="zh-CN" sz="3200" b="1">
              <a:solidFill>
                <a:srgbClr val="0070C0"/>
              </a:solidFill>
              <a:latin typeface="GCFrutiger" pitchFamily="50" charset="0"/>
            </a:endParaRPr>
          </a:p>
        </p:txBody>
      </p:sp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5400" y="1847850"/>
            <a:ext cx="661035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47675"/>
            <a:ext cx="51720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Listen and say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827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457200" y="1219200"/>
            <a:ext cx="8764588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Kitty gets up at ________.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    a. 6:00    b. 7:00      c. 7:15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2. Kitty brushes her teeth at _______.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   a. 6:45     b. 7:15      c. 7:45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3. Kitty and her mother have breakfast at _______.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   a. 7:00     b. 7:16     c. 7:30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4. Kitty goes to school at ________.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   a. 7:15     b. 7:35     c. 7:45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2362200" y="1981200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4038600" y="5867400"/>
            <a:ext cx="16002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4038600" y="4572000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2362200" y="3276600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5311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Listen and say-1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78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534" grpId="0" animBg="1"/>
      <p:bldP spid="22535" grpId="0" animBg="1"/>
      <p:bldP spid="22536" grpId="0" animBg="1"/>
      <p:bldP spid="225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390525" y="1398588"/>
            <a:ext cx="8753475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What does Kitty do at six o’clock?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spcBef>
                <a:spcPts val="1800"/>
              </a:spcBef>
              <a:buFontTx/>
              <a:buAutoNum type="arabicPeriod"/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 What do Kitty and her mother do </a:t>
            </a:r>
            <a:r>
              <a:rPr lang="en-US" altLang="zh-CN" sz="2800" b="1" dirty="0" smtClean="0">
                <a:solidFill>
                  <a:schemeClr val="accent2"/>
                </a:solidFill>
                <a:latin typeface="GCFrutiger" pitchFamily="50" charset="0"/>
              </a:rPr>
              <a:t>at </a:t>
            </a: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half past seven?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3. What does Kitty do at a quarter past seven?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4. What does Kitty do at a quarter to eight?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5311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answer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1000"/>
            <a:ext cx="51292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00"/>
            <a:ext cx="7038975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Learn the sounds-1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09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81600" y="914400"/>
            <a:ext cx="267493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9200"/>
            <a:ext cx="3395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810000"/>
            <a:ext cx="19558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962400"/>
            <a:ext cx="2579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56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56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56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256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05400" y="990600"/>
            <a:ext cx="267493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71600"/>
            <a:ext cx="3395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3810000"/>
            <a:ext cx="19558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962400"/>
            <a:ext cx="2579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number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14815E-6 L -0.40833 -0.35555 " pathEditMode="relative" ptsTypes="AA">
                                      <p:cBhvr>
                                        <p:cTn id="6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0.0294 L 0.43698 -0.403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16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96296E-6 L 6.94444E-6 0.42222 " pathEditMode="relative" ptsTypes="AA">
                                      <p:cBhvr>
                                        <p:cTn id="10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00834 0.41111 " pathEditMode="relative" ptsTypes="AA">
                                      <p:cBhvr>
                                        <p:cTn id="12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62600" y="3657600"/>
            <a:ext cx="267493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0"/>
            <a:ext cx="3395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914400"/>
            <a:ext cx="19558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1066800"/>
            <a:ext cx="2579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1751013"/>
            <a:ext cx="44196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53000" y="1733550"/>
            <a:ext cx="3962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4800" y="4344988"/>
            <a:ext cx="41910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43463" y="4318000"/>
            <a:ext cx="399573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read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62600" y="3733800"/>
            <a:ext cx="267493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4038600"/>
            <a:ext cx="3395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762000"/>
            <a:ext cx="19558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371600"/>
            <a:ext cx="2579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Play a game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KITT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0400" y="2039938"/>
            <a:ext cx="2230438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Group 8"/>
          <p:cNvGrpSpPr/>
          <p:nvPr/>
        </p:nvGrpSpPr>
        <p:grpSpPr bwMode="auto">
          <a:xfrm>
            <a:off x="5867400" y="1066800"/>
            <a:ext cx="1905000" cy="1295400"/>
            <a:chOff x="1488" y="816"/>
            <a:chExt cx="2784" cy="1488"/>
          </a:xfrm>
        </p:grpSpPr>
        <p:sp>
          <p:nvSpPr>
            <p:cNvPr id="30741" name="Rectangle 6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2" name="Rectangle 7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16:30</a:t>
              </a:r>
              <a:endParaRPr lang="en-US" altLang="zh-CN" sz="4000" b="1"/>
            </a:p>
          </p:txBody>
        </p:sp>
      </p:grpSp>
      <p:grpSp>
        <p:nvGrpSpPr>
          <p:cNvPr id="30724" name="Group 10"/>
          <p:cNvGrpSpPr/>
          <p:nvPr/>
        </p:nvGrpSpPr>
        <p:grpSpPr bwMode="auto">
          <a:xfrm>
            <a:off x="5867400" y="2743200"/>
            <a:ext cx="1905000" cy="1295400"/>
            <a:chOff x="1488" y="816"/>
            <a:chExt cx="2784" cy="1488"/>
          </a:xfrm>
        </p:grpSpPr>
        <p:sp>
          <p:nvSpPr>
            <p:cNvPr id="30739" name="Rectangle 11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0" name="Rectangle 12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18:30</a:t>
              </a:r>
              <a:endParaRPr lang="en-US" altLang="zh-CN" sz="4000" b="1"/>
            </a:p>
          </p:txBody>
        </p:sp>
      </p:grpSp>
      <p:grpSp>
        <p:nvGrpSpPr>
          <p:cNvPr id="30725" name="Group 13"/>
          <p:cNvGrpSpPr/>
          <p:nvPr/>
        </p:nvGrpSpPr>
        <p:grpSpPr bwMode="auto">
          <a:xfrm>
            <a:off x="990600" y="1143000"/>
            <a:ext cx="1905000" cy="1295400"/>
            <a:chOff x="1488" y="816"/>
            <a:chExt cx="2784" cy="1488"/>
          </a:xfrm>
        </p:grpSpPr>
        <p:sp>
          <p:nvSpPr>
            <p:cNvPr id="30737" name="Rectangle 14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8" name="Rectangle 15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19:15</a:t>
              </a:r>
              <a:endParaRPr lang="en-US" altLang="zh-CN" sz="4000" b="1"/>
            </a:p>
          </p:txBody>
        </p:sp>
      </p:grpSp>
      <p:grpSp>
        <p:nvGrpSpPr>
          <p:cNvPr id="30726" name="Group 16"/>
          <p:cNvGrpSpPr/>
          <p:nvPr/>
        </p:nvGrpSpPr>
        <p:grpSpPr bwMode="auto">
          <a:xfrm>
            <a:off x="5867400" y="4419600"/>
            <a:ext cx="1905000" cy="1295400"/>
            <a:chOff x="1488" y="816"/>
            <a:chExt cx="2784" cy="1488"/>
          </a:xfrm>
        </p:grpSpPr>
        <p:sp>
          <p:nvSpPr>
            <p:cNvPr id="30735" name="Rectangle 17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6" name="Rectangle 18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20:00</a:t>
              </a:r>
              <a:endParaRPr lang="en-US" altLang="zh-CN" sz="4000" b="1"/>
            </a:p>
          </p:txBody>
        </p:sp>
      </p:grpSp>
      <p:grpSp>
        <p:nvGrpSpPr>
          <p:cNvPr id="30727" name="Group 19"/>
          <p:cNvGrpSpPr/>
          <p:nvPr/>
        </p:nvGrpSpPr>
        <p:grpSpPr bwMode="auto">
          <a:xfrm>
            <a:off x="990600" y="4495800"/>
            <a:ext cx="1905000" cy="1295400"/>
            <a:chOff x="1488" y="816"/>
            <a:chExt cx="2784" cy="1488"/>
          </a:xfrm>
        </p:grpSpPr>
        <p:sp>
          <p:nvSpPr>
            <p:cNvPr id="30733" name="Rectangle 20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Rectangle 21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21:00</a:t>
              </a:r>
              <a:endParaRPr lang="en-US" altLang="zh-CN" sz="4000" b="1"/>
            </a:p>
          </p:txBody>
        </p:sp>
      </p:grpSp>
      <p:grpSp>
        <p:nvGrpSpPr>
          <p:cNvPr id="30728" name="Group 22"/>
          <p:cNvGrpSpPr/>
          <p:nvPr/>
        </p:nvGrpSpPr>
        <p:grpSpPr bwMode="auto">
          <a:xfrm>
            <a:off x="990600" y="2819400"/>
            <a:ext cx="1905000" cy="1295400"/>
            <a:chOff x="1488" y="816"/>
            <a:chExt cx="2784" cy="1488"/>
          </a:xfrm>
        </p:grpSpPr>
        <p:sp>
          <p:nvSpPr>
            <p:cNvPr id="30731" name="Rectangle 23"/>
            <p:cNvSpPr>
              <a:spLocks noChangeArrowheads="1"/>
            </p:cNvSpPr>
            <p:nvPr/>
          </p:nvSpPr>
          <p:spPr bwMode="auto">
            <a:xfrm>
              <a:off x="1488" y="816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2" name="Rectangle 24"/>
            <p:cNvSpPr>
              <a:spLocks noChangeArrowheads="1"/>
            </p:cNvSpPr>
            <p:nvPr/>
          </p:nvSpPr>
          <p:spPr bwMode="auto">
            <a:xfrm>
              <a:off x="1824" y="1104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4000" b="1"/>
                <a:t>20:45</a:t>
              </a:r>
              <a:endParaRPr lang="en-US" altLang="zh-CN" sz="4000" b="1"/>
            </a:p>
          </p:txBody>
        </p:sp>
      </p:grpSp>
      <p:sp>
        <p:nvSpPr>
          <p:cNvPr id="30729" name="Text Box 26"/>
          <p:cNvSpPr txBox="1">
            <a:spLocks noChangeArrowheads="1"/>
          </p:cNvSpPr>
          <p:nvPr/>
        </p:nvSpPr>
        <p:spPr bwMode="auto">
          <a:xfrm>
            <a:off x="1752600" y="5907088"/>
            <a:ext cx="5903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  <a:latin typeface="GCFrutiger" pitchFamily="50" charset="0"/>
              </a:rPr>
              <a:t>What does Kitty do at …?</a:t>
            </a:r>
            <a:endParaRPr lang="en-US" altLang="zh-CN" sz="3600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30730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WordArt 6"/>
          <p:cNvSpPr>
            <a:spLocks noChangeArrowheads="1" noChangeShapeType="1" noTextEdit="1"/>
          </p:cNvSpPr>
          <p:nvPr/>
        </p:nvSpPr>
        <p:spPr bwMode="auto">
          <a:xfrm>
            <a:off x="2484438" y="533400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762000" y="1371600"/>
            <a:ext cx="79248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altLang="zh-CN" b="1" dirty="0">
                <a:solidFill>
                  <a:schemeClr val="accent2"/>
                </a:solidFill>
              </a:rPr>
              <a:t> Read and recite “Listen and say” 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</a:rPr>
              <a:t>    on page 34.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</a:rPr>
              <a:t>2. Talk about what Kitty does every day.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</a:rPr>
              <a:t>3. Complete </a:t>
            </a:r>
            <a:r>
              <a:rPr lang="en-US" altLang="zh-CN" b="1" i="1" dirty="0">
                <a:solidFill>
                  <a:schemeClr val="accent2"/>
                </a:solidFill>
              </a:rPr>
              <a:t>Workbook 4B</a:t>
            </a:r>
            <a:r>
              <a:rPr lang="en-US" altLang="zh-CN" b="1" dirty="0">
                <a:solidFill>
                  <a:schemeClr val="accent2"/>
                </a:solidFill>
              </a:rPr>
              <a:t> pages 47, 48       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b="1" dirty="0">
                <a:solidFill>
                  <a:schemeClr val="accent2"/>
                </a:solidFill>
              </a:rPr>
              <a:t>    and 50.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05878" y="4187716"/>
            <a:ext cx="1759000" cy="2456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35683" y="4038600"/>
            <a:ext cx="1843049" cy="2600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09821" y="4115565"/>
            <a:ext cx="1830495" cy="2600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0" y="2120900"/>
            <a:ext cx="2938463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699125" y="2938463"/>
            <a:ext cx="2800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</a:rPr>
              <a:t>__ __ __  up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1066800" y="1182688"/>
            <a:ext cx="1676400" cy="1408112"/>
            <a:chOff x="3456" y="1632"/>
            <a:chExt cx="1728" cy="1463"/>
          </a:xfrm>
        </p:grpSpPr>
        <p:pic>
          <p:nvPicPr>
            <p:cNvPr id="9224" name="Picture 7" descr="钟-0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1632"/>
              <a:ext cx="1728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Rectangle 8"/>
            <p:cNvSpPr>
              <a:spLocks noChangeArrowheads="1"/>
            </p:cNvSpPr>
            <p:nvPr/>
          </p:nvSpPr>
          <p:spPr bwMode="auto">
            <a:xfrm rot="7150056" flipV="1">
              <a:off x="4056" y="2472"/>
              <a:ext cx="336" cy="9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6" name="Rectangle 9"/>
            <p:cNvSpPr>
              <a:spLocks noChangeArrowheads="1"/>
            </p:cNvSpPr>
            <p:nvPr/>
          </p:nvSpPr>
          <p:spPr bwMode="auto">
            <a:xfrm rot="-5400000">
              <a:off x="4080" y="2160"/>
              <a:ext cx="432" cy="4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238250" y="4997450"/>
            <a:ext cx="6724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333300"/>
                </a:solidFill>
                <a:latin typeface="GCFrutiger" pitchFamily="50" charset="0"/>
              </a:rPr>
              <a:t>I ___________ at ____________. </a:t>
            </a:r>
            <a:endParaRPr lang="en-US" altLang="zh-CN" sz="3600" b="1">
              <a:solidFill>
                <a:srgbClr val="333300"/>
              </a:solidFill>
              <a:latin typeface="GCFrutiger" pitchFamily="50" charset="0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867400" y="2940050"/>
            <a:ext cx="1631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66"/>
                </a:solidFill>
              </a:rPr>
              <a:t>g   e   t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9223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complete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4" grpId="0"/>
      <p:bldP spid="61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06500" y="990600"/>
            <a:ext cx="18176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390900" y="1873250"/>
            <a:ext cx="5143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</a:rPr>
              <a:t>__ __ __ sh   my   t__ __th</a:t>
            </a:r>
            <a:endParaRPr lang="en-US" altLang="zh-CN" b="1">
              <a:solidFill>
                <a:schemeClr val="accent2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381500" y="2482850"/>
            <a:ext cx="3206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brush my teeth</a:t>
            </a:r>
            <a:endParaRPr lang="en-US" altLang="zh-CN" sz="3600" dirty="0"/>
          </a:p>
        </p:txBody>
      </p:sp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741738"/>
            <a:ext cx="2352675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352800" y="4387850"/>
            <a:ext cx="556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</a:rPr>
              <a:t>__ __sh   my  __ __ __ __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421188" y="5226050"/>
            <a:ext cx="2978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/>
              <a:t>wash my face</a:t>
            </a:r>
            <a:endParaRPr lang="en-US" altLang="zh-CN" sz="3600"/>
          </a:p>
        </p:txBody>
      </p:sp>
      <p:sp>
        <p:nvSpPr>
          <p:cNvPr id="1024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complete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3" grpId="1"/>
      <p:bldP spid="7174" grpId="0"/>
      <p:bldP spid="7176" grpId="0"/>
      <p:bldP spid="7176" grpId="1"/>
      <p:bldP spid="7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90600" y="974725"/>
            <a:ext cx="17160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743200"/>
            <a:ext cx="15240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495800"/>
            <a:ext cx="195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334000" y="609600"/>
            <a:ext cx="20494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333300"/>
                </a:solidFill>
              </a:rPr>
              <a:t>3 meals</a:t>
            </a:r>
            <a:endParaRPr lang="en-US" altLang="zh-CN" sz="4000" b="1">
              <a:solidFill>
                <a:srgbClr val="333300"/>
              </a:solidFill>
            </a:endParaRPr>
          </a:p>
        </p:txBody>
      </p:sp>
      <p:graphicFrame>
        <p:nvGraphicFramePr>
          <p:cNvPr id="10265" name="Group 25"/>
          <p:cNvGraphicFramePr>
            <a:graphicFrameLocks noGrp="1"/>
          </p:cNvGraphicFramePr>
          <p:nvPr/>
        </p:nvGraphicFramePr>
        <p:xfrm>
          <a:off x="3048000" y="1447800"/>
          <a:ext cx="5791200" cy="5029200"/>
        </p:xfrm>
        <a:graphic>
          <a:graphicData uri="http://schemas.openxmlformats.org/drawingml/2006/table">
            <a:tbl>
              <a:tblPr/>
              <a:tblGrid>
                <a:gridCol w="2895600"/>
                <a:gridCol w="2895600"/>
              </a:tblGrid>
              <a:tr h="16764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br _ _ kfast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 _ _ ch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</a:t>
                      </a: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_ _ _ _</a:t>
                      </a:r>
                      <a:endParaRPr kumimoji="0" lang="en-US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6648450" y="2133600"/>
            <a:ext cx="81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66"/>
                </a:solidFill>
              </a:rPr>
              <a:t>e a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6750050" y="3810000"/>
            <a:ext cx="869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66"/>
                </a:solidFill>
              </a:rPr>
              <a:t>u n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6826250" y="5486400"/>
            <a:ext cx="1555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66"/>
                </a:solidFill>
              </a:rPr>
              <a:t>n n e r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3810000" y="37020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chemeClr val="accent2"/>
                </a:solidFill>
              </a:rPr>
              <a:t>have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1128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complete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7" grpId="1"/>
      <p:bldP spid="10266" grpId="0"/>
      <p:bldP spid="10267" grpId="0"/>
      <p:bldP spid="10268" grpId="0"/>
      <p:bldP spid="102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12" descr="钟-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0600" y="1295400"/>
            <a:ext cx="33337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86200" y="3678238"/>
            <a:ext cx="2303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15 minutes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6248400" y="3754438"/>
            <a:ext cx="609600" cy="457200"/>
          </a:xfrm>
          <a:prstGeom prst="leftRightArrow">
            <a:avLst>
              <a:gd name="adj1" fmla="val 50000"/>
              <a:gd name="adj2" fmla="val 2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934200" y="3657600"/>
            <a:ext cx="2006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accent2"/>
                </a:solidFill>
                <a:latin typeface="GCFrutiger" pitchFamily="50" charset="0"/>
              </a:rPr>
              <a:t>a quarter</a:t>
            </a:r>
            <a:endParaRPr lang="en-US" altLang="zh-CN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457200" y="4598988"/>
            <a:ext cx="4719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660066"/>
                </a:solidFill>
                <a:latin typeface="GCFrutiger" pitchFamily="50" charset="0"/>
              </a:rPr>
              <a:t>a quarter past one</a:t>
            </a:r>
            <a:endParaRPr lang="en-US" altLang="zh-CN" sz="4000" b="1">
              <a:solidFill>
                <a:srgbClr val="660066"/>
              </a:solidFill>
              <a:latin typeface="GCFrutiger" pitchFamily="50" charset="0"/>
            </a:endParaRPr>
          </a:p>
        </p:txBody>
      </p:sp>
      <p:sp>
        <p:nvSpPr>
          <p:cNvPr id="12295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2296" name="Picture 14" descr="D:\NOT SB 1A～5D （转）图片\3D（转）\30.3.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" y="1963738"/>
            <a:ext cx="2819400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/>
      <p:bldP spid="8207" grpId="0" animBg="1"/>
      <p:bldP spid="8208" grpId="0"/>
      <p:bldP spid="82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7"/>
          <p:cNvGrpSpPr/>
          <p:nvPr/>
        </p:nvGrpSpPr>
        <p:grpSpPr bwMode="auto">
          <a:xfrm>
            <a:off x="2303463" y="1666875"/>
            <a:ext cx="4419600" cy="2362200"/>
            <a:chOff x="1008" y="864"/>
            <a:chExt cx="2784" cy="1488"/>
          </a:xfrm>
        </p:grpSpPr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1008" y="864"/>
              <a:ext cx="2784" cy="1488"/>
            </a:xfrm>
            <a:prstGeom prst="rect">
              <a:avLst/>
            </a:prstGeom>
            <a:solidFill>
              <a:srgbClr val="FF9900">
                <a:alpha val="6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1344" y="1152"/>
              <a:ext cx="2064" cy="912"/>
            </a:xfrm>
            <a:prstGeom prst="rect">
              <a:avLst/>
            </a:prstGeom>
            <a:solidFill>
              <a:schemeClr val="accent1">
                <a:alpha val="41176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8000" b="1"/>
                <a:t>12:15</a:t>
              </a:r>
              <a:endParaRPr lang="en-US" altLang="zh-CN" sz="8000" b="1"/>
            </a:p>
          </p:txBody>
        </p:sp>
      </p:grp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922463" y="4479925"/>
            <a:ext cx="5457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66"/>
                </a:solidFill>
                <a:latin typeface="GCFrutiger" pitchFamily="50" charset="0"/>
              </a:rPr>
              <a:t>a quarter past</a:t>
            </a:r>
            <a:r>
              <a:rPr lang="en-US" altLang="zh-CN" sz="4000" b="1" dirty="0">
                <a:solidFill>
                  <a:schemeClr val="accent2"/>
                </a:solidFill>
                <a:latin typeface="GCFrutiger" pitchFamily="50" charset="0"/>
              </a:rPr>
              <a:t> twelve</a:t>
            </a:r>
            <a:endParaRPr lang="en-US" altLang="zh-CN" sz="40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331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learn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4339" name="TextBox 14"/>
          <p:cNvSpPr txBox="1">
            <a:spLocks noChangeArrowheads="1"/>
          </p:cNvSpPr>
          <p:nvPr/>
        </p:nvSpPr>
        <p:spPr bwMode="auto">
          <a:xfrm>
            <a:off x="3962400" y="1295400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70C0"/>
                </a:solidFill>
              </a:rPr>
              <a:t>o’clock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4340" name="TextBox 15"/>
          <p:cNvSpPr txBox="1">
            <a:spLocks noChangeArrowheads="1"/>
          </p:cNvSpPr>
          <p:nvPr/>
        </p:nvSpPr>
        <p:spPr bwMode="auto">
          <a:xfrm>
            <a:off x="6858000" y="3189288"/>
            <a:ext cx="2286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70C0"/>
                </a:solidFill>
              </a:rPr>
              <a:t>a quarter past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4341" name="TextBox 16"/>
          <p:cNvSpPr txBox="1">
            <a:spLocks noChangeArrowheads="1"/>
          </p:cNvSpPr>
          <p:nvPr/>
        </p:nvSpPr>
        <p:spPr bwMode="auto">
          <a:xfrm>
            <a:off x="381000" y="3189288"/>
            <a:ext cx="2286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70C0"/>
                </a:solidFill>
              </a:rPr>
              <a:t>a quarter to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4342" name="TextBox 17"/>
          <p:cNvSpPr txBox="1">
            <a:spLocks noChangeArrowheads="1"/>
          </p:cNvSpPr>
          <p:nvPr/>
        </p:nvSpPr>
        <p:spPr bwMode="auto">
          <a:xfrm>
            <a:off x="3657600" y="5740400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70C0"/>
                </a:solidFill>
              </a:rPr>
              <a:t>half past</a:t>
            </a:r>
            <a:endParaRPr lang="zh-CN" altLang="en-US" b="1">
              <a:solidFill>
                <a:srgbClr val="0070C0"/>
              </a:solidFill>
            </a:endParaRPr>
          </a:p>
        </p:txBody>
      </p:sp>
      <p:pic>
        <p:nvPicPr>
          <p:cNvPr id="14343" name="Picture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3200" y="1841500"/>
            <a:ext cx="3870325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4250" y="981075"/>
            <a:ext cx="3816350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563" y="914400"/>
            <a:ext cx="40846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4" name="Group 15"/>
          <p:cNvGrpSpPr/>
          <p:nvPr/>
        </p:nvGrpSpPr>
        <p:grpSpPr bwMode="auto">
          <a:xfrm>
            <a:off x="1262063" y="1676400"/>
            <a:ext cx="2043112" cy="2514600"/>
            <a:chOff x="795" y="1056"/>
            <a:chExt cx="1287" cy="1584"/>
          </a:xfrm>
        </p:grpSpPr>
        <p:sp>
          <p:nvSpPr>
            <p:cNvPr id="15371" name="Line 10"/>
            <p:cNvSpPr>
              <a:spLocks noChangeShapeType="1"/>
            </p:cNvSpPr>
            <p:nvPr/>
          </p:nvSpPr>
          <p:spPr bwMode="auto">
            <a:xfrm>
              <a:off x="1333" y="1056"/>
              <a:ext cx="0" cy="1584"/>
            </a:xfrm>
            <a:prstGeom prst="line">
              <a:avLst/>
            </a:prstGeom>
            <a:noFill/>
            <a:ln w="1143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Text Box 11"/>
            <p:cNvSpPr txBox="1">
              <a:spLocks noChangeArrowheads="1"/>
            </p:cNvSpPr>
            <p:nvPr/>
          </p:nvSpPr>
          <p:spPr bwMode="auto">
            <a:xfrm>
              <a:off x="1374" y="1660"/>
              <a:ext cx="7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solidFill>
                    <a:srgbClr val="FF0066"/>
                  </a:solidFill>
                </a:rPr>
                <a:t>past</a:t>
              </a:r>
              <a:endParaRPr lang="en-US" altLang="zh-CN" sz="3600" b="1">
                <a:solidFill>
                  <a:srgbClr val="FF0066"/>
                </a:solidFill>
              </a:endParaRPr>
            </a:p>
          </p:txBody>
        </p:sp>
        <p:sp>
          <p:nvSpPr>
            <p:cNvPr id="15373" name="Text Box 12"/>
            <p:cNvSpPr txBox="1">
              <a:spLocks noChangeArrowheads="1"/>
            </p:cNvSpPr>
            <p:nvPr/>
          </p:nvSpPr>
          <p:spPr bwMode="auto">
            <a:xfrm>
              <a:off x="795" y="1660"/>
              <a:ext cx="38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solidFill>
                    <a:srgbClr val="FF0066"/>
                  </a:solidFill>
                </a:rPr>
                <a:t>to</a:t>
              </a:r>
              <a:endParaRPr lang="en-US" altLang="zh-CN" sz="3600" b="1">
                <a:solidFill>
                  <a:srgbClr val="FF0066"/>
                </a:solidFill>
              </a:endParaRPr>
            </a:p>
          </p:txBody>
        </p:sp>
      </p:grpSp>
      <p:grpSp>
        <p:nvGrpSpPr>
          <p:cNvPr id="15365" name="组合 1"/>
          <p:cNvGrpSpPr/>
          <p:nvPr/>
        </p:nvGrpSpPr>
        <p:grpSpPr bwMode="auto">
          <a:xfrm>
            <a:off x="6634163" y="2301875"/>
            <a:ext cx="981075" cy="592138"/>
            <a:chOff x="5682441" y="2205796"/>
            <a:chExt cx="981251" cy="591022"/>
          </a:xfrm>
        </p:grpSpPr>
        <p:sp>
          <p:nvSpPr>
            <p:cNvPr id="15369" name="Line 16"/>
            <p:cNvSpPr>
              <a:spLocks noChangeShapeType="1"/>
            </p:cNvSpPr>
            <p:nvPr/>
          </p:nvSpPr>
          <p:spPr bwMode="auto">
            <a:xfrm rot="21408652" flipV="1">
              <a:off x="5689863" y="2205796"/>
              <a:ext cx="609854" cy="42700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Line 17"/>
            <p:cNvSpPr>
              <a:spLocks noChangeShapeType="1"/>
            </p:cNvSpPr>
            <p:nvPr/>
          </p:nvSpPr>
          <p:spPr bwMode="auto">
            <a:xfrm rot="-191348">
              <a:off x="5682441" y="2629030"/>
              <a:ext cx="981251" cy="1677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4937125" y="48228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800"/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4191000" y="4860925"/>
            <a:ext cx="4630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800080"/>
                </a:solidFill>
              </a:rPr>
              <a:t>a quarter </a:t>
            </a:r>
            <a:r>
              <a:rPr lang="en-US" altLang="zh-CN" sz="4000" b="1" dirty="0">
                <a:solidFill>
                  <a:srgbClr val="FF0066"/>
                </a:solidFill>
              </a:rPr>
              <a:t>past one</a:t>
            </a:r>
            <a:endParaRPr lang="en-US" altLang="zh-CN" sz="4000" b="1" dirty="0">
              <a:solidFill>
                <a:srgbClr val="FF0066"/>
              </a:solidFill>
            </a:endParaRPr>
          </a:p>
        </p:txBody>
      </p:sp>
      <p:sp>
        <p:nvSpPr>
          <p:cNvPr id="15368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3" grpId="0"/>
    </p:bldLst>
  </p:timing>
</p:sld>
</file>

<file path=ppt/tags/tag1.xml><?xml version="1.0" encoding="utf-8"?>
<p:tagLst xmlns:p="http://schemas.openxmlformats.org/presentationml/2006/main">
  <p:tag name="KSO_WPP_MARK_KEY" val="08241b2c-3021-4f8b-b7fe-ec6b4ea9db8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1551</Words>
  <Application>WPS 演示</Application>
  <PresentationFormat>全屏显示(4:3)</PresentationFormat>
  <Paragraphs>179</Paragraphs>
  <Slides>25</Slides>
  <Notes>24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微软雅黑</vt:lpstr>
      <vt:lpstr>EucrosiaUPC</vt:lpstr>
      <vt:lpstr>Broadway</vt:lpstr>
      <vt:lpstr>GCFrutiger</vt:lpstr>
      <vt:lpstr>Arial Black</vt:lpstr>
      <vt:lpstr>Arial Unicode MS</vt:lpstr>
      <vt:lpstr>Arial</vt:lpstr>
      <vt:lpstr>Microsoft Sans Serif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59</cp:revision>
  <cp:lastPrinted>2113-01-01T00:00:00Z</cp:lastPrinted>
  <dcterms:created xsi:type="dcterms:W3CDTF">2113-01-01T00:00:00Z</dcterms:created>
  <dcterms:modified xsi:type="dcterms:W3CDTF">2023-03-01T04:35:51Z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138D31ED91DE4541BD2488635B81BE37</vt:lpwstr>
  </property>
  <property fmtid="{D5CDD505-2E9C-101B-9397-08002B2CF9AE}" pid="4" name="KSOProductBuildVer">
    <vt:lpwstr>2052-11.1.0.13703</vt:lpwstr>
  </property>
</Properties>
</file>