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2" r:id="rId3"/>
    <p:sldId id="257" r:id="rId5"/>
    <p:sldId id="258" r:id="rId6"/>
    <p:sldId id="259" r:id="rId7"/>
    <p:sldId id="261" r:id="rId8"/>
    <p:sldId id="264" r:id="rId9"/>
    <p:sldId id="262" r:id="rId10"/>
    <p:sldId id="263" r:id="rId11"/>
    <p:sldId id="265" r:id="rId12"/>
    <p:sldId id="266" r:id="rId13"/>
    <p:sldId id="267" r:id="rId14"/>
    <p:sldId id="269" r:id="rId15"/>
    <p:sldId id="270" r:id="rId16"/>
    <p:sldId id="273" r:id="rId17"/>
    <p:sldId id="275" r:id="rId18"/>
    <p:sldId id="271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0066"/>
    <a:srgbClr val="0033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79412" autoAdjust="0"/>
  </p:normalViewPr>
  <p:slideViewPr>
    <p:cSldViewPr>
      <p:cViewPr varScale="1">
        <p:scale>
          <a:sx n="91" d="100"/>
          <a:sy n="91" d="100"/>
        </p:scale>
        <p:origin x="-14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BA2AEA-E5AA-4E47-8917-9C925629F48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721C013-DE75-4C94-BCC7-81AF922738C8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2FC30D2-11B0-460C-BAB8-26BF1E258932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Post-task activity 1: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活动内容：试着简单说说自己的一天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活动目的：训练学生的思维，能进行简单叙述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操作方法：同桌交流，然后请个别同学介绍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A249292-EC95-4367-AC53-24D92A0FC6F5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Post-task activity 2: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活动内容：写一写关于自己一天所做的事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活动目的：训练学生写句成段的能力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操作方法：给学生充分的时间完成，并能分享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Post-task activity 3: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</a:t>
            </a:r>
            <a:r>
              <a:rPr lang="en-US" altLang="zh-CN" smtClean="0">
                <a:ea typeface="宋体" panose="02010600030101010101" pitchFamily="2" charset="-122"/>
              </a:rPr>
              <a:t>Let’s learn more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活动目的：拓展所学。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</a:t>
            </a:r>
            <a:r>
              <a:rPr lang="en-US" altLang="zh-CN" smtClean="0">
                <a:ea typeface="宋体" panose="02010600030101010101" pitchFamily="2" charset="-122"/>
              </a:rPr>
              <a:t>a. </a:t>
            </a:r>
            <a:r>
              <a:rPr lang="zh-CN" altLang="en-US" smtClean="0">
                <a:ea typeface="宋体" panose="02010600030101010101" pitchFamily="2" charset="-122"/>
              </a:rPr>
              <a:t>结对朗读对话；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          b. </a:t>
            </a:r>
            <a:r>
              <a:rPr lang="zh-CN" altLang="en-US" smtClean="0">
                <a:ea typeface="宋体" panose="02010600030101010101" pitchFamily="2" charset="-122"/>
              </a:rPr>
              <a:t>观看动画，完成填空，并核对。</a:t>
            </a:r>
            <a:endParaRPr lang="en-US" altLang="zh-CN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B8BD335-83AA-4703-AB99-904A69FB8B35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C498339-5E80-4186-9E15-4FAC4F22C9D9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C5E6878-1E1F-4432-99DF-B15ACADB4864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Pre-task preparation 1: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</a:t>
            </a:r>
            <a:r>
              <a:rPr lang="en-US" altLang="zh-CN" smtClean="0">
                <a:ea typeface="宋体" panose="02010600030101010101" pitchFamily="2" charset="-122"/>
              </a:rPr>
              <a:t>Learn the sounds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活动目的：复习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操作方法：集体诵读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A475C1C-F052-4271-97E6-C6174D23DAD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Pre-task preparation 2: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活动内容：问答练习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活动目的：复习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操作方法：先做一组示范练习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84C8F1D-9F11-4AEC-AB35-07BEBF4CF71C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操作方法：对子操练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23E725A-3DA5-4A69-B5F6-14DA0E3D3FCC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1: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活动内容：听录音填写时间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活动目的：巩固操练时间的不同表达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操作方法：听录音填写阿拉伯数字就可以了，录音可以听两遍然后校对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其他建议：</a:t>
            </a:r>
            <a:r>
              <a:rPr lang="zh-CN" altLang="en-US" smtClean="0">
                <a:solidFill>
                  <a:srgbClr val="003300"/>
                </a:solidFill>
                <a:ea typeface="宋体" panose="02010600030101010101" pitchFamily="2" charset="-122"/>
              </a:rPr>
              <a:t>录音内容：</a:t>
            </a:r>
            <a:endParaRPr lang="zh-CN" altLang="en-US" smtClean="0">
              <a:solidFill>
                <a:srgbClr val="00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solidFill>
                  <a:srgbClr val="003300"/>
                </a:solidFill>
                <a:ea typeface="宋体" panose="02010600030101010101" pitchFamily="2" charset="-122"/>
              </a:rPr>
              <a:t>Today is Children’s Day. Betty and Charlie are very happy. </a:t>
            </a:r>
            <a:endParaRPr lang="en-US" altLang="zh-CN" smtClean="0">
              <a:solidFill>
                <a:srgbClr val="00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solidFill>
                  <a:srgbClr val="003300"/>
                </a:solidFill>
                <a:ea typeface="宋体" panose="02010600030101010101" pitchFamily="2" charset="-122"/>
              </a:rPr>
              <a:t>In the morning, they plant flowers at ten past eight and read books at ten to ten. After that they have lunch at twenty-five past eleven. </a:t>
            </a:r>
            <a:endParaRPr lang="en-US" altLang="zh-CN" smtClean="0">
              <a:solidFill>
                <a:srgbClr val="00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solidFill>
                  <a:srgbClr val="003300"/>
                </a:solidFill>
                <a:ea typeface="宋体" panose="02010600030101010101" pitchFamily="2" charset="-122"/>
              </a:rPr>
              <a:t>In the afternoon, they go to the park. They catch butterflies at half past one and play on the slide at five to four. They have fun today.</a:t>
            </a:r>
            <a:endParaRPr lang="en-US" altLang="zh-CN" smtClean="0">
              <a:solidFill>
                <a:srgbClr val="0033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mtClean="0">
                <a:solidFill>
                  <a:srgbClr val="003300"/>
                </a:solidFill>
                <a:ea typeface="宋体" panose="02010600030101010101" pitchFamily="2" charset="-122"/>
              </a:rPr>
              <a:t>Betty goes to bed at a quarter to nine. She has a happy day. </a:t>
            </a:r>
            <a:endParaRPr lang="en-US" altLang="zh-CN" smtClean="0">
              <a:solidFill>
                <a:srgbClr val="003300"/>
              </a:solidFill>
              <a:ea typeface="宋体" panose="02010600030101010101" pitchFamily="2" charset="-122"/>
            </a:endParaRPr>
          </a:p>
          <a:p>
            <a:pPr eaLnBrk="1" hangingPunct="1"/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D1BEEF4-B366-4861-ADC8-271B01BB06A8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2: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活动内容：讨论时间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活动目的：复习时间的表达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操作方法：让学生看图示说一说什么时候用</a:t>
            </a:r>
            <a:r>
              <a:rPr lang="en-US" altLang="zh-CN" smtClean="0">
                <a:ea typeface="宋体" panose="02010600030101010101" pitchFamily="2" charset="-122"/>
              </a:rPr>
              <a:t>past</a:t>
            </a:r>
            <a:r>
              <a:rPr lang="zh-CN" altLang="en-US" smtClean="0">
                <a:ea typeface="宋体" panose="02010600030101010101" pitchFamily="2" charset="-122"/>
              </a:rPr>
              <a:t>，什么时候用</a:t>
            </a:r>
            <a:r>
              <a:rPr lang="en-US" altLang="zh-CN" smtClean="0">
                <a:ea typeface="宋体" panose="02010600030101010101" pitchFamily="2" charset="-122"/>
              </a:rPr>
              <a:t>to</a:t>
            </a:r>
            <a:r>
              <a:rPr lang="zh-CN" altLang="en-US" smtClean="0">
                <a:ea typeface="宋体" panose="02010600030101010101" pitchFamily="2" charset="-122"/>
              </a:rPr>
              <a:t>。然后依次操练。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BA2AEA-E5AA-4E47-8917-9C925629F484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C8E6505-C5A5-4996-AACE-9A6BB0B2AA03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3: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活动内容：配对练习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活动目的：训练学生能完整的描述图片，同时梳理故事的顺序。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操作方法：小组讨论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E014DD1-CD3E-40BD-9506-0BBDAF4B776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While-task procedure 4: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活动内容：完成填空练习。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活动目的：通过填空提高学生的阅读能力。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操作方法：先填空，然后全文朗读。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其他建议：本活动为拓展内容，教师可根据学生情况选用。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7C6E7-647C-4C99-AF19-8D3772C9E06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5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B5A4A-BB5A-4F9F-92A2-9F7DCDBBA6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5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F2FA2-AED7-4EB4-B60F-12D9E3B6C2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2A542-097A-4D09-B407-CB4EFA64419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48BB8-A70B-453A-8091-10F9F71D62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E3626-4120-4D75-9E29-B0C18EF146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5E64E-CC5F-46C1-ABFD-01419740324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8D6C2-69F3-47E3-A31B-8583470B078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3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927C6-EF82-453B-B942-A50061BA00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6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3E595-DFA5-47F3-B545-F22C725594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3"/>
          <p:cNvGrpSpPr/>
          <p:nvPr userDrawn="1"/>
        </p:nvGrpSpPr>
        <p:grpSpPr bwMode="auto">
          <a:xfrm>
            <a:off x="0" y="0"/>
            <a:ext cx="9144000" cy="785813"/>
            <a:chOff x="0" y="0"/>
            <a:chExt cx="9143999" cy="786136"/>
          </a:xfrm>
        </p:grpSpPr>
        <p:pic>
          <p:nvPicPr>
            <p:cNvPr id="6" name="Picture 1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4572000" cy="785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72000" y="0"/>
              <a:ext cx="4571999" cy="7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8B779-6428-4AF1-8904-E32B1A9376B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193F063-1BFA-49EA-9A3D-A308F3077C9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media" Target="file:///C:\Users\lyz\Desktop\&#65288;&#28145;&#22323;&#29256;&#65289;&#12298;&#33521;&#35821;&#25945;&#24072;&#29992;&#20070;&#22235;&#24180;&#32423;&#19979;&#20876;&#12299;&#30005;&#23376;&#20070;\&#33521;&#35821;&#25945;&#24072;&#29992;&#20070;&#22235;&#24180;&#32423;&#19979;&#20876;&#25945;&#23398;&#35838;&#20214;&#65288;&#28145;&#22323;&#29256;1229&#65289;\Module%203\Unit%207\&#38899;&#39057;\Learn%20the%20sounds-1.mp3" TargetMode="External"/><Relationship Id="rId3" Type="http://schemas.openxmlformats.org/officeDocument/2006/relationships/audio" Target="file:///C:\Users\lyz\Desktop\&#65288;&#28145;&#22323;&#29256;&#65289;&#12298;&#33521;&#35821;&#25945;&#24072;&#29992;&#20070;&#22235;&#24180;&#32423;&#19979;&#20876;&#12299;&#30005;&#23376;&#20070;\&#33521;&#35821;&#25945;&#24072;&#29992;&#20070;&#22235;&#24180;&#32423;&#19979;&#20876;&#25945;&#23398;&#35838;&#20214;&#65288;&#28145;&#22323;&#29256;1229&#65289;\Module%203\Unit%207\&#38899;&#39057;\Learn%20the%20sounds-1.mp3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.wmf"/><Relationship Id="rId7" Type="http://schemas.openxmlformats.org/officeDocument/2006/relationships/image" Target="../media/image15.jpeg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wmf"/><Relationship Id="rId3" Type="http://schemas.openxmlformats.org/officeDocument/2006/relationships/image" Target="../media/image11.jpeg"/><Relationship Id="rId2" Type="http://schemas.openxmlformats.org/officeDocument/2006/relationships/image" Target="../media/image10.wmf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microsoft.com/office/2007/relationships/media" Target="file:///C:\Users\lyz\Desktop\&#33521;&#35821;&#25945;&#24072;&#29992;&#20070;&#22235;&#24180;&#32423;&#19979;&#20876;&#25945;&#23398;&#35838;&#20214;&#20108;&#26657;&#26679;&#65288;&#28145;&#22323;&#29256;1230&#65289;\Module%203\Unit%207\&#38899;&#39057;\Listen%20and%20write.mp3" TargetMode="External"/><Relationship Id="rId7" Type="http://schemas.openxmlformats.org/officeDocument/2006/relationships/audio" Target="file:///C:\Users\lyz\Desktop\&#33521;&#35821;&#25945;&#24072;&#29992;&#20070;&#22235;&#24180;&#32423;&#19979;&#20876;&#25945;&#23398;&#35838;&#20214;&#20108;&#26657;&#26679;&#65288;&#28145;&#22323;&#29256;1230&#65289;\Module%203\Unit%207\&#38899;&#39057;\Listen%20and%20write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istrator\Desktop\M3 unit icon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692150"/>
            <a:ext cx="2438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2799552" y="857743"/>
            <a:ext cx="6397625" cy="863600"/>
          </a:xfrm>
          <a:prstGeom prst="roundRect">
            <a:avLst/>
          </a:prstGeom>
          <a:solidFill>
            <a:srgbClr val="7D8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3" name="标题 1"/>
          <p:cNvSpPr txBox="1"/>
          <p:nvPr/>
        </p:nvSpPr>
        <p:spPr bwMode="auto">
          <a:xfrm>
            <a:off x="4016375" y="836613"/>
            <a:ext cx="44418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Module 3  My colourful life</a:t>
            </a:r>
            <a:endParaRPr lang="zh-CN" altLang="en-US" sz="2800" b="1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1116013" y="1268413"/>
            <a:ext cx="2951163" cy="2232025"/>
          </a:xfrm>
          <a:prstGeom prst="ellipse">
            <a:avLst/>
          </a:prstGeom>
          <a:solidFill>
            <a:srgbClr val="7D87BB"/>
          </a:solidFill>
          <a:ln>
            <a:solidFill>
              <a:srgbClr val="7D87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77" name="标题 1"/>
          <p:cNvSpPr txBox="1"/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7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4129084" y="4038600"/>
            <a:ext cx="3738563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第</a:t>
            </a:r>
            <a:r>
              <a:rPr lang="en-US" altLang="zh-CN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3</a:t>
            </a:r>
            <a:r>
              <a:rPr lang="zh-CN" alt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课</a:t>
            </a:r>
            <a:r>
              <a:rPr lang="zh-CN" altLang="en-US" sz="4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ucrosiaUPC" pitchFamily="18" charset="-34"/>
              </a:rPr>
              <a:t>时</a:t>
            </a:r>
            <a:endParaRPr lang="en-US" altLang="zh-CN" sz="4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EucrosiaUPC" pitchFamily="18" charset="-34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3203575" y="2354263"/>
            <a:ext cx="5529263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altLang="zh-CN" sz="8800" kern="0" dirty="0">
                <a:solidFill>
                  <a:srgbClr val="7D87BB"/>
                </a:solidFill>
                <a:latin typeface="Broadway" pitchFamily="82" charset="0"/>
                <a:ea typeface="+mj-ea"/>
                <a:cs typeface="+mj-cs"/>
              </a:rPr>
              <a:t>My day</a:t>
            </a:r>
            <a:endParaRPr lang="zh-CN" altLang="en-US" sz="8800" kern="0" dirty="0">
              <a:solidFill>
                <a:srgbClr val="7D87BB"/>
              </a:solidFill>
              <a:latin typeface="Broadway" pitchFamily="8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1066800" y="5500688"/>
            <a:ext cx="1193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8:10   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2286000" y="5500688"/>
            <a:ext cx="898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9:50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3429000" y="5486400"/>
            <a:ext cx="1096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11:25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4648200" y="5486400"/>
            <a:ext cx="898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1:30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5791200" y="5486400"/>
            <a:ext cx="898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3:55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6391" name="Text Box 10"/>
          <p:cNvSpPr txBox="1">
            <a:spLocks noChangeArrowheads="1"/>
          </p:cNvSpPr>
          <p:nvPr/>
        </p:nvSpPr>
        <p:spPr bwMode="auto">
          <a:xfrm>
            <a:off x="6950075" y="5486400"/>
            <a:ext cx="898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8:45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pic>
        <p:nvPicPr>
          <p:cNvPr id="16392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0600" y="1300163"/>
            <a:ext cx="1447800" cy="1119187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0400" y="1295400"/>
            <a:ext cx="1524000" cy="11430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01788" y="1828800"/>
            <a:ext cx="1520825" cy="11430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32538" y="1809750"/>
            <a:ext cx="1508125" cy="11430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1775" y="2895600"/>
            <a:ext cx="1517650" cy="1216025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91400" y="2914650"/>
            <a:ext cx="1600200" cy="120015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5" name="Line 19"/>
          <p:cNvSpPr>
            <a:spLocks noChangeShapeType="1"/>
          </p:cNvSpPr>
          <p:nvPr/>
        </p:nvSpPr>
        <p:spPr bwMode="auto">
          <a:xfrm flipV="1">
            <a:off x="1905000" y="3048000"/>
            <a:ext cx="4648200" cy="2514600"/>
          </a:xfrm>
          <a:prstGeom prst="line">
            <a:avLst/>
          </a:prstGeom>
          <a:noFill/>
          <a:ln w="57150">
            <a:solidFill>
              <a:srgbClr val="8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H="1" flipV="1">
            <a:off x="2438400" y="3048000"/>
            <a:ext cx="304800" cy="2438400"/>
          </a:xfrm>
          <a:prstGeom prst="line">
            <a:avLst/>
          </a:prstGeom>
          <a:noFill/>
          <a:ln w="57150">
            <a:solidFill>
              <a:srgbClr val="8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 flipH="1" flipV="1">
            <a:off x="838200" y="4267200"/>
            <a:ext cx="3124200" cy="1219200"/>
          </a:xfrm>
          <a:prstGeom prst="line">
            <a:avLst/>
          </a:prstGeom>
          <a:noFill/>
          <a:ln w="57150">
            <a:solidFill>
              <a:srgbClr val="8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V="1">
            <a:off x="5105400" y="4267200"/>
            <a:ext cx="2819400" cy="1219200"/>
          </a:xfrm>
          <a:prstGeom prst="line">
            <a:avLst/>
          </a:prstGeom>
          <a:noFill/>
          <a:ln w="57150">
            <a:solidFill>
              <a:srgbClr val="8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 flipH="1" flipV="1">
            <a:off x="4038600" y="2590800"/>
            <a:ext cx="2133600" cy="2895600"/>
          </a:xfrm>
          <a:prstGeom prst="line">
            <a:avLst/>
          </a:prstGeom>
          <a:noFill/>
          <a:ln w="57150">
            <a:solidFill>
              <a:srgbClr val="8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0" name="Line 24"/>
          <p:cNvSpPr>
            <a:spLocks noChangeShapeType="1"/>
          </p:cNvSpPr>
          <p:nvPr/>
        </p:nvSpPr>
        <p:spPr bwMode="auto">
          <a:xfrm flipH="1" flipV="1">
            <a:off x="5562600" y="2590800"/>
            <a:ext cx="1752600" cy="2971800"/>
          </a:xfrm>
          <a:prstGeom prst="line">
            <a:avLst/>
          </a:prstGeom>
          <a:noFill/>
          <a:ln w="57150">
            <a:solidFill>
              <a:srgbClr val="8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37115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Match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5" grpId="0" animBg="1"/>
      <p:bldP spid="14356" grpId="0" animBg="1"/>
      <p:bldP spid="14357" grpId="0" animBg="1"/>
      <p:bldP spid="14358" grpId="0" animBg="1"/>
      <p:bldP spid="14359" grpId="0" animBg="1"/>
      <p:bldP spid="143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533400" y="1066800"/>
            <a:ext cx="8229600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Today is Children’s Day. Betty and Charlie are very happy. 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In the morning, they ___________________ at  ten past eight and read books at ____________.  After that they ____________ at twenty-five past eleven. 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In the afternoon, they go to the park. 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 eaLnBrk="1" hangingPunct="1"/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They catch _____________ at _____________ and ___________ the slide at ____________. They have fun today.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Betty ______________ at a quarter to nine. She has a happy day. 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4572000" y="2047875"/>
            <a:ext cx="2457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  <a:latin typeface="GCFrutiger" pitchFamily="50" charset="0"/>
              </a:rPr>
              <a:t>plant flowers</a:t>
            </a:r>
            <a:endParaRPr lang="en-US" altLang="zh-CN" sz="2800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6400800" y="2497138"/>
            <a:ext cx="1862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ten to ten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3264201" y="2867738"/>
            <a:ext cx="2044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have lunch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2667000" y="4333875"/>
            <a:ext cx="1939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  <a:latin typeface="GCFrutiger" pitchFamily="50" charset="0"/>
              </a:rPr>
              <a:t>butterflies</a:t>
            </a:r>
            <a:endParaRPr lang="en-US" altLang="zh-CN" sz="2800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5370513" y="4278313"/>
            <a:ext cx="2478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  <a:latin typeface="GCFrutiger" pitchFamily="50" charset="0"/>
              </a:rPr>
              <a:t>half past one</a:t>
            </a:r>
            <a:endParaRPr lang="en-US" altLang="zh-CN" sz="2800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1342806" y="4736334"/>
            <a:ext cx="1481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play on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5727316" y="4773613"/>
            <a:ext cx="2100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five to four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1828800" y="5722938"/>
            <a:ext cx="21828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  <a:latin typeface="GCFrutiger" pitchFamily="50" charset="0"/>
              </a:rPr>
              <a:t>goes to bed</a:t>
            </a:r>
            <a:endParaRPr lang="en-US" altLang="zh-CN" sz="2800" b="1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7419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complete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/>
      <p:bldP spid="15373" grpId="0"/>
      <p:bldP spid="15374" grpId="0"/>
      <p:bldP spid="15375" grpId="0"/>
      <p:bldP spid="15376" grpId="0"/>
      <p:bldP spid="15377" grpId="0"/>
      <p:bldP spid="15378" grpId="0"/>
      <p:bldP spid="153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38639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676400" y="1752600"/>
            <a:ext cx="4724400" cy="3505200"/>
          </a:xfrm>
          <a:prstGeom prst="wedgeRoundRectCallout">
            <a:avLst>
              <a:gd name="adj1" fmla="val 68773"/>
              <a:gd name="adj2" fmla="val 83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Today is Saturday. 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I am at home.   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I get up at seven o’clock. 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I have breakfast at …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I … at ...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…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003300"/>
                </a:solidFill>
                <a:latin typeface="GCFrutiger" pitchFamily="50" charset="0"/>
              </a:rPr>
              <a:t>I am very happy. </a:t>
            </a:r>
            <a:endParaRPr lang="en-US" altLang="zh-CN" sz="2800" b="1" dirty="0">
              <a:solidFill>
                <a:srgbClr val="003300"/>
              </a:solidFill>
              <a:latin typeface="GCFrutiger" pitchFamily="50" charset="0"/>
            </a:endParaRPr>
          </a:p>
          <a:p>
            <a:pPr algn="ctr">
              <a:defRPr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2438" y="1404938"/>
            <a:ext cx="8158162" cy="545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" y="381000"/>
            <a:ext cx="46482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9200" y="609600"/>
            <a:ext cx="7086600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>
            <a:off x="228600" y="165100"/>
            <a:ext cx="3863975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Let’s learn more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38639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Let’s learn more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500" y="1441450"/>
            <a:ext cx="90805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560888" y="3505200"/>
            <a:ext cx="297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clean the cages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68825" y="4343400"/>
            <a:ext cx="297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feed the elephants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05338" y="4818063"/>
            <a:ext cx="297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feed the parrots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33600" y="3881438"/>
            <a:ext cx="297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8:00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4713" y="5262563"/>
            <a:ext cx="2971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</a:rPr>
              <a:t>9:15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WordArt 6"/>
          <p:cNvSpPr>
            <a:spLocks noChangeArrowheads="1" noChangeShapeType="1" noTextEdit="1"/>
          </p:cNvSpPr>
          <p:nvPr/>
        </p:nvSpPr>
        <p:spPr bwMode="auto">
          <a:xfrm>
            <a:off x="2484438" y="533400"/>
            <a:ext cx="4102100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09600" y="1524000"/>
            <a:ext cx="807720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</a:rPr>
              <a:t>1. Write about your day. </a:t>
            </a:r>
            <a:endParaRPr lang="en-US" altLang="zh-CN" sz="28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</a:rPr>
              <a:t>    Use at least 6 sentences. </a:t>
            </a:r>
            <a:endParaRPr lang="en-US" altLang="zh-CN" sz="28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</a:rPr>
              <a:t>2. Review Unit 7. </a:t>
            </a:r>
            <a:endParaRPr lang="en-US" altLang="zh-CN" sz="28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2"/>
                </a:solidFill>
              </a:rPr>
              <a:t>3. Complete </a:t>
            </a:r>
            <a:r>
              <a:rPr lang="en-US" altLang="zh-CN" sz="2800" b="1" i="1" dirty="0">
                <a:solidFill>
                  <a:schemeClr val="accent2"/>
                </a:solidFill>
              </a:rPr>
              <a:t>Workbook 4B </a:t>
            </a:r>
            <a:r>
              <a:rPr lang="en-US" altLang="zh-CN" sz="2800" b="1" dirty="0">
                <a:solidFill>
                  <a:schemeClr val="accent2"/>
                </a:solidFill>
              </a:rPr>
              <a:t>page 51.</a:t>
            </a:r>
            <a:endParaRPr lang="en-US" altLang="zh-CN" sz="2800" b="1" dirty="0">
              <a:solidFill>
                <a:schemeClr val="accent2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951327" y="3733800"/>
            <a:ext cx="2184169" cy="3124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1000"/>
            <a:ext cx="5129213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524000"/>
            <a:ext cx="7038975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Learn the sounds-1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7127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3600" y="1104900"/>
            <a:ext cx="480060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5"/>
          <p:cNvPicPr preferRelativeResize="0"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76688" y="2441575"/>
            <a:ext cx="132873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533400" y="4953000"/>
            <a:ext cx="7199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S1: What does Jack do at seven o’clock?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533400" y="5638800"/>
            <a:ext cx="5492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accent2"/>
                </a:solidFill>
                <a:latin typeface="GCFrutiger" pitchFamily="50" charset="0"/>
              </a:rPr>
              <a:t>S2: He gets up at seven o’clock.</a:t>
            </a:r>
            <a:endParaRPr lang="en-US" altLang="zh-CN" sz="28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Ask and answer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9223" name="Line 11"/>
          <p:cNvSpPr>
            <a:spLocks noChangeShapeType="1"/>
          </p:cNvSpPr>
          <p:nvPr/>
        </p:nvSpPr>
        <p:spPr bwMode="auto">
          <a:xfrm flipV="1">
            <a:off x="4533900" y="1927225"/>
            <a:ext cx="0" cy="1292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Line 10"/>
          <p:cNvSpPr>
            <a:spLocks noChangeShapeType="1"/>
          </p:cNvSpPr>
          <p:nvPr/>
        </p:nvSpPr>
        <p:spPr bwMode="auto">
          <a:xfrm flipH="1">
            <a:off x="4132263" y="3219450"/>
            <a:ext cx="401637" cy="6667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9" grpId="0"/>
      <p:bldP spid="61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6"/>
          <p:cNvGrpSpPr/>
          <p:nvPr/>
        </p:nvGrpSpPr>
        <p:grpSpPr bwMode="auto">
          <a:xfrm>
            <a:off x="0" y="944563"/>
            <a:ext cx="3200400" cy="3170237"/>
            <a:chOff x="96" y="19"/>
            <a:chExt cx="2016" cy="1997"/>
          </a:xfrm>
        </p:grpSpPr>
        <p:pic>
          <p:nvPicPr>
            <p:cNvPr id="10260" name="Picture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19"/>
              <a:ext cx="2016" cy="1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1" name="Picture 1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24" y="692"/>
              <a:ext cx="456" cy="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2" name="Line 11"/>
            <p:cNvSpPr>
              <a:spLocks noChangeShapeType="1"/>
            </p:cNvSpPr>
            <p:nvPr/>
          </p:nvSpPr>
          <p:spPr bwMode="auto">
            <a:xfrm flipH="1">
              <a:off x="864" y="1054"/>
              <a:ext cx="288" cy="29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Line 12"/>
            <p:cNvSpPr>
              <a:spLocks noChangeShapeType="1"/>
            </p:cNvSpPr>
            <p:nvPr/>
          </p:nvSpPr>
          <p:spPr bwMode="auto">
            <a:xfrm flipV="1">
              <a:off x="1152" y="1054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3" name="Group 34"/>
          <p:cNvGrpSpPr/>
          <p:nvPr/>
        </p:nvGrpSpPr>
        <p:grpSpPr bwMode="auto">
          <a:xfrm>
            <a:off x="5584825" y="381000"/>
            <a:ext cx="3178175" cy="3155950"/>
            <a:chOff x="1957" y="-91"/>
            <a:chExt cx="2002" cy="1988"/>
          </a:xfrm>
        </p:grpSpPr>
        <p:pic>
          <p:nvPicPr>
            <p:cNvPr id="10256" name="Picture 9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57" y="-91"/>
              <a:ext cx="2002" cy="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7" name="Picture 10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28" y="556"/>
              <a:ext cx="659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8" name="Line 14"/>
            <p:cNvSpPr>
              <a:spLocks noChangeShapeType="1"/>
            </p:cNvSpPr>
            <p:nvPr/>
          </p:nvSpPr>
          <p:spPr bwMode="auto">
            <a:xfrm flipH="1">
              <a:off x="2615" y="917"/>
              <a:ext cx="336" cy="3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Line 15"/>
            <p:cNvSpPr>
              <a:spLocks noChangeShapeType="1"/>
            </p:cNvSpPr>
            <p:nvPr/>
          </p:nvSpPr>
          <p:spPr bwMode="auto">
            <a:xfrm>
              <a:off x="2951" y="917"/>
              <a:ext cx="0" cy="57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4" name="Group 29"/>
          <p:cNvGrpSpPr/>
          <p:nvPr/>
        </p:nvGrpSpPr>
        <p:grpSpPr bwMode="auto">
          <a:xfrm>
            <a:off x="2895600" y="2301875"/>
            <a:ext cx="3138488" cy="3184525"/>
            <a:chOff x="3840" y="-38"/>
            <a:chExt cx="1977" cy="2006"/>
          </a:xfrm>
        </p:grpSpPr>
        <p:pic>
          <p:nvPicPr>
            <p:cNvPr id="10252" name="Picture 19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0" y="-38"/>
              <a:ext cx="1977" cy="2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3" name="Picture 28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555" y="672"/>
              <a:ext cx="593" cy="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4" name="Line 26"/>
            <p:cNvSpPr>
              <a:spLocks noChangeShapeType="1"/>
            </p:cNvSpPr>
            <p:nvPr/>
          </p:nvSpPr>
          <p:spPr bwMode="auto">
            <a:xfrm flipH="1" flipV="1">
              <a:off x="4704" y="576"/>
              <a:ext cx="144" cy="33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Line 27"/>
            <p:cNvSpPr>
              <a:spLocks noChangeShapeType="1"/>
            </p:cNvSpPr>
            <p:nvPr/>
          </p:nvSpPr>
          <p:spPr bwMode="auto">
            <a:xfrm>
              <a:off x="4848" y="912"/>
              <a:ext cx="0" cy="57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45" name="Group 33"/>
          <p:cNvGrpSpPr/>
          <p:nvPr/>
        </p:nvGrpSpPr>
        <p:grpSpPr bwMode="auto">
          <a:xfrm>
            <a:off x="5943600" y="3276600"/>
            <a:ext cx="3082925" cy="3170238"/>
            <a:chOff x="3792" y="2256"/>
            <a:chExt cx="1942" cy="1997"/>
          </a:xfrm>
        </p:grpSpPr>
        <p:pic>
          <p:nvPicPr>
            <p:cNvPr id="10248" name="Picture 20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2" y="2256"/>
              <a:ext cx="1942" cy="1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30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368" y="2832"/>
              <a:ext cx="779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0" name="Line 22"/>
            <p:cNvSpPr>
              <a:spLocks noChangeShapeType="1"/>
            </p:cNvSpPr>
            <p:nvPr/>
          </p:nvSpPr>
          <p:spPr bwMode="auto">
            <a:xfrm flipH="1">
              <a:off x="4597" y="3216"/>
              <a:ext cx="155" cy="39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1" name="Line 23"/>
            <p:cNvSpPr>
              <a:spLocks noChangeShapeType="1"/>
            </p:cNvSpPr>
            <p:nvPr/>
          </p:nvSpPr>
          <p:spPr bwMode="auto">
            <a:xfrm flipH="1">
              <a:off x="4741" y="3216"/>
              <a:ext cx="5" cy="53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3" name="Text Box 35"/>
          <p:cNvSpPr txBox="1">
            <a:spLocks noChangeArrowheads="1"/>
          </p:cNvSpPr>
          <p:nvPr/>
        </p:nvSpPr>
        <p:spPr bwMode="auto">
          <a:xfrm>
            <a:off x="152400" y="5475288"/>
            <a:ext cx="57642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accent2"/>
                </a:solidFill>
                <a:latin typeface="GCFrutiger" pitchFamily="50" charset="0"/>
              </a:rPr>
              <a:t>S1: What does Jack do at …?</a:t>
            </a:r>
            <a:endParaRPr lang="en-US" altLang="zh-CN" sz="3200" b="1" dirty="0">
              <a:solidFill>
                <a:schemeClr val="accent2"/>
              </a:solidFill>
              <a:latin typeface="GCFrutiger" pitchFamily="50" charset="0"/>
            </a:endParaRPr>
          </a:p>
          <a:p>
            <a:pPr eaLnBrk="1" hangingPunct="1"/>
            <a:r>
              <a:rPr lang="en-US" altLang="zh-CN" sz="3200" b="1" dirty="0">
                <a:solidFill>
                  <a:schemeClr val="accent2"/>
                </a:solidFill>
                <a:latin typeface="GCFrutiger" pitchFamily="50" charset="0"/>
              </a:rPr>
              <a:t>S2: He … at …</a:t>
            </a:r>
            <a:endParaRPr lang="en-US" altLang="zh-CN" sz="3200" b="1" dirty="0">
              <a:solidFill>
                <a:schemeClr val="accent2"/>
              </a:solidFill>
              <a:latin typeface="GCFrutiger" pitchFamily="50" charset="0"/>
            </a:endParaRPr>
          </a:p>
        </p:txBody>
      </p:sp>
      <p:sp>
        <p:nvSpPr>
          <p:cNvPr id="10247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Ask and answer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00800" y="4110038"/>
            <a:ext cx="2514600" cy="1944687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52800" y="4152900"/>
            <a:ext cx="2590800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5975" y="1257300"/>
            <a:ext cx="2584450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7500" y="1257300"/>
            <a:ext cx="2565400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1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07150" y="1257300"/>
            <a:ext cx="2425700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1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6388" y="4152900"/>
            <a:ext cx="2587625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2" name="Text Box 17"/>
          <p:cNvSpPr txBox="1">
            <a:spLocks noChangeArrowheads="1"/>
          </p:cNvSpPr>
          <p:nvPr/>
        </p:nvSpPr>
        <p:spPr bwMode="auto">
          <a:xfrm>
            <a:off x="1060450" y="3290888"/>
            <a:ext cx="906463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8:10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1273" name="Text Box 18"/>
          <p:cNvSpPr txBox="1">
            <a:spLocks noChangeArrowheads="1"/>
          </p:cNvSpPr>
          <p:nvPr/>
        </p:nvSpPr>
        <p:spPr bwMode="auto">
          <a:xfrm>
            <a:off x="6648450" y="3367088"/>
            <a:ext cx="158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___________</a:t>
            </a:r>
            <a:endParaRPr lang="en-US" altLang="zh-CN"/>
          </a:p>
        </p:txBody>
      </p:sp>
      <p:sp>
        <p:nvSpPr>
          <p:cNvPr id="11274" name="Text Box 19"/>
          <p:cNvSpPr txBox="1">
            <a:spLocks noChangeArrowheads="1"/>
          </p:cNvSpPr>
          <p:nvPr/>
        </p:nvSpPr>
        <p:spPr bwMode="auto">
          <a:xfrm>
            <a:off x="3810000" y="3367088"/>
            <a:ext cx="1644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___________</a:t>
            </a:r>
            <a:endParaRPr lang="en-US" altLang="zh-CN"/>
          </a:p>
        </p:txBody>
      </p:sp>
      <p:sp>
        <p:nvSpPr>
          <p:cNvPr id="11275" name="Text Box 20"/>
          <p:cNvSpPr txBox="1">
            <a:spLocks noChangeArrowheads="1"/>
          </p:cNvSpPr>
          <p:nvPr/>
        </p:nvSpPr>
        <p:spPr bwMode="auto">
          <a:xfrm>
            <a:off x="685800" y="6234113"/>
            <a:ext cx="1771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____________</a:t>
            </a:r>
            <a:endParaRPr lang="en-US" altLang="zh-CN"/>
          </a:p>
        </p:txBody>
      </p:sp>
      <p:sp>
        <p:nvSpPr>
          <p:cNvPr id="11276" name="Text Box 21"/>
          <p:cNvSpPr txBox="1">
            <a:spLocks noChangeArrowheads="1"/>
          </p:cNvSpPr>
          <p:nvPr/>
        </p:nvSpPr>
        <p:spPr bwMode="auto">
          <a:xfrm>
            <a:off x="3657600" y="6248400"/>
            <a:ext cx="1771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____________</a:t>
            </a:r>
            <a:endParaRPr lang="en-US" altLang="zh-CN"/>
          </a:p>
        </p:txBody>
      </p:sp>
      <p:sp>
        <p:nvSpPr>
          <p:cNvPr id="11277" name="Text Box 22"/>
          <p:cNvSpPr txBox="1">
            <a:spLocks noChangeArrowheads="1"/>
          </p:cNvSpPr>
          <p:nvPr/>
        </p:nvSpPr>
        <p:spPr bwMode="auto">
          <a:xfrm>
            <a:off x="6705600" y="6248400"/>
            <a:ext cx="1771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____________</a:t>
            </a:r>
            <a:endParaRPr lang="en-US" altLang="zh-CN"/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4098925" y="3214688"/>
            <a:ext cx="898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9:50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6858000" y="3214688"/>
            <a:ext cx="10969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11:25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1066800" y="6096000"/>
            <a:ext cx="898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1:30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4191000" y="6096000"/>
            <a:ext cx="898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3:55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7146925" y="6096000"/>
            <a:ext cx="898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8:45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1283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49307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Listen and write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" name="Listen and write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457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85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239" grpId="0"/>
      <p:bldP spid="9240" grpId="0"/>
      <p:bldP spid="9241" grpId="0"/>
      <p:bldP spid="9242" grpId="0"/>
      <p:bldP spid="92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94300" y="1493838"/>
            <a:ext cx="2565400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6013450" y="3870325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8:10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4213225" y="4916488"/>
            <a:ext cx="4549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______________________</a:t>
            </a:r>
            <a:endParaRPr lang="en-US" altLang="zh-CN" sz="2800" b="1"/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4800600" y="4819650"/>
            <a:ext cx="3155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660033"/>
                </a:solidFill>
              </a:rPr>
              <a:t>ten </a:t>
            </a:r>
            <a:r>
              <a:rPr lang="en-US" altLang="zh-CN" sz="3600" b="1" dirty="0">
                <a:solidFill>
                  <a:srgbClr val="FF0066"/>
                </a:solidFill>
              </a:rPr>
              <a:t>past</a:t>
            </a:r>
            <a:r>
              <a:rPr lang="en-US" altLang="zh-CN" sz="3600" b="1" dirty="0">
                <a:solidFill>
                  <a:srgbClr val="660033"/>
                </a:solidFill>
              </a:rPr>
              <a:t> eight</a:t>
            </a:r>
            <a:endParaRPr lang="en-US" altLang="zh-CN" sz="3600" b="1" dirty="0">
              <a:solidFill>
                <a:srgbClr val="660033"/>
              </a:solidFill>
            </a:endParaRPr>
          </a:p>
        </p:txBody>
      </p:sp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37115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12295" name="Picture 15" descr="C:\Users\lyz\Desktop\图片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1905000"/>
            <a:ext cx="32639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/>
      <p:bldP spid="12302" grpId="0"/>
      <p:bldP spid="123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349375" y="20034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grpSp>
        <p:nvGrpSpPr>
          <p:cNvPr id="13315" name="Group 5"/>
          <p:cNvGrpSpPr/>
          <p:nvPr/>
        </p:nvGrpSpPr>
        <p:grpSpPr bwMode="auto">
          <a:xfrm>
            <a:off x="228600" y="1779588"/>
            <a:ext cx="4067175" cy="3249612"/>
            <a:chOff x="1584" y="1104"/>
            <a:chExt cx="2562" cy="2047"/>
          </a:xfrm>
        </p:grpSpPr>
        <p:pic>
          <p:nvPicPr>
            <p:cNvPr id="13324" name="Picture 6" descr="钟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584" y="1104"/>
              <a:ext cx="2562" cy="2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5" name="Oval 7"/>
            <p:cNvSpPr>
              <a:spLocks noChangeArrowheads="1"/>
            </p:cNvSpPr>
            <p:nvPr/>
          </p:nvSpPr>
          <p:spPr bwMode="auto">
            <a:xfrm>
              <a:off x="1968" y="1296"/>
              <a:ext cx="1776" cy="1680"/>
            </a:xfrm>
            <a:prstGeom prst="ellipse">
              <a:avLst/>
            </a:prstGeom>
            <a:noFill/>
            <a:ln w="1270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316" name="Line 8"/>
          <p:cNvSpPr>
            <a:spLocks noChangeShapeType="1"/>
          </p:cNvSpPr>
          <p:nvPr/>
        </p:nvSpPr>
        <p:spPr bwMode="auto">
          <a:xfrm>
            <a:off x="2262188" y="2133600"/>
            <a:ext cx="0" cy="2514600"/>
          </a:xfrm>
          <a:prstGeom prst="line">
            <a:avLst/>
          </a:prstGeom>
          <a:noFill/>
          <a:ln w="1143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2327275" y="3092450"/>
            <a:ext cx="1123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</a:rPr>
              <a:t>past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13318" name="Text Box 10"/>
          <p:cNvSpPr txBox="1">
            <a:spLocks noChangeArrowheads="1"/>
          </p:cNvSpPr>
          <p:nvPr/>
        </p:nvSpPr>
        <p:spPr bwMode="auto">
          <a:xfrm>
            <a:off x="1408113" y="3092450"/>
            <a:ext cx="615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</a:rPr>
              <a:t>to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pic>
        <p:nvPicPr>
          <p:cNvPr id="13319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5400" y="1804988"/>
            <a:ext cx="2425700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5837238" y="4052888"/>
            <a:ext cx="10969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11:25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3422650" y="5424488"/>
            <a:ext cx="5145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_________________________</a:t>
            </a:r>
            <a:endParaRPr lang="en-US" altLang="zh-CN" sz="2800" b="1"/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3498850" y="5334000"/>
            <a:ext cx="5187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660033"/>
                </a:solidFill>
              </a:rPr>
              <a:t>twenty-five </a:t>
            </a:r>
            <a:r>
              <a:rPr lang="en-US" altLang="zh-CN" sz="3600" b="1" dirty="0">
                <a:solidFill>
                  <a:srgbClr val="FF0066"/>
                </a:solidFill>
              </a:rPr>
              <a:t>past</a:t>
            </a:r>
            <a:r>
              <a:rPr lang="en-US" altLang="zh-CN" sz="3600" b="1" dirty="0">
                <a:solidFill>
                  <a:srgbClr val="660033"/>
                </a:solidFill>
              </a:rPr>
              <a:t> eleven</a:t>
            </a:r>
            <a:endParaRPr lang="en-US" altLang="zh-CN" sz="3600" b="1" dirty="0">
              <a:solidFill>
                <a:srgbClr val="660033"/>
              </a:solidFill>
            </a:endParaRPr>
          </a:p>
        </p:txBody>
      </p:sp>
      <p:sp>
        <p:nvSpPr>
          <p:cNvPr id="13323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37115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10256" grpId="0"/>
      <p:bldP spid="102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7"/>
          <p:cNvGrpSpPr/>
          <p:nvPr/>
        </p:nvGrpSpPr>
        <p:grpSpPr bwMode="auto">
          <a:xfrm>
            <a:off x="112713" y="1855788"/>
            <a:ext cx="4067175" cy="3249612"/>
            <a:chOff x="1584" y="1104"/>
            <a:chExt cx="2562" cy="2047"/>
          </a:xfrm>
        </p:grpSpPr>
        <p:pic>
          <p:nvPicPr>
            <p:cNvPr id="14347" name="Picture 8" descr="钟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584" y="1104"/>
              <a:ext cx="2562" cy="2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8" name="Oval 9"/>
            <p:cNvSpPr>
              <a:spLocks noChangeArrowheads="1"/>
            </p:cNvSpPr>
            <p:nvPr/>
          </p:nvSpPr>
          <p:spPr bwMode="auto">
            <a:xfrm>
              <a:off x="1968" y="1296"/>
              <a:ext cx="1776" cy="1680"/>
            </a:xfrm>
            <a:prstGeom prst="ellipse">
              <a:avLst/>
            </a:prstGeom>
            <a:noFill/>
            <a:ln w="1270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39" name="Line 10"/>
          <p:cNvSpPr>
            <a:spLocks noChangeShapeType="1"/>
          </p:cNvSpPr>
          <p:nvPr/>
        </p:nvSpPr>
        <p:spPr bwMode="auto">
          <a:xfrm>
            <a:off x="2152650" y="2286000"/>
            <a:ext cx="0" cy="2514600"/>
          </a:xfrm>
          <a:prstGeom prst="line">
            <a:avLst/>
          </a:prstGeom>
          <a:noFill/>
          <a:ln w="1143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Text Box 11"/>
          <p:cNvSpPr txBox="1">
            <a:spLocks noChangeArrowheads="1"/>
          </p:cNvSpPr>
          <p:nvPr/>
        </p:nvSpPr>
        <p:spPr bwMode="auto">
          <a:xfrm>
            <a:off x="2217738" y="3244850"/>
            <a:ext cx="1123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</a:rPr>
              <a:t>past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14341" name="Text Box 12"/>
          <p:cNvSpPr txBox="1">
            <a:spLocks noChangeArrowheads="1"/>
          </p:cNvSpPr>
          <p:nvPr/>
        </p:nvSpPr>
        <p:spPr bwMode="auto">
          <a:xfrm>
            <a:off x="1298575" y="3244850"/>
            <a:ext cx="615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</a:rPr>
              <a:t>to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pic>
        <p:nvPicPr>
          <p:cNvPr id="14342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8575" y="1843088"/>
            <a:ext cx="2584450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5943600" y="3900488"/>
            <a:ext cx="898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9:50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3313113" y="5424488"/>
            <a:ext cx="5145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_________________________</a:t>
            </a:r>
            <a:endParaRPr lang="en-US" altLang="zh-CN" sz="2800" b="1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4616450" y="5334000"/>
            <a:ext cx="2241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660033"/>
                </a:solidFill>
              </a:rPr>
              <a:t>ten </a:t>
            </a:r>
            <a:r>
              <a:rPr lang="en-US" altLang="zh-CN" sz="3600" b="1" dirty="0">
                <a:solidFill>
                  <a:srgbClr val="FF0066"/>
                </a:solidFill>
              </a:rPr>
              <a:t>to</a:t>
            </a:r>
            <a:r>
              <a:rPr lang="en-US" altLang="zh-CN" sz="3600" b="1" dirty="0">
                <a:solidFill>
                  <a:srgbClr val="660033"/>
                </a:solidFill>
              </a:rPr>
              <a:t> ten</a:t>
            </a:r>
            <a:endParaRPr lang="en-US" altLang="zh-CN" sz="3600" b="1" dirty="0">
              <a:solidFill>
                <a:srgbClr val="660033"/>
              </a:solidFill>
            </a:endParaRPr>
          </a:p>
        </p:txBody>
      </p:sp>
      <p:sp>
        <p:nvSpPr>
          <p:cNvPr id="14346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37115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/>
      <p:bldP spid="11279" grpId="0"/>
      <p:bldP spid="112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4"/>
          <p:cNvGrpSpPr/>
          <p:nvPr/>
        </p:nvGrpSpPr>
        <p:grpSpPr bwMode="auto">
          <a:xfrm>
            <a:off x="112713" y="1931988"/>
            <a:ext cx="4067175" cy="3249612"/>
            <a:chOff x="1584" y="1104"/>
            <a:chExt cx="2562" cy="2047"/>
          </a:xfrm>
        </p:grpSpPr>
        <p:pic>
          <p:nvPicPr>
            <p:cNvPr id="15371" name="Picture 5" descr="钟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584" y="1104"/>
              <a:ext cx="2562" cy="2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2" name="Oval 6"/>
            <p:cNvSpPr>
              <a:spLocks noChangeArrowheads="1"/>
            </p:cNvSpPr>
            <p:nvPr/>
          </p:nvSpPr>
          <p:spPr bwMode="auto">
            <a:xfrm>
              <a:off x="1968" y="1296"/>
              <a:ext cx="1776" cy="1680"/>
            </a:xfrm>
            <a:prstGeom prst="ellipse">
              <a:avLst/>
            </a:prstGeom>
            <a:noFill/>
            <a:ln w="1270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63" name="Line 7"/>
          <p:cNvSpPr>
            <a:spLocks noChangeShapeType="1"/>
          </p:cNvSpPr>
          <p:nvPr/>
        </p:nvSpPr>
        <p:spPr bwMode="auto">
          <a:xfrm>
            <a:off x="2152650" y="2362200"/>
            <a:ext cx="0" cy="2514600"/>
          </a:xfrm>
          <a:prstGeom prst="line">
            <a:avLst/>
          </a:prstGeom>
          <a:noFill/>
          <a:ln w="1143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 Box 8"/>
          <p:cNvSpPr txBox="1">
            <a:spLocks noChangeArrowheads="1"/>
          </p:cNvSpPr>
          <p:nvPr/>
        </p:nvSpPr>
        <p:spPr bwMode="auto">
          <a:xfrm>
            <a:off x="2217738" y="3321050"/>
            <a:ext cx="1123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</a:rPr>
              <a:t>past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1298575" y="3321050"/>
            <a:ext cx="615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</a:rPr>
              <a:t>to</a:t>
            </a:r>
            <a:endParaRPr lang="en-US" altLang="zh-CN" sz="3600" b="1">
              <a:solidFill>
                <a:srgbClr val="FF0066"/>
              </a:solidFill>
            </a:endParaRPr>
          </a:p>
        </p:txBody>
      </p:sp>
      <p:pic>
        <p:nvPicPr>
          <p:cNvPr id="15366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5400" y="1905000"/>
            <a:ext cx="2590800" cy="19431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6019800" y="3962400"/>
            <a:ext cx="898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3:55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3160713" y="5348288"/>
            <a:ext cx="5145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_________________________</a:t>
            </a:r>
            <a:endParaRPr lang="en-US" altLang="zh-CN" sz="2800" b="1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4532313" y="5257800"/>
            <a:ext cx="2546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660033"/>
                </a:solidFill>
              </a:rPr>
              <a:t>five </a:t>
            </a:r>
            <a:r>
              <a:rPr lang="en-US" altLang="zh-CN" sz="3600" b="1" dirty="0">
                <a:solidFill>
                  <a:srgbClr val="FF0066"/>
                </a:solidFill>
              </a:rPr>
              <a:t>to</a:t>
            </a:r>
            <a:r>
              <a:rPr lang="en-US" altLang="zh-CN" sz="3600" b="1" dirty="0">
                <a:solidFill>
                  <a:srgbClr val="660033"/>
                </a:solidFill>
              </a:rPr>
              <a:t> four</a:t>
            </a:r>
            <a:endParaRPr lang="en-US" altLang="zh-CN" sz="3600" b="1" dirty="0">
              <a:solidFill>
                <a:srgbClr val="660033"/>
              </a:solidFill>
            </a:endParaRPr>
          </a:p>
        </p:txBody>
      </p:sp>
      <p:sp>
        <p:nvSpPr>
          <p:cNvPr id="15370" name="WordArt 6"/>
          <p:cNvSpPr>
            <a:spLocks noChangeArrowheads="1" noChangeShapeType="1" noTextEdit="1"/>
          </p:cNvSpPr>
          <p:nvPr/>
        </p:nvSpPr>
        <p:spPr bwMode="auto">
          <a:xfrm>
            <a:off x="327025" y="312738"/>
            <a:ext cx="37115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Look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/>
      <p:bldP spid="13324" grpId="0"/>
      <p:bldP spid="13325" grpId="0"/>
    </p:bldLst>
  </p:timing>
</p:sld>
</file>

<file path=ppt/tags/tag1.xml><?xml version="1.0" encoding="utf-8"?>
<p:tagLst xmlns:p="http://schemas.openxmlformats.org/presentationml/2006/main">
  <p:tag name="KSO_WPP_MARK_KEY" val="725a8863-5461-416c-bfd1-dfceb14f0a3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1408</Words>
  <Application>WPS 演示</Application>
  <PresentationFormat>全屏显示(4:3)</PresentationFormat>
  <Paragraphs>157</Paragraphs>
  <Slides>16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Jokerman</vt:lpstr>
      <vt:lpstr>Segoe Print</vt:lpstr>
      <vt:lpstr>微软雅黑</vt:lpstr>
      <vt:lpstr>EucrosiaUPC</vt:lpstr>
      <vt:lpstr>Broadway</vt:lpstr>
      <vt:lpstr>GCFrutiger</vt:lpstr>
      <vt:lpstr>Arial Black</vt:lpstr>
      <vt:lpstr>Arial</vt:lpstr>
      <vt:lpstr>Arial Unicode MS</vt:lpstr>
      <vt:lpstr>Microsoft Sans Serif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63</cp:revision>
  <cp:lastPrinted>2113-01-01T00:00:00Z</cp:lastPrinted>
  <dcterms:created xsi:type="dcterms:W3CDTF">2113-01-01T00:00:00Z</dcterms:created>
  <dcterms:modified xsi:type="dcterms:W3CDTF">2023-03-01T04:36:42Z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D1AB1DCF870940B3B32018BFEE80D479</vt:lpwstr>
  </property>
  <property fmtid="{D5CDD505-2E9C-101B-9397-08002B2CF9AE}" pid="4" name="KSOProductBuildVer">
    <vt:lpwstr>2052-11.1.0.13703</vt:lpwstr>
  </property>
</Properties>
</file>