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80" r:id="rId3"/>
    <p:sldId id="476" r:id="rId5"/>
    <p:sldId id="477" r:id="rId6"/>
    <p:sldId id="478" r:id="rId7"/>
    <p:sldId id="480" r:id="rId8"/>
    <p:sldId id="481" r:id="rId9"/>
    <p:sldId id="482" r:id="rId10"/>
    <p:sldId id="485" r:id="rId11"/>
    <p:sldId id="486" r:id="rId12"/>
    <p:sldId id="483" r:id="rId13"/>
    <p:sldId id="487" r:id="rId14"/>
    <p:sldId id="484" r:id="rId15"/>
    <p:sldId id="488" r:id="rId16"/>
    <p:sldId id="277" r:id="rId17"/>
    <p:sldId id="467" r:id="rId18"/>
    <p:sldId id="456" r:id="rId19"/>
    <p:sldId id="305" r:id="rId20"/>
    <p:sldId id="268" r:id="rId21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167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1CEAF381-07F7-4F3B-8A9B-09E491F3956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3269C107-62EB-45FD-A024-7EB016FFAD0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D5E07DA-6E25-4FD3-B033-540E9709D8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5DE02AA-ADC9-47CC-B1BB-26F4A33DF8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8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8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646363" y="2386013"/>
            <a:ext cx="7770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3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736956" y="1987549"/>
            <a:ext cx="6911975" cy="1591971"/>
            <a:chOff x="-310630" y="2105678"/>
            <a:chExt cx="6911340" cy="1592021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367" y="2105678"/>
              <a:ext cx="2554052" cy="57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3 Unit </a:t>
              </a: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9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310630" y="2867411"/>
              <a:ext cx="6911340" cy="830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A friend in Australia</a:t>
              </a:r>
              <a:endParaRPr lang="en-US" altLang="zh-CN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013" y="280988"/>
            <a:ext cx="309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4" name="图片 1" descr="英语上教（三起）四年级下册（2013年新编）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1813" y="1536700"/>
            <a:ext cx="4046537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273550" y="5684838"/>
            <a:ext cx="29511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Autumn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1" name="Text Box 7"/>
          <p:cNvSpPr txBox="1">
            <a:spLocks noChangeArrowheads="1"/>
          </p:cNvSpPr>
          <p:nvPr/>
        </p:nvSpPr>
        <p:spPr bwMode="auto">
          <a:xfrm>
            <a:off x="2505075" y="1381125"/>
            <a:ext cx="21605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157413" y="2152650"/>
            <a:ext cx="24368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September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459663" y="2152650"/>
            <a:ext cx="24479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October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838700" y="2152650"/>
            <a:ext cx="182086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August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3165475" y="3119438"/>
            <a:ext cx="6311900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cool, cool, cool.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windy, windy, windy.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It’s cool and windy in </a:t>
            </a:r>
            <a:r>
              <a:rPr lang="en-US" altLang="zh-CN" sz="36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October.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We can </a:t>
            </a:r>
            <a:r>
              <a:rPr lang="en-US" altLang="zh-CN" sz="36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fly a kite.</a:t>
            </a:r>
            <a:endParaRPr lang="en-US" altLang="zh-CN" sz="3600" b="1" u="sng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819275" y="1574800"/>
            <a:ext cx="10153650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T： Now we have the last season-----winter 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How cold it is! It snows!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But my favorite season is winter 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why? Guess?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13388" y="3319463"/>
            <a:ext cx="4175125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/>
        </p:nvSpPr>
        <p:spPr bwMode="auto">
          <a:xfrm>
            <a:off x="1957388" y="4365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br>
              <a:rPr lang="zh-CN" altLang="en-US" sz="4000">
                <a:solidFill>
                  <a:schemeClr val="tx2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br>
              <a:rPr lang="zh-CN" altLang="en-US" sz="4000">
                <a:solidFill>
                  <a:schemeClr val="tx2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br>
              <a:rPr lang="zh-CN" altLang="en-US" sz="4000">
                <a:solidFill>
                  <a:schemeClr val="tx2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br>
              <a:rPr lang="zh-CN" altLang="en-US" sz="4000">
                <a:solidFill>
                  <a:schemeClr val="tx2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br>
              <a:rPr lang="zh-CN" altLang="en-US" sz="4000">
                <a:solidFill>
                  <a:schemeClr val="tx2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br>
              <a:rPr lang="zh-CN" altLang="en-US" sz="4000">
                <a:solidFill>
                  <a:schemeClr val="tx2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br>
              <a:rPr lang="zh-CN" altLang="en-US" sz="4000">
                <a:solidFill>
                  <a:schemeClr val="tx2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br>
              <a:rPr lang="zh-CN" altLang="en-US" sz="4000">
                <a:solidFill>
                  <a:schemeClr val="tx2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endParaRPr lang="zh-CN" altLang="en-US" sz="6000">
              <a:solidFill>
                <a:srgbClr val="FF0000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2493963" y="1368425"/>
            <a:ext cx="25908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November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5084763" y="1368425"/>
            <a:ext cx="30241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December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9097" name="Text Box 9"/>
          <p:cNvSpPr txBox="1">
            <a:spLocks noChangeArrowheads="1"/>
          </p:cNvSpPr>
          <p:nvPr/>
        </p:nvSpPr>
        <p:spPr bwMode="auto">
          <a:xfrm>
            <a:off x="8013700" y="1450975"/>
            <a:ext cx="2665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January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91" name="WordArt 11"/>
          <p:cNvSpPr>
            <a:spLocks noTextEdit="1"/>
          </p:cNvSpPr>
          <p:nvPr/>
        </p:nvSpPr>
        <p:spPr>
          <a:xfrm>
            <a:off x="4043680" y="4819015"/>
            <a:ext cx="2642235" cy="13874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3600" b="1" noProof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winter</a:t>
            </a:r>
            <a:endParaRPr lang="zh-CN" altLang="en-US" sz="3600" b="1" noProof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78100" y="2265363"/>
            <a:ext cx="6494463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cold, cold, cold.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snowy, snowy, snowy.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It’s cold and snowy in 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January.</a:t>
            </a:r>
            <a:endParaRPr lang="en-US" altLang="zh-CN" sz="3600" b="1" u="sng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We can 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make a snowman. </a:t>
            </a:r>
            <a:endParaRPr lang="en-US" altLang="zh-CN" sz="3600" b="1" u="sng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6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6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5" grpId="0"/>
      <p:bldP spid="89096" grpId="0"/>
      <p:bldP spid="89097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117725" y="1195388"/>
            <a:ext cx="28082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J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n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ua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ry 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117725" y="2060575"/>
            <a:ext cx="28082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br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ua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ry 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189163" y="3211513"/>
            <a:ext cx="2808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M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ar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ch   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189163" y="4219575"/>
            <a:ext cx="2808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pr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l 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260600" y="6164263"/>
            <a:ext cx="28082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J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ne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6726238" y="1195388"/>
            <a:ext cx="2808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J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ly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6726238" y="2060575"/>
            <a:ext cx="2808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Au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g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st 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6365875" y="3068638"/>
            <a:ext cx="33131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pt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mb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er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6292850" y="4940300"/>
            <a:ext cx="28082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N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v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mb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er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6437313" y="6019800"/>
            <a:ext cx="2808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mb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er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2260600" y="5156200"/>
            <a:ext cx="28082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M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ay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4926013" y="1268413"/>
            <a:ext cx="1219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Jan.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4997450" y="2203450"/>
            <a:ext cx="11493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Feb. 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4708525" y="3284538"/>
            <a:ext cx="16652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Mar. 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4565650" y="4364038"/>
            <a:ext cx="1579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Apr. 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4637088" y="5399088"/>
            <a:ext cx="16557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May  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4637088" y="6308725"/>
            <a:ext cx="18002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Jun.  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8813800" y="1268413"/>
            <a:ext cx="9366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Jul.  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00" name="Text Box 20"/>
          <p:cNvSpPr txBox="1">
            <a:spLocks noChangeArrowheads="1"/>
          </p:cNvSpPr>
          <p:nvPr/>
        </p:nvSpPr>
        <p:spPr bwMode="auto">
          <a:xfrm>
            <a:off x="9174163" y="1987550"/>
            <a:ext cx="12239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Aug. 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9390063" y="3140075"/>
            <a:ext cx="17240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Sept. 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9461500" y="5011738"/>
            <a:ext cx="15128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Nov. 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9461500" y="6164263"/>
            <a:ext cx="17510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Dec. 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04" name="Text Box 24"/>
          <p:cNvSpPr txBox="1">
            <a:spLocks noChangeArrowheads="1"/>
          </p:cNvSpPr>
          <p:nvPr/>
        </p:nvSpPr>
        <p:spPr bwMode="auto">
          <a:xfrm>
            <a:off x="6292850" y="4076700"/>
            <a:ext cx="28082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to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er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 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05" name="Text Box 25"/>
          <p:cNvSpPr txBox="1">
            <a:spLocks noChangeArrowheads="1"/>
          </p:cNvSpPr>
          <p:nvPr/>
        </p:nvSpPr>
        <p:spPr bwMode="auto">
          <a:xfrm>
            <a:off x="9174163" y="4148138"/>
            <a:ext cx="1293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Oct. 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06" name="Text Box 28"/>
          <p:cNvSpPr txBox="1">
            <a:spLocks noChangeArrowheads="1"/>
          </p:cNvSpPr>
          <p:nvPr/>
        </p:nvSpPr>
        <p:spPr bwMode="auto">
          <a:xfrm>
            <a:off x="4421188" y="719138"/>
            <a:ext cx="2808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abbreviation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07" name="Text Box 29"/>
          <p:cNvSpPr txBox="1">
            <a:spLocks noChangeArrowheads="1"/>
          </p:cNvSpPr>
          <p:nvPr/>
        </p:nvSpPr>
        <p:spPr bwMode="auto">
          <a:xfrm>
            <a:off x="8237538" y="719138"/>
            <a:ext cx="2808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abbreviation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08" name="TextBox 1"/>
          <p:cNvSpPr txBox="1">
            <a:spLocks noChangeArrowheads="1"/>
          </p:cNvSpPr>
          <p:nvPr/>
        </p:nvSpPr>
        <p:spPr bwMode="auto">
          <a:xfrm>
            <a:off x="1711325" y="1008063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50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752475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63" descr="日历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3363" y="1878013"/>
            <a:ext cx="7761287" cy="483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149" name="WordArt 65"/>
          <p:cNvSpPr>
            <a:spLocks noChangeArrowheads="1" noChangeShapeType="1" noTextEdit="1"/>
          </p:cNvSpPr>
          <p:nvPr/>
        </p:nvSpPr>
        <p:spPr bwMode="auto">
          <a:xfrm>
            <a:off x="9445625" y="908050"/>
            <a:ext cx="1954213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The year of Monkey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530" name="Text Box 12"/>
          <p:cNvSpPr txBox="1">
            <a:spLocks noChangeArrowheads="1"/>
          </p:cNvSpPr>
          <p:nvPr/>
        </p:nvSpPr>
        <p:spPr bwMode="auto">
          <a:xfrm>
            <a:off x="5137150" y="3032125"/>
            <a:ext cx="5937250" cy="644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2531" name="Picture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73313" y="1616075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33"/>
          <p:cNvSpPr txBox="1">
            <a:spLocks noChangeArrowheads="1"/>
          </p:cNvSpPr>
          <p:nvPr/>
        </p:nvSpPr>
        <p:spPr bwMode="auto">
          <a:xfrm>
            <a:off x="5641975" y="2528888"/>
            <a:ext cx="1978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summer</a:t>
            </a:r>
            <a:endParaRPr lang="en-US" altLang="zh-CN" sz="3600" b="1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3" name="TextBox 35"/>
          <p:cNvSpPr txBox="1">
            <a:spLocks noChangeArrowheads="1"/>
          </p:cNvSpPr>
          <p:nvPr/>
        </p:nvSpPr>
        <p:spPr bwMode="auto">
          <a:xfrm>
            <a:off x="9385300" y="5192713"/>
            <a:ext cx="1530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winter</a:t>
            </a:r>
            <a:endParaRPr lang="en-US" altLang="zh-CN" sz="3600" b="1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4" name="TextBox 33"/>
          <p:cNvSpPr txBox="1">
            <a:spLocks noChangeArrowheads="1"/>
          </p:cNvSpPr>
          <p:nvPr/>
        </p:nvSpPr>
        <p:spPr bwMode="auto">
          <a:xfrm>
            <a:off x="3841750" y="2528888"/>
            <a:ext cx="1530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spring</a:t>
            </a:r>
            <a:endParaRPr lang="en-US" altLang="zh-CN" sz="3600" b="1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5" name="TextBox 33"/>
          <p:cNvSpPr txBox="1">
            <a:spLocks noChangeArrowheads="1"/>
          </p:cNvSpPr>
          <p:nvPr/>
        </p:nvSpPr>
        <p:spPr bwMode="auto">
          <a:xfrm>
            <a:off x="7585075" y="4832350"/>
            <a:ext cx="17113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autumn</a:t>
            </a:r>
            <a:endParaRPr lang="en-US" altLang="zh-CN" sz="3600" b="1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739775" y="1389063"/>
            <a:ext cx="3175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endParaRPr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1870075" y="2579688"/>
            <a:ext cx="79549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听，模仿读课文中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email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三遍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TextBox 2"/>
          <p:cNvSpPr txBox="1">
            <a:spLocks noChangeArrowheads="1"/>
          </p:cNvSpPr>
          <p:nvPr/>
        </p:nvSpPr>
        <p:spPr bwMode="auto">
          <a:xfrm>
            <a:off x="1801541" y="3686175"/>
            <a:ext cx="66246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课后，把自己邮件和同学分享。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7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274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55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579" name="TextBox 1"/>
          <p:cNvSpPr txBox="1">
            <a:spLocks noChangeArrowheads="1"/>
          </p:cNvSpPr>
          <p:nvPr/>
        </p:nvSpPr>
        <p:spPr bwMode="auto">
          <a:xfrm>
            <a:off x="3062287" y="2378892"/>
            <a:ext cx="60721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9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See you!</a:t>
            </a:r>
            <a:endParaRPr lang="en-US" altLang="zh-CN" sz="9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678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Warming –up &amp; Revision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2112963" y="2233613"/>
            <a:ext cx="766445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err="1">
                <a:latin typeface="Times New Roman" panose="02020603050405020304" pitchFamily="18" charset="0"/>
              </a:rPr>
              <a:t>T：Do</a:t>
            </a:r>
            <a:r>
              <a:rPr lang="en-US" altLang="zh-CN" sz="3600" b="1" dirty="0">
                <a:latin typeface="Times New Roman" panose="02020603050405020304" pitchFamily="18" charset="0"/>
              </a:rPr>
              <a:t> you like spring?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 err="1">
                <a:latin typeface="Times New Roman" panose="02020603050405020304" pitchFamily="18" charset="0"/>
              </a:rPr>
              <a:t>T：What’s</a:t>
            </a:r>
            <a:r>
              <a:rPr lang="en-US" altLang="zh-CN" sz="3600" b="1" dirty="0">
                <a:latin typeface="Times New Roman" panose="02020603050405020304" pitchFamily="18" charset="0"/>
              </a:rPr>
              <a:t> the weather like in spring?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 err="1">
                <a:latin typeface="Times New Roman" panose="02020603050405020304" pitchFamily="18" charset="0"/>
              </a:rPr>
              <a:t>T：What</a:t>
            </a:r>
            <a:r>
              <a:rPr lang="en-US" altLang="zh-CN" sz="3600" b="1" dirty="0">
                <a:latin typeface="Times New Roman" panose="02020603050405020304" pitchFamily="18" charset="0"/>
              </a:rPr>
              <a:t> can you do in spring?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2497138" y="1782763"/>
            <a:ext cx="76644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err="1">
                <a:latin typeface="Times New Roman" panose="02020603050405020304" pitchFamily="18" charset="0"/>
              </a:rPr>
              <a:t>T：Do</a:t>
            </a:r>
            <a:r>
              <a:rPr lang="en-US" altLang="zh-CN" sz="3600" b="1" dirty="0">
                <a:latin typeface="Times New Roman" panose="02020603050405020304" pitchFamily="18" charset="0"/>
              </a:rPr>
              <a:t> you like spring?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 err="1">
                <a:latin typeface="Times New Roman" panose="02020603050405020304" pitchFamily="18" charset="0"/>
              </a:rPr>
              <a:t>T：What’s</a:t>
            </a:r>
            <a:r>
              <a:rPr lang="en-US" altLang="zh-CN" sz="3600" b="1" dirty="0">
                <a:latin typeface="Times New Roman" panose="02020603050405020304" pitchFamily="18" charset="0"/>
              </a:rPr>
              <a:t> the weather like in spring?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1025" y="3866288"/>
            <a:ext cx="6010275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4491038" y="5359400"/>
            <a:ext cx="25193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Spring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2170113" y="1868488"/>
            <a:ext cx="26654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February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5124450" y="1868488"/>
            <a:ext cx="23050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March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7048" name="Text Box 8"/>
          <p:cNvSpPr txBox="1">
            <a:spLocks noChangeArrowheads="1"/>
          </p:cNvSpPr>
          <p:nvPr/>
        </p:nvSpPr>
        <p:spPr bwMode="auto">
          <a:xfrm>
            <a:off x="8391525" y="1868488"/>
            <a:ext cx="19446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April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35213" y="2782888"/>
            <a:ext cx="6832600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Warm, warm, warm.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Rainy, rainy, rainy.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It’s warm and rainy in </a:t>
            </a:r>
            <a:r>
              <a:rPr lang="en-US" altLang="zh-CN" sz="36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February.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We can </a:t>
            </a:r>
            <a:r>
              <a:rPr lang="en-US" altLang="zh-CN" sz="36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ride a bike.</a:t>
            </a:r>
            <a:endParaRPr lang="en-US" altLang="zh-CN" sz="3600" b="1" u="sng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271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7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/>
      <p:bldP spid="87046" grpId="0"/>
      <p:bldP spid="87047" grpId="0"/>
      <p:bldP spid="8704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1808163" y="2151063"/>
            <a:ext cx="1015365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T：Oh, summer is after spring, and it’s hot, very very hot.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T：Do you like summer?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18450" y="3390900"/>
            <a:ext cx="3657600" cy="321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1797050" y="1720850"/>
            <a:ext cx="101536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T：What can you do in summer?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T：Which month do you like in summer?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22675" y="3527425"/>
            <a:ext cx="3657600" cy="321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5178425" y="2205038"/>
            <a:ext cx="30289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June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7716838" y="2205038"/>
            <a:ext cx="27400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July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370138" y="2205038"/>
            <a:ext cx="23034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May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2381250" y="3248025"/>
            <a:ext cx="8459788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hot, hot, hot.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sunny, sunny, sunny.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It’s hot and sunny in </a:t>
            </a:r>
            <a:r>
              <a:rPr lang="en-US" altLang="zh-CN" sz="36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July.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We can </a:t>
            </a:r>
            <a:r>
              <a:rPr lang="en-US" altLang="zh-CN" sz="36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swim.</a:t>
            </a:r>
            <a:endParaRPr lang="en-US" altLang="zh-CN" sz="3600" b="1" u="sng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4008438" y="5953125"/>
            <a:ext cx="46132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Summer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3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4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911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1808163" y="2151063"/>
            <a:ext cx="10153650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err="1">
                <a:latin typeface="Times New Roman" panose="02020603050405020304" pitchFamily="18" charset="0"/>
              </a:rPr>
              <a:t>T：Oh</a:t>
            </a:r>
            <a:r>
              <a:rPr lang="en-US" altLang="zh-CN" sz="3600" b="1" dirty="0">
                <a:latin typeface="Times New Roman" panose="02020603050405020304" pitchFamily="18" charset="0"/>
              </a:rPr>
              <a:t>, September is in fall. Because leaves are yellow and begin to “fall” now 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which other two months are in fall?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30625" y="3925888"/>
            <a:ext cx="4087813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1808163" y="2151063"/>
            <a:ext cx="101536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T：Do you like autumn?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T：What’s the weather like in autumn?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30625" y="3925888"/>
            <a:ext cx="4087813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f01c83b0-be01-4df8-bdd3-ca566a07bb6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1879</Words>
  <Application>WPS 演示</Application>
  <PresentationFormat>自定义</PresentationFormat>
  <Paragraphs>227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427</cp:revision>
  <dcterms:created xsi:type="dcterms:W3CDTF">2013-07-01T03:05:00Z</dcterms:created>
  <dcterms:modified xsi:type="dcterms:W3CDTF">2023-03-01T04:38:24Z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53966758F26844768A12811D5954B8BD</vt:lpwstr>
  </property>
</Properties>
</file>