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8" r:id="rId3"/>
    <p:sldId id="463" r:id="rId5"/>
    <p:sldId id="445" r:id="rId6"/>
    <p:sldId id="446" r:id="rId7"/>
    <p:sldId id="462" r:id="rId8"/>
    <p:sldId id="464" r:id="rId9"/>
    <p:sldId id="465" r:id="rId10"/>
    <p:sldId id="457" r:id="rId11"/>
    <p:sldId id="458" r:id="rId12"/>
    <p:sldId id="455" r:id="rId13"/>
    <p:sldId id="454" r:id="rId14"/>
    <p:sldId id="456" r:id="rId15"/>
    <p:sldId id="460" r:id="rId16"/>
    <p:sldId id="459" r:id="rId17"/>
    <p:sldId id="461" r:id="rId18"/>
    <p:sldId id="326" r:id="rId19"/>
    <p:sldId id="345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7" autoAdjust="0"/>
    <p:restoredTop sz="86749" autoAdjust="0"/>
  </p:normalViewPr>
  <p:slideViewPr>
    <p:cSldViewPr>
      <p:cViewPr varScale="1">
        <p:scale>
          <a:sx n="100" d="100"/>
          <a:sy n="100" d="100"/>
        </p:scale>
        <p:origin x="-20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2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8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8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638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639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9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fld id="{5288A3D8-8E41-43A5-98F1-FDF61BCB63C6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C980F74-6894-40C3-9814-52285E8723E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096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9E09779-B34D-4E8B-851A-8BFE20D13ED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301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7B4F055-CEDA-4CBD-801E-9663C1C5F0F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50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52B3F94-B996-4452-AFB4-943384609B3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710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以同桌为单位，两人一组进行分角色表演练习。然后以组为单位，每组抽出两人分别表演课文的每一段。看那一组表演的最好。</a:t>
            </a:r>
            <a:endParaRPr lang="zh-CN" altLang="en-US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A9E0C13-A8BF-428D-B7CC-63C8B30198B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91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组织学生根据课文，进行问答练习。进一步熟悉课文。</a:t>
            </a:r>
            <a:endParaRPr lang="zh-CN" altLang="en-US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BDFC823-8D4F-481E-91C9-ED0A1ECC584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120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两人一组，将两人的物品和向别人借来的物品放在一起，作为道具运用和新句型进行操练。</a:t>
            </a:r>
            <a:endParaRPr lang="zh-CN" altLang="en-US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7B7FDA6-16A5-44DE-BB3B-78E16D845CD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427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A6C14D8-2F6A-4E78-A147-CA17AE8F157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呈现一张整洁的房间图片和一张脏乱的房间图片，让学生在对比中理解单词</a:t>
            </a:r>
            <a:r>
              <a:rPr lang="en-US" altLang="zh-CN"/>
              <a:t>tidy</a:t>
            </a:r>
            <a:r>
              <a:rPr lang="zh-CN" altLang="en-US"/>
              <a:t>。进而教授日常用语</a:t>
            </a:r>
            <a:r>
              <a:rPr lang="en-US" altLang="zh-CN"/>
              <a:t>What a mess!</a:t>
            </a:r>
            <a:endParaRPr lang="zh-CN" altLang="en-US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BD8FC5D-BB24-43C4-BE3A-523515D3591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45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出示课文</a:t>
            </a:r>
            <a:r>
              <a:rPr lang="en-US" altLang="zh-CN"/>
              <a:t>Listen and say</a:t>
            </a:r>
            <a:r>
              <a:rPr lang="zh-CN" altLang="en-US"/>
              <a:t>第一幅图片，教师询问学生</a:t>
            </a:r>
            <a:r>
              <a:rPr lang="en-US" altLang="zh-CN"/>
              <a:t>Look! This is a picture of a room. Is it tidy? Who are they in the picture? What are they doing?</a:t>
            </a:r>
            <a:r>
              <a:rPr lang="zh-CN" altLang="en-US"/>
              <a:t>引出</a:t>
            </a:r>
            <a:r>
              <a:rPr lang="en-US" altLang="zh-CN"/>
              <a:t>tidy up</a:t>
            </a:r>
            <a:r>
              <a:rPr lang="zh-CN" altLang="en-US"/>
              <a:t>一词，教师讲授</a:t>
            </a:r>
            <a:r>
              <a:rPr lang="en-US" altLang="zh-CN"/>
              <a:t>tidy</a:t>
            </a:r>
            <a:r>
              <a:rPr lang="zh-CN" altLang="en-US"/>
              <a:t>和</a:t>
            </a:r>
            <a:r>
              <a:rPr lang="en-US" altLang="zh-CN"/>
              <a:t>tidy up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C13E9F7-A606-4290-A59A-F13BD4CFAD7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出示以下句子，让学生听录音判断句子正误并改错，以此来检测学生对对话大致内容的了解。</a:t>
            </a:r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C412243-E175-4132-847A-E72E3868956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出示重点句型进行讲解。</a:t>
            </a:r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8D72A34-7516-475D-B412-9C81F5FA3D2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277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89EFEEF-E1C6-474A-BD7C-3394B2A8403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481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教师跟学生借一些学习用品，根据这些学习用品和学生进行问答练习。</a:t>
            </a:r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33EA5B0-3414-4940-A90C-E89BBDDCB3F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686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教授新单词以后，可以将单词套入新句型，与学生进行互动问答。</a:t>
            </a:r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DA151E1-BB09-4292-B47D-23C416F63AA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891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教授新单词以后，可以将单词套入新句型，与学生进行互动问答。</a:t>
            </a:r>
            <a:endParaRPr lang="zh-CN" altLang="en-US"/>
          </a:p>
          <a:p>
            <a:pPr lvl="0"/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50FB70E-7302-40F0-97B4-C16605F6CE5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任意多边形 23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9" name="任意多边形 20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6150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6151" name="椭圆 25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4309110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615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14ED3D00-AC37-418B-B454-45958D8B3F56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D1E853D-BFBE-4CB5-9AC2-75F7B0610741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28650"/>
            <a:ext cx="7886700" cy="5505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366" name="日期占位符 2"/>
          <p:cNvSpPr>
            <a:spLocks noGrp="1"/>
          </p:cNvSpPr>
          <p:nvPr>
            <p:ph type="dt" sz="half" idx="1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0A8B3A59-D3DE-41F7-9382-69A4AD122F8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页脚占位符 3"/>
          <p:cNvSpPr>
            <a:spLocks noGrp="1"/>
          </p:cNvSpPr>
          <p:nvPr>
            <p:ph type="ftr" sz="quarter" idx="1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36FF58B7-5DF6-4AF7-8938-8AB7FFC856C7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35EE1776-E9B9-47D9-A606-5A604E77238A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F956AA64-2E6B-4F28-8A3A-F7D21AF73D8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35EE1776-E9B9-47D9-A606-5A604E77238A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F956AA64-2E6B-4F28-8A3A-F7D21AF73D8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DB3FAFB4-9263-4E51-ACA1-A9763297952C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32FB192E-B605-40FD-91B0-057ACE36245F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组合 45"/>
          <p:cNvGrpSpPr/>
          <p:nvPr/>
        </p:nvGrpSpPr>
        <p:grpSpPr>
          <a:xfrm>
            <a:off x="-119062" y="2317750"/>
            <a:ext cx="4056062" cy="4535488"/>
            <a:chOff x="-119065" y="2317749"/>
            <a:chExt cx="4056065" cy="4535491"/>
          </a:xfrm>
        </p:grpSpPr>
        <p:cxnSp>
          <p:nvCxnSpPr>
            <p:cNvPr id="8197" name="Line 29"/>
            <p:cNvCxnSpPr/>
            <p:nvPr/>
          </p:nvCxnSpPr>
          <p:spPr>
            <a:xfrm flipH="1">
              <a:off x="-4762" y="6456365"/>
              <a:ext cx="2479676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198" name="Line 30"/>
            <p:cNvCxnSpPr/>
            <p:nvPr/>
          </p:nvCxnSpPr>
          <p:spPr>
            <a:xfrm flipH="1">
              <a:off x="-4763" y="4311649"/>
              <a:ext cx="536576" cy="23447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199" name="AutoShape 31"/>
            <p:cNvSpPr/>
            <p:nvPr/>
          </p:nvSpPr>
          <p:spPr bwMode="auto">
            <a:xfrm>
              <a:off x="1414463" y="3943351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AutoShape 32"/>
            <p:cNvSpPr/>
            <p:nvPr/>
          </p:nvSpPr>
          <p:spPr bwMode="auto">
            <a:xfrm>
              <a:off x="2139952" y="4579939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1" name="AutoShape 33"/>
            <p:cNvSpPr/>
            <p:nvPr/>
          </p:nvSpPr>
          <p:spPr bwMode="auto">
            <a:xfrm>
              <a:off x="2552700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202" name="Line 34"/>
            <p:cNvCxnSpPr/>
            <p:nvPr/>
          </p:nvCxnSpPr>
          <p:spPr>
            <a:xfrm flipH="1">
              <a:off x="-4762" y="4125913"/>
              <a:ext cx="1465263" cy="25304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3" name="Line 35"/>
            <p:cNvCxnSpPr/>
            <p:nvPr/>
          </p:nvCxnSpPr>
          <p:spPr>
            <a:xfrm flipH="1">
              <a:off x="-4762" y="5648326"/>
              <a:ext cx="2546351" cy="1008063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4" name="Line 36"/>
            <p:cNvCxnSpPr/>
            <p:nvPr/>
          </p:nvCxnSpPr>
          <p:spPr>
            <a:xfrm flipH="1">
              <a:off x="-4762" y="2800350"/>
              <a:ext cx="1641476" cy="38560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5" name="Line 37"/>
            <p:cNvCxnSpPr/>
            <p:nvPr/>
          </p:nvCxnSpPr>
          <p:spPr>
            <a:xfrm flipH="1">
              <a:off x="-4763" y="3967165"/>
              <a:ext cx="2030413" cy="26892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6" name="Line 38"/>
            <p:cNvCxnSpPr/>
            <p:nvPr/>
          </p:nvCxnSpPr>
          <p:spPr>
            <a:xfrm flipH="1">
              <a:off x="-4763" y="5081588"/>
              <a:ext cx="2503488" cy="157480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7" name="Line 39"/>
            <p:cNvCxnSpPr/>
            <p:nvPr/>
          </p:nvCxnSpPr>
          <p:spPr>
            <a:xfrm flipH="1">
              <a:off x="-4764" y="6000750"/>
              <a:ext cx="3400427" cy="6556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208" name="Arc 41@|5FFC:10921638|FBC:16777215|LFC:6902852|LBC:16777215"/>
            <p:cNvSpPr/>
            <p:nvPr/>
          </p:nvSpPr>
          <p:spPr bwMode="auto">
            <a:xfrm>
              <a:off x="-98424" y="4884739"/>
              <a:ext cx="2098676" cy="1968500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209" name="Line 42@|9FFC:0|FBC:0|LFC:10921638|LBC:16777215"/>
            <p:cNvCxnSpPr/>
            <p:nvPr/>
          </p:nvCxnSpPr>
          <p:spPr>
            <a:xfrm flipH="1">
              <a:off x="-31750" y="4724400"/>
              <a:ext cx="2211388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210" name="Arc 44@|5FFC:14657585|FBC:16777215|LFC:6902852|LBC:16777215"/>
            <p:cNvSpPr/>
            <p:nvPr/>
          </p:nvSpPr>
          <p:spPr bwMode="auto">
            <a:xfrm>
              <a:off x="-119065" y="5018089"/>
              <a:ext cx="1989141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1" name="AutoShape 50"/>
            <p:cNvSpPr/>
            <p:nvPr/>
          </p:nvSpPr>
          <p:spPr bwMode="auto">
            <a:xfrm>
              <a:off x="3359149" y="56578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2" name="AutoShape 55"/>
            <p:cNvSpPr/>
            <p:nvPr/>
          </p:nvSpPr>
          <p:spPr bwMode="auto">
            <a:xfrm>
              <a:off x="1485900" y="23177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3" name="AutoShape 56"/>
            <p:cNvSpPr/>
            <p:nvPr/>
          </p:nvSpPr>
          <p:spPr bwMode="auto">
            <a:xfrm>
              <a:off x="1912937" y="3529013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4" name="AutoShape 57"/>
            <p:cNvSpPr/>
            <p:nvPr/>
          </p:nvSpPr>
          <p:spPr bwMode="auto">
            <a:xfrm>
              <a:off x="2436813" y="4681537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5" name="AutoShape 58"/>
            <p:cNvSpPr/>
            <p:nvPr/>
          </p:nvSpPr>
          <p:spPr bwMode="auto">
            <a:xfrm>
              <a:off x="454026" y="4110040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6" name="AutoShape 59"/>
            <p:cNvSpPr/>
            <p:nvPr/>
          </p:nvSpPr>
          <p:spPr bwMode="auto">
            <a:xfrm>
              <a:off x="2495551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17" name="组合 36"/>
          <p:cNvGrpSpPr/>
          <p:nvPr/>
        </p:nvGrpSpPr>
        <p:grpSpPr>
          <a:xfrm rot="16980000">
            <a:off x="6205538" y="-1028700"/>
            <a:ext cx="3792537" cy="3586163"/>
            <a:chOff x="6561535" y="1931194"/>
            <a:chExt cx="2844403" cy="2689622"/>
          </a:xfrm>
        </p:grpSpPr>
        <p:sp>
          <p:nvSpPr>
            <p:cNvPr id="8218" name="椭圆 23"/>
            <p:cNvSpPr/>
            <p:nvPr/>
          </p:nvSpPr>
          <p:spPr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9" name="椭圆 24"/>
            <p:cNvSpPr/>
            <p:nvPr/>
          </p:nvSpPr>
          <p:spPr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0" name="椭圆 26"/>
            <p:cNvSpPr/>
            <p:nvPr/>
          </p:nvSpPr>
          <p:spPr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1" name="椭圆 27"/>
            <p:cNvSpPr/>
            <p:nvPr/>
          </p:nvSpPr>
          <p:spPr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2" name="椭圆 30"/>
            <p:cNvSpPr/>
            <p:nvPr/>
          </p:nvSpPr>
          <p:spPr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3" name="椭圆 31"/>
            <p:cNvSpPr/>
            <p:nvPr/>
          </p:nvSpPr>
          <p:spPr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4" name="椭圆 32"/>
            <p:cNvSpPr/>
            <p:nvPr/>
          </p:nvSpPr>
          <p:spPr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5" name="椭圆 33"/>
            <p:cNvSpPr/>
            <p:nvPr/>
          </p:nvSpPr>
          <p:spPr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780745"/>
            <a:ext cx="4128752" cy="99354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822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3474762-F094-4007-A32A-E93A87D5A326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2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3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E2D025D-FD6C-4EEB-B94E-34DFBE9E6E2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922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C8733AE-98FF-4022-B77A-DC118ADA7EB2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C19611C3-A0B0-4578-8A9E-4D511B2B393E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97BBA0A-0455-487A-B56C-546993DD0441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707FE932-A375-424A-AB34-FEA95F9B48B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任意多边形 14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69" name="任意多边形 15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1270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11271" name="椭圆 17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2221219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4455376"/>
            <a:ext cx="2087296" cy="514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编辑文本</a:t>
            </a:r>
            <a:endParaRPr lang="zh-CN" altLang="en-US" strike="noStrike" noProof="1" smtClean="0"/>
          </a:p>
        </p:txBody>
      </p:sp>
      <p:sp>
        <p:nvSpPr>
          <p:cNvPr id="1127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FE50DD07-F156-497D-8403-F775072F5CD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8993023A-FD98-4B84-A6E1-6B9AA6A4010B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626D3CE9-6A87-47DA-BEA9-1714FD95BEA3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9DFF447-5660-4678-ADB1-1F30B56D31C0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31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6E011DBF-3601-4769-9151-B5A879068456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804B6386-B91B-4DD2-A623-84568E44C8A0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365125"/>
            <a:ext cx="1200150" cy="5811838"/>
          </a:xfrm>
        </p:spPr>
        <p:txBody>
          <a:bodyPr vert="eaVert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5123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B8CFE3EB-E906-4DFB-9F4D-006C56F92FB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C7258DE-700E-4310-9255-D6D6BDFCB9CB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  <p:custDataLst>
              <p:tags r:id="rId1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9144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35EE1776-E9B9-47D9-A606-5A604E77238A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F956AA64-2E6B-4F28-8A3A-F7D21AF73D8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6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3" Type="http://schemas.openxmlformats.org/officeDocument/2006/relationships/image" Target="../media/image4.png"/><Relationship Id="rId2" Type="http://schemas.openxmlformats.org/officeDocument/2006/relationships/audio" Target="NULL" TargetMode="Externa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Relationship Id="rId3" Type="http://schemas.openxmlformats.org/officeDocument/2006/relationships/image" Target="../media/image4.png"/><Relationship Id="rId2" Type="http://schemas.openxmlformats.org/officeDocument/2006/relationships/audio" Target="NULL" TargetMode="Externa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3" Type="http://schemas.openxmlformats.org/officeDocument/2006/relationships/image" Target="../media/image4.png"/><Relationship Id="rId2" Type="http://schemas.openxmlformats.org/officeDocument/2006/relationships/audio" Target="NULL" TargetMode="Externa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0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4.png"/><Relationship Id="rId3" Type="http://schemas.openxmlformats.org/officeDocument/2006/relationships/audio" Target="NULL" TargetMode="Externa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4.png"/><Relationship Id="rId2" Type="http://schemas.openxmlformats.org/officeDocument/2006/relationships/audio" Target="NULL" TargetMode="Externa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4" Type="http://schemas.openxmlformats.org/officeDocument/2006/relationships/image" Target="../media/image4.png"/><Relationship Id="rId3" Type="http://schemas.openxmlformats.org/officeDocument/2006/relationships/audio" Target="NULL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audio" Target="NULL" TargetMode="Externa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jpeg"/><Relationship Id="rId7" Type="http://schemas.openxmlformats.org/officeDocument/2006/relationships/hyperlink" Target="http://images.google.com/imgres?imgurl=http://www.gb.nrao.edu/~rmaddale/Education/Wvsta'98/Ruler.jpg&amp;imgrefurl=http://www.halfbakery.com/idea/Desperate_20Measures&amp;h=620&amp;w=620&amp;sz=8&amp;tbnid=DdjV7Ok5ergJ:&amp;tbnh=134&amp;tbnw=134&amp;start=1&amp;prev=/images?q=ruler&amp;hl=zh-CN&amp;lr=&amp;newwindow=1" TargetMode="External"/><Relationship Id="rId6" Type="http://schemas.openxmlformats.org/officeDocument/2006/relationships/image" Target="../media/image17.jpeg"/><Relationship Id="rId5" Type="http://schemas.openxmlformats.org/officeDocument/2006/relationships/hyperlink" Target="http://images.google.com/imgres?imgurl=http://www.satohigashi.town.satosho.okayama.jp/vg/english/resources/imgs/tn/eraser.gif&amp;imgrefurl=http://www.satohigashi.town.satosho.okayama.jp/vg/satoshou/higashi/2003/class/4/1/ressun.htm&amp;h=150&amp;w=200&amp;sz=2&amp;tbnid=xF7W0WDgoy4J:&amp;tbnh=74&amp;tbnw=98&amp;start=10&amp;prev=/images?q=eraser&amp;hl=zh-CN&amp;lr=&amp;newwindow=1" TargetMode="External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1.xml"/><Relationship Id="rId11" Type="http://schemas.openxmlformats.org/officeDocument/2006/relationships/image" Target="../media/image21.png"/><Relationship Id="rId10" Type="http://schemas.openxmlformats.org/officeDocument/2006/relationships/image" Target="../media/image20.jpe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image" Target="../media/image4.png"/><Relationship Id="rId3" Type="http://schemas.openxmlformats.org/officeDocument/2006/relationships/audio" Target="NULL" TargetMode="Externa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3" Type="http://schemas.openxmlformats.org/officeDocument/2006/relationships/image" Target="../media/image4.png"/><Relationship Id="rId2" Type="http://schemas.openxmlformats.org/officeDocument/2006/relationships/audio" Target="NULL" TargetMode="External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"/>
          <p:cNvSpPr/>
          <p:nvPr/>
        </p:nvSpPr>
        <p:spPr>
          <a:xfrm>
            <a:off x="395288" y="765175"/>
            <a:ext cx="7848600" cy="547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标题 6"/>
          <p:cNvSpPr>
            <a:spLocks noGrp="1"/>
          </p:cNvSpPr>
          <p:nvPr>
            <p:ph type="title"/>
          </p:nvPr>
        </p:nvSpPr>
        <p:spPr>
          <a:xfrm>
            <a:off x="0" y="1484784"/>
            <a:ext cx="9144000" cy="144016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eaLnBrk="0" hangingPunct="0">
              <a:lnSpc>
                <a:spcPct val="110000"/>
              </a:lnSpc>
              <a:buNone/>
            </a:pPr>
            <a:r>
              <a:rPr lang="en-US" altLang="zh-CN" sz="42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Unit1 Tidy up!</a:t>
            </a:r>
            <a:endParaRPr lang="zh-CN" altLang="en-US" sz="4200" b="1" u="none" baseline="0" dirty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17411" name="副标题 3"/>
          <p:cNvSpPr txBox="1"/>
          <p:nvPr/>
        </p:nvSpPr>
        <p:spPr>
          <a:xfrm>
            <a:off x="3203848" y="3355282"/>
            <a:ext cx="3600450" cy="7921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marR="0" lvl="0" indent="-361950" defTabSz="914400"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</a:t>
            </a:r>
            <a:r>
              <a:rPr lang="en-US" altLang="zh-CN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课时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98588" y="1700213"/>
            <a:ext cx="6332537" cy="4500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9938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39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9940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1" name="矩形 9"/>
          <p:cNvSpPr/>
          <p:nvPr/>
        </p:nvSpPr>
        <p:spPr>
          <a:xfrm>
            <a:off x="611188" y="1636713"/>
            <a:ext cx="7705725" cy="4816475"/>
          </a:xfrm>
          <a:prstGeom prst="rect">
            <a:avLst/>
          </a:prstGeom>
          <a:solidFill>
            <a:schemeClr val="bg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9942" name="文本框 12"/>
          <p:cNvSpPr/>
          <p:nvPr/>
        </p:nvSpPr>
        <p:spPr>
          <a:xfrm>
            <a:off x="1157288" y="1479550"/>
            <a:ext cx="7810500" cy="5262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Sally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</a:rPr>
              <a:t>: Look at your bedroom. What a mess! Let’s tidy it up.</a:t>
            </a:r>
            <a:endParaRPr lang="zh-CN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</a:rPr>
              <a:t>Peter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</a:rPr>
              <a:t>: Sure, Sally.</a:t>
            </a:r>
            <a:endParaRPr lang="zh-CN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Sally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</a:rPr>
              <a:t>: Whose socks are those? Are they yours, Peter?</a:t>
            </a:r>
            <a:endParaRPr lang="zh-CN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</a:rPr>
              <a:t>Peter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</a:rPr>
              <a:t>: No, they aren’t. They are Paul’s.</a:t>
            </a:r>
            <a:endParaRPr lang="zh-CN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Sally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</a:rPr>
              <a:t>: Can you put them on his bed?</a:t>
            </a:r>
            <a:endParaRPr lang="zh-CN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</a:rPr>
              <a:t>Peter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</a:rPr>
              <a:t>: Sure.</a:t>
            </a:r>
            <a:endParaRPr lang="zh-CN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9943" name="say0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95313" y="158591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9944" name="say0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95313" y="28194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9945" name="say0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19125" y="348138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9946" name="say0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52450" y="476567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9947" name="say06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39750" y="54419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9948" name="say07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77850" y="61055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9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9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99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99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399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9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399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9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399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9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399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8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3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4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5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6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7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98588" y="1700213"/>
            <a:ext cx="6332537" cy="4500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986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987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1988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89" name="矩形 9"/>
          <p:cNvSpPr/>
          <p:nvPr/>
        </p:nvSpPr>
        <p:spPr>
          <a:xfrm>
            <a:off x="611188" y="1636713"/>
            <a:ext cx="7705725" cy="4816475"/>
          </a:xfrm>
          <a:prstGeom prst="rect">
            <a:avLst/>
          </a:prstGeom>
          <a:solidFill>
            <a:schemeClr val="bg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1990" name="文本框 12"/>
          <p:cNvSpPr/>
          <p:nvPr/>
        </p:nvSpPr>
        <p:spPr>
          <a:xfrm>
            <a:off x="1262063" y="1420813"/>
            <a:ext cx="7583487" cy="5262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Sally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: Whose cap is this?</a:t>
            </a: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Peter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: It’s mine.</a:t>
            </a: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Sally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: There’s a T-shirt. Is this yours too, Peter?</a:t>
            </a: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Peter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: No. It’s Paul’s.</a:t>
            </a: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Sally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: Can you put it on his bed?</a:t>
            </a: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Peter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: Sure.</a:t>
            </a: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991" name="say0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66750" y="162877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92" name="say09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08013" y="24209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93" name="say1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03250" y="30686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94" name="say1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65150" y="44958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95" name="say1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25475" y="52292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96" name="say1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03250" y="59642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9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9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9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19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9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419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3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9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419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4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9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419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5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9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419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6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6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1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2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3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4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5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98588" y="1700213"/>
            <a:ext cx="6332537" cy="4500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34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4035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4036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37" name="矩形 9"/>
          <p:cNvSpPr/>
          <p:nvPr/>
        </p:nvSpPr>
        <p:spPr>
          <a:xfrm>
            <a:off x="611188" y="1636713"/>
            <a:ext cx="7705725" cy="4816475"/>
          </a:xfrm>
          <a:prstGeom prst="rect">
            <a:avLst/>
          </a:prstGeom>
          <a:solidFill>
            <a:schemeClr val="bg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4038" name="文本框 12"/>
          <p:cNvSpPr/>
          <p:nvPr/>
        </p:nvSpPr>
        <p:spPr>
          <a:xfrm>
            <a:off x="1236663" y="2135188"/>
            <a:ext cx="7080250" cy="2217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</a:rPr>
              <a:t>Peter 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: The room is now clean and tidy. Thank you for your help, Sally.</a:t>
            </a:r>
            <a:endParaRPr lang="zh-CN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Sally 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: You’re welcome, Peter.</a:t>
            </a:r>
            <a:endParaRPr lang="zh-CN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39" name="say1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49288" y="22431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40" name="say1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27063" y="355758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40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3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40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40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39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4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Role-play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608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6083" name="直接连接符 11"/>
          <p:cNvCxnSpPr/>
          <p:nvPr/>
        </p:nvCxnSpPr>
        <p:spPr>
          <a:xfrm>
            <a:off x="611188" y="1484313"/>
            <a:ext cx="17287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084" name="图片 1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413" y="1598613"/>
            <a:ext cx="3349625" cy="25130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46085" name="图片 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4111625"/>
            <a:ext cx="3384550" cy="25384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46086" name="图片 6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7213" y="1547813"/>
            <a:ext cx="3349625" cy="25130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46087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78263" y="2109788"/>
            <a:ext cx="1944687" cy="1617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6088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9960000">
            <a:off x="5595938" y="3760788"/>
            <a:ext cx="1943100" cy="1619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5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91075" y="4686300"/>
            <a:ext cx="1806575" cy="1687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813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57438" y="4470400"/>
            <a:ext cx="1171575" cy="1897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Pairs work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8133" name="直接连接符 11"/>
          <p:cNvCxnSpPr/>
          <p:nvPr/>
        </p:nvCxnSpPr>
        <p:spPr>
          <a:xfrm>
            <a:off x="611188" y="1484313"/>
            <a:ext cx="19446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4" name="圆角矩形标注 7"/>
          <p:cNvSpPr/>
          <p:nvPr/>
        </p:nvSpPr>
        <p:spPr>
          <a:xfrm>
            <a:off x="449263" y="1774825"/>
            <a:ext cx="4483100" cy="576263"/>
          </a:xfrm>
          <a:prstGeom prst="wedgeRoundRectCallout">
            <a:avLst>
              <a:gd name="adj1" fmla="val -11944"/>
              <a:gd name="adj2" fmla="val 75301"/>
              <a:gd name="adj3" fmla="val 16667"/>
            </a:avLst>
          </a:prstGeom>
          <a:noFill/>
          <a:ln w="12700">
            <a:solidFill>
              <a:srgbClr val="0000F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000000"/>
                </a:solidFill>
                <a:ea typeface="黑体" panose="02010609060101010101" pitchFamily="49" charset="-122"/>
              </a:rPr>
              <a:t>Whose bedroom is it?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48135" name="圆角矩形标注 13"/>
          <p:cNvSpPr/>
          <p:nvPr/>
        </p:nvSpPr>
        <p:spPr>
          <a:xfrm>
            <a:off x="419100" y="2662238"/>
            <a:ext cx="6024563" cy="576262"/>
          </a:xfrm>
          <a:prstGeom prst="wedgeRoundRectCallout">
            <a:avLst>
              <a:gd name="adj1" fmla="val -10810"/>
              <a:gd name="adj2" fmla="val 90662"/>
              <a:gd name="adj3" fmla="val 16667"/>
            </a:avLst>
          </a:prstGeom>
          <a:noFill/>
          <a:ln w="12700">
            <a:solidFill>
              <a:srgbClr val="0000F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000000"/>
                </a:solidFill>
                <a:ea typeface="黑体" panose="02010609060101010101" pitchFamily="49" charset="-122"/>
              </a:rPr>
              <a:t>Who is tiding up the bedroom?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48136" name="圆角矩形标注 14"/>
          <p:cNvSpPr/>
          <p:nvPr/>
        </p:nvSpPr>
        <p:spPr>
          <a:xfrm>
            <a:off x="419100" y="3509963"/>
            <a:ext cx="6024563" cy="577850"/>
          </a:xfrm>
          <a:prstGeom prst="wedgeRoundRectCallout">
            <a:avLst>
              <a:gd name="adj1" fmla="val -8231"/>
              <a:gd name="adj2" fmla="val 80421"/>
              <a:gd name="adj3" fmla="val 16667"/>
            </a:avLst>
          </a:prstGeom>
          <a:noFill/>
          <a:ln w="12700">
            <a:solidFill>
              <a:srgbClr val="0000F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000000"/>
                </a:solidFill>
                <a:ea typeface="黑体" panose="02010609060101010101" pitchFamily="49" charset="-122"/>
              </a:rPr>
              <a:t>Whose … is this /are those?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48137" name="圆角矩形标注 15"/>
          <p:cNvSpPr/>
          <p:nvPr/>
        </p:nvSpPr>
        <p:spPr>
          <a:xfrm>
            <a:off x="6542088" y="2157413"/>
            <a:ext cx="1584325" cy="574675"/>
          </a:xfrm>
          <a:prstGeom prst="wedgeRoundRectCallout">
            <a:avLst>
              <a:gd name="adj1" fmla="val -26051"/>
              <a:gd name="adj2" fmla="val 70181"/>
              <a:gd name="adj3" fmla="val 16667"/>
            </a:avLst>
          </a:prstGeom>
          <a:noFill/>
          <a:ln w="12700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000000"/>
                </a:solidFill>
                <a:ea typeface="黑体" panose="02010609060101010101" pitchFamily="49" charset="-122"/>
              </a:rPr>
              <a:t>It’s …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48138" name="圆角矩形标注 17"/>
          <p:cNvSpPr/>
          <p:nvPr/>
        </p:nvSpPr>
        <p:spPr>
          <a:xfrm>
            <a:off x="6543675" y="3127375"/>
            <a:ext cx="1728788" cy="574675"/>
          </a:xfrm>
          <a:prstGeom prst="wedgeRoundRectCallout">
            <a:avLst>
              <a:gd name="adj1" fmla="val -28611"/>
              <a:gd name="adj2" fmla="val 72741"/>
              <a:gd name="adj3" fmla="val 16667"/>
            </a:avLst>
          </a:prstGeom>
          <a:noFill/>
          <a:ln w="12700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000000"/>
                </a:solidFill>
                <a:ea typeface="黑体" panose="02010609060101010101" pitchFamily="49" charset="-122"/>
              </a:rPr>
              <a:t> …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48139" name="圆角矩形标注 18"/>
          <p:cNvSpPr/>
          <p:nvPr/>
        </p:nvSpPr>
        <p:spPr>
          <a:xfrm>
            <a:off x="5694363" y="4138613"/>
            <a:ext cx="3132137" cy="642937"/>
          </a:xfrm>
          <a:prstGeom prst="wedgeRoundRectCallout">
            <a:avLst>
              <a:gd name="adj1" fmla="val -30032"/>
              <a:gd name="adj2" fmla="val 79042"/>
              <a:gd name="adj3" fmla="val 16667"/>
            </a:avLst>
          </a:prstGeom>
          <a:noFill/>
          <a:ln w="12700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000000"/>
                </a:solidFill>
                <a:ea typeface="黑体" panose="02010609060101010101" pitchFamily="49" charset="-122"/>
              </a:rPr>
              <a:t> It’s/They’re…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48140" name="文本框 21"/>
          <p:cNvSpPr/>
          <p:nvPr/>
        </p:nvSpPr>
        <p:spPr>
          <a:xfrm>
            <a:off x="2700338" y="927100"/>
            <a:ext cx="6372225" cy="658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</a:rPr>
              <a:t>Ask and answer the questions in pairs.</a:t>
            </a:r>
            <a:endParaRPr lang="zh-CN" altLang="zh-CN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Ask and find it out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017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50179" name="直接连接符 11"/>
          <p:cNvCxnSpPr/>
          <p:nvPr/>
        </p:nvCxnSpPr>
        <p:spPr>
          <a:xfrm>
            <a:off x="611188" y="1484313"/>
            <a:ext cx="32400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180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3186113"/>
            <a:ext cx="7099300" cy="36814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50181" name="圆角矩形标注 12"/>
          <p:cNvSpPr/>
          <p:nvPr/>
        </p:nvSpPr>
        <p:spPr>
          <a:xfrm>
            <a:off x="900113" y="1660525"/>
            <a:ext cx="3887787" cy="654050"/>
          </a:xfrm>
          <a:prstGeom prst="wedgeRoundRectCallout">
            <a:avLst>
              <a:gd name="adj1" fmla="val -15171"/>
              <a:gd name="adj2" fmla="val 62773"/>
              <a:gd name="adj3" fmla="val 16667"/>
            </a:avLst>
          </a:prstGeom>
          <a:noFill/>
          <a:ln w="12700">
            <a:solidFill>
              <a:srgbClr val="235134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000000"/>
                </a:solidFill>
                <a:ea typeface="黑体" panose="02010609060101010101" pitchFamily="49" charset="-122"/>
              </a:rPr>
              <a:t>Whose book is this? 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0182" name="圆角矩形标注 14"/>
          <p:cNvSpPr/>
          <p:nvPr/>
        </p:nvSpPr>
        <p:spPr>
          <a:xfrm>
            <a:off x="5680075" y="1717675"/>
            <a:ext cx="2319338" cy="639763"/>
          </a:xfrm>
          <a:prstGeom prst="wedgeRoundRectCallout">
            <a:avLst>
              <a:gd name="adj1" fmla="val -24616"/>
              <a:gd name="adj2" fmla="val 71185"/>
              <a:gd name="adj3" fmla="val 16667"/>
            </a:avLst>
          </a:prstGeom>
          <a:noFill/>
          <a:ln w="12700">
            <a:solidFill>
              <a:srgbClr val="DA674A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000000"/>
                </a:solidFill>
                <a:ea typeface="黑体" panose="02010609060101010101" pitchFamily="49" charset="-122"/>
              </a:rPr>
              <a:t>It’s mine.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0183" name="圆角矩形标注 15"/>
          <p:cNvSpPr/>
          <p:nvPr/>
        </p:nvSpPr>
        <p:spPr>
          <a:xfrm>
            <a:off x="827088" y="2654300"/>
            <a:ext cx="3744912" cy="774700"/>
          </a:xfrm>
          <a:prstGeom prst="wedgeRoundRectCallout">
            <a:avLst>
              <a:gd name="adj1" fmla="val -15171"/>
              <a:gd name="adj2" fmla="val 62773"/>
              <a:gd name="adj3" fmla="val 16667"/>
            </a:avLst>
          </a:prstGeom>
          <a:noFill/>
          <a:ln w="12700">
            <a:solidFill>
              <a:srgbClr val="235134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000000"/>
                </a:solidFill>
                <a:ea typeface="黑体" panose="02010609060101010101" pitchFamily="49" charset="-122"/>
              </a:rPr>
              <a:t>Is this ruler yours?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0184" name="圆角矩形标注 16"/>
          <p:cNvSpPr/>
          <p:nvPr/>
        </p:nvSpPr>
        <p:spPr>
          <a:xfrm>
            <a:off x="5508625" y="2630488"/>
            <a:ext cx="2884488" cy="555625"/>
          </a:xfrm>
          <a:prstGeom prst="wedgeRoundRectCallout">
            <a:avLst>
              <a:gd name="adj1" fmla="val -24616"/>
              <a:gd name="adj2" fmla="val 71185"/>
              <a:gd name="adj3" fmla="val 16667"/>
            </a:avLst>
          </a:prstGeom>
          <a:noFill/>
          <a:ln w="12700">
            <a:solidFill>
              <a:srgbClr val="DA674A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>
                <a:solidFill>
                  <a:srgbClr val="000000"/>
                </a:solidFill>
                <a:ea typeface="黑体" panose="02010609060101010101" pitchFamily="49" charset="-122"/>
              </a:rPr>
              <a:t>No, it’s hers.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&gt;&gt;Summary</a:t>
            </a:r>
            <a:endParaRPr lang="zh-CN" altLang="en-US" sz="2400" i="1" dirty="0"/>
          </a:p>
        </p:txBody>
      </p:sp>
      <p:sp>
        <p:nvSpPr>
          <p:cNvPr id="52226" name="圆角矩形 8"/>
          <p:cNvSpPr/>
          <p:nvPr/>
        </p:nvSpPr>
        <p:spPr>
          <a:xfrm>
            <a:off x="1168400" y="1814513"/>
            <a:ext cx="7004050" cy="442277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2227" name="Rectangle 4"/>
          <p:cNvSpPr>
            <a:spLocks noChangeArrowheads="1"/>
          </p:cNvSpPr>
          <p:nvPr/>
        </p:nvSpPr>
        <p:spPr bwMode="auto">
          <a:xfrm>
            <a:off x="1639888" y="2649538"/>
            <a:ext cx="59801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 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询问物品归属：</a:t>
            </a:r>
            <a:endParaRPr lang="en-US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222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52229" name="Rectangle 4"/>
          <p:cNvSpPr>
            <a:spLocks noChangeArrowheads="1"/>
          </p:cNvSpPr>
          <p:nvPr/>
        </p:nvSpPr>
        <p:spPr bwMode="auto">
          <a:xfrm>
            <a:off x="1639888" y="1965325"/>
            <a:ext cx="489585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 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词汇：</a:t>
            </a:r>
            <a:endParaRPr lang="en-US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0" name="Rectangle 4"/>
          <p:cNvSpPr/>
          <p:nvPr/>
        </p:nvSpPr>
        <p:spPr>
          <a:xfrm>
            <a:off x="3024188" y="1952625"/>
            <a:ext cx="4895850" cy="658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socks/cap/mess/tidy/tidy up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1" name="Rectangle 4"/>
          <p:cNvSpPr>
            <a:spLocks noChangeArrowheads="1"/>
          </p:cNvSpPr>
          <p:nvPr/>
        </p:nvSpPr>
        <p:spPr bwMode="auto">
          <a:xfrm>
            <a:off x="1639888" y="4570413"/>
            <a:ext cx="59801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3. 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日常用语：</a:t>
            </a:r>
            <a:endParaRPr lang="en-US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2" name="Rectangle 4"/>
          <p:cNvSpPr/>
          <p:nvPr/>
        </p:nvSpPr>
        <p:spPr>
          <a:xfrm>
            <a:off x="2116138" y="5280025"/>
            <a:ext cx="4895850" cy="658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What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 mess!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3" name="Rectangle 4"/>
          <p:cNvSpPr/>
          <p:nvPr/>
        </p:nvSpPr>
        <p:spPr>
          <a:xfrm>
            <a:off x="2000250" y="3281363"/>
            <a:ext cx="6096000" cy="658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---Are they yours? ---No, they aren’t.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4" name="Rectangle 4"/>
          <p:cNvSpPr/>
          <p:nvPr/>
        </p:nvSpPr>
        <p:spPr>
          <a:xfrm>
            <a:off x="1985963" y="3886200"/>
            <a:ext cx="6096000" cy="738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---Is this yours? ---No. It’s ...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 fill="hold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 fill="hold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 fill="hold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9" grpId="0"/>
      <p:bldP spid="52230" grpId="0"/>
      <p:bldP spid="52231" grpId="0"/>
      <p:bldP spid="52232" grpId="0"/>
      <p:bldP spid="52233" grpId="0"/>
      <p:bldP spid="522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188" y="5229225"/>
            <a:ext cx="1293812" cy="136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3250" name="Rectangle 1"/>
          <p:cNvSpPr>
            <a:spLocks noChangeArrowheads="1"/>
          </p:cNvSpPr>
          <p:nvPr/>
        </p:nvSpPr>
        <p:spPr bwMode="auto">
          <a:xfrm>
            <a:off x="822325" y="1891408"/>
            <a:ext cx="7494091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观看课文动画</a:t>
            </a:r>
            <a:r>
              <a:rPr lang="zh-CN" altLang="zh-CN" sz="2800" spc="0" dirty="0" smtClean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，按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照正确的语音、语调朗读课文对话。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把你和朋友的日常物品放在一起，仿</a:t>
            </a:r>
            <a:r>
              <a:rPr lang="zh-CN" altLang="en-US" sz="2800" spc="0" dirty="0" smtClean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照课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文进行对话。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Look and learn/Think and write</a:t>
            </a:r>
            <a:r>
              <a:rPr lang="zh-CN" altLang="en-US" sz="2800" spc="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251" name="圆角矩形 16">
            <a:hlinkClick r:id="" action="ppaction://hlinkshowjump?jump=endshow"/>
          </p:cNvPr>
          <p:cNvSpPr/>
          <p:nvPr/>
        </p:nvSpPr>
        <p:spPr>
          <a:xfrm>
            <a:off x="6407943" y="6093296"/>
            <a:ext cx="1223963" cy="5043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close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53252" name="标题 1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&gt;&gt;Homework</a:t>
            </a:r>
            <a:endParaRPr lang="zh-CN" altLang="en-US" sz="2400" i="1" dirty="0"/>
          </a:p>
        </p:txBody>
      </p:sp>
      <p:sp>
        <p:nvSpPr>
          <p:cNvPr id="53253" name="圆角矩形 15"/>
          <p:cNvSpPr/>
          <p:nvPr/>
        </p:nvSpPr>
        <p:spPr>
          <a:xfrm>
            <a:off x="742950" y="1536700"/>
            <a:ext cx="7500938" cy="446722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53254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20000">
            <a:off x="296863" y="525463"/>
            <a:ext cx="2185987" cy="141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5325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03100" y="10960100"/>
            <a:ext cx="3048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0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1507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508" name="组合 19"/>
          <p:cNvGrpSpPr/>
          <p:nvPr/>
        </p:nvGrpSpPr>
        <p:grpSpPr>
          <a:xfrm>
            <a:off x="392113" y="1785938"/>
            <a:ext cx="8208962" cy="3009900"/>
            <a:chOff x="611188" y="1930992"/>
            <a:chExt cx="7921252" cy="2794152"/>
          </a:xfrm>
        </p:grpSpPr>
        <p:pic>
          <p:nvPicPr>
            <p:cNvPr id="2150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42188" y="1956045"/>
              <a:ext cx="3690252" cy="2769099"/>
            </a:xfrm>
            <a:prstGeom prst="rect">
              <a:avLst/>
            </a:prstGeom>
            <a:noFill/>
            <a:ln w="38100" cap="sq">
              <a:solidFill>
                <a:schemeClr val="bg2"/>
              </a:solidFill>
              <a:miter lim="800000"/>
              <a:headEnd/>
              <a:tailEnd/>
            </a:ln>
            <a:effectLst>
              <a:outerShdw blurRad="50800" dist="38100" dir="2700000" algn="tl">
                <a:srgbClr val="000000">
                  <a:alpha val="42999"/>
                </a:srgbClr>
              </a:outerShdw>
            </a:effectLst>
          </p:spPr>
        </p:pic>
        <p:pic>
          <p:nvPicPr>
            <p:cNvPr id="21510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188" y="1930992"/>
              <a:ext cx="3371625" cy="2794152"/>
            </a:xfrm>
            <a:prstGeom prst="rect">
              <a:avLst/>
            </a:prstGeom>
            <a:noFill/>
            <a:ln w="38100" cap="sq">
              <a:solidFill>
                <a:schemeClr val="bg2"/>
              </a:solidFill>
              <a:miter lim="800000"/>
              <a:headEnd/>
              <a:tailEnd/>
            </a:ln>
            <a:effectLst>
              <a:outerShdw blurRad="50800" dist="38100" dir="2700000" algn="tl">
                <a:srgbClr val="000000">
                  <a:alpha val="42999"/>
                </a:srgbClr>
              </a:outerShdw>
            </a:effectLst>
          </p:spPr>
        </p:pic>
      </p:grpSp>
      <p:grpSp>
        <p:nvGrpSpPr>
          <p:cNvPr id="21511" name="组合 7"/>
          <p:cNvGrpSpPr/>
          <p:nvPr/>
        </p:nvGrpSpPr>
        <p:grpSpPr>
          <a:xfrm>
            <a:off x="1497013" y="4849813"/>
            <a:ext cx="1768475" cy="1063625"/>
            <a:chOff x="1598130" y="4415784"/>
            <a:chExt cx="1766502" cy="1064578"/>
          </a:xfrm>
        </p:grpSpPr>
        <p:sp>
          <p:nvSpPr>
            <p:cNvPr id="21512" name="文本框 12"/>
            <p:cNvSpPr/>
            <p:nvPr/>
          </p:nvSpPr>
          <p:spPr>
            <a:xfrm>
              <a:off x="1598130" y="4415784"/>
              <a:ext cx="1397027" cy="106457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4800">
                  <a:solidFill>
                    <a:srgbClr val="000000"/>
                  </a:solidFill>
                  <a:latin typeface="Arial" panose="020B0604020202020204" pitchFamily="34" charset="0"/>
                </a:rPr>
                <a:t>tidy</a:t>
              </a:r>
              <a:endParaRPr lang="en-US" altLang="zh-CN" sz="4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21513" name="tidy.mp3">
              <a:hlinkClick r:id="" action="ppaction://media"/>
            </p:cNvPr>
            <p:cNvPicPr>
              <a:picLocks noRot="1" noChangeAspect="1"/>
            </p:cNvPicPr>
            <p:nvPr>
              <a:audioFile r:link="rId3"/>
            </p:nvPr>
          </p:nvPicPr>
          <p:blipFill>
            <a:blip r:embed="rId4"/>
            <a:stretch>
              <a:fillRect/>
            </a:stretch>
          </p:blipFill>
          <p:spPr>
            <a:xfrm>
              <a:off x="2755032" y="4833953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1514" name="组合 14"/>
          <p:cNvGrpSpPr/>
          <p:nvPr/>
        </p:nvGrpSpPr>
        <p:grpSpPr>
          <a:xfrm>
            <a:off x="5435600" y="4813300"/>
            <a:ext cx="2260600" cy="1063625"/>
            <a:chOff x="5191638" y="4573253"/>
            <a:chExt cx="2260682" cy="1063080"/>
          </a:xfrm>
        </p:grpSpPr>
        <p:sp>
          <p:nvSpPr>
            <p:cNvPr id="21515" name="文本框 9"/>
            <p:cNvSpPr/>
            <p:nvPr/>
          </p:nvSpPr>
          <p:spPr>
            <a:xfrm>
              <a:off x="5191638" y="4573253"/>
              <a:ext cx="1651060" cy="106308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4800">
                  <a:solidFill>
                    <a:srgbClr val="000000"/>
                  </a:solidFill>
                  <a:latin typeface="Arial" panose="020B0604020202020204" pitchFamily="34" charset="0"/>
                </a:rPr>
                <a:t>mess</a:t>
              </a:r>
              <a:endParaRPr lang="en-US" altLang="zh-CN" sz="4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21516" name="mess.mp3">
              <a:hlinkClick r:id="" action="ppaction://media"/>
            </p:cNvPr>
            <p:cNvPicPr>
              <a:picLocks noRot="1" noChangeAspect="1"/>
            </p:cNvPicPr>
            <p:nvPr>
              <a:audioFile r:link="rId3"/>
            </p:nvPr>
          </p:nvPicPr>
          <p:blipFill>
            <a:blip r:embed="rId4"/>
            <a:stretch>
              <a:fillRect/>
            </a:stretch>
          </p:blipFill>
          <p:spPr>
            <a:xfrm>
              <a:off x="6842720" y="4979640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1517" name="文本框 16"/>
          <p:cNvSpPr txBox="1"/>
          <p:nvPr/>
        </p:nvSpPr>
        <p:spPr>
          <a:xfrm rot="21131172">
            <a:off x="4635857" y="822236"/>
            <a:ext cx="4950227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What a mess!</a:t>
            </a:r>
            <a:endParaRPr kumimoji="0" lang="en-US" altLang="zh-CN" sz="4800" b="1" i="0" u="none" strike="noStrike" kern="1200" cap="none" spc="0" normalizeH="0" baseline="0" noProof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&gt;&gt;Presentation</a:t>
            </a:r>
            <a:endParaRPr lang="zh-CN" altLang="en-US" sz="2400" i="1" dirty="0"/>
          </a:p>
        </p:txBody>
      </p:sp>
      <p:cxnSp>
        <p:nvCxnSpPr>
          <p:cNvPr id="23555" name="直接连接符 9"/>
          <p:cNvCxnSpPr/>
          <p:nvPr/>
        </p:nvCxnSpPr>
        <p:spPr>
          <a:xfrm>
            <a:off x="611188" y="1484313"/>
            <a:ext cx="27368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6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565275"/>
            <a:ext cx="4165600" cy="31242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23557" name="组合 6"/>
          <p:cNvGrpSpPr/>
          <p:nvPr/>
        </p:nvGrpSpPr>
        <p:grpSpPr>
          <a:xfrm>
            <a:off x="5003800" y="2266950"/>
            <a:ext cx="2808288" cy="1431925"/>
            <a:chOff x="5508104" y="2780928"/>
            <a:chExt cx="2808312" cy="1432283"/>
          </a:xfrm>
        </p:grpSpPr>
        <p:sp>
          <p:nvSpPr>
            <p:cNvPr id="23558" name="文本框 4"/>
            <p:cNvSpPr/>
            <p:nvPr/>
          </p:nvSpPr>
          <p:spPr>
            <a:xfrm>
              <a:off x="5508104" y="2780928"/>
              <a:ext cx="2808312" cy="9527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48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tidy up</a:t>
              </a:r>
              <a:endParaRPr lang="zh-CN" altLang="en-US" sz="4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23559" name="tidyup.mp3">
              <a:hlinkClick r:id="" action="ppaction://media"/>
            </p:cNvPr>
            <p:cNvPicPr>
              <a:picLocks noRot="1" noChangeAspect="1"/>
            </p:cNvPicPr>
            <p:nvPr>
              <a:audioFile r:link="rId2"/>
            </p:nvPr>
          </p:nvPicPr>
          <p:blipFill>
            <a:blip r:embed="rId3"/>
            <a:stretch>
              <a:fillRect/>
            </a:stretch>
          </p:blipFill>
          <p:spPr>
            <a:xfrm>
              <a:off x="6302660" y="3603611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3560" name="文本框 21"/>
          <p:cNvSpPr/>
          <p:nvPr/>
        </p:nvSpPr>
        <p:spPr>
          <a:xfrm>
            <a:off x="539750" y="4757738"/>
            <a:ext cx="8408988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Sally and Peter are </a:t>
            </a: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tidying up 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 room.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 fill="hold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0663" y="4051300"/>
            <a:ext cx="3417887" cy="25638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5602" name="图片 1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77963"/>
            <a:ext cx="3432175" cy="25733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5603" name="矩形 5"/>
          <p:cNvSpPr/>
          <p:nvPr/>
        </p:nvSpPr>
        <p:spPr>
          <a:xfrm>
            <a:off x="112713" y="1308100"/>
            <a:ext cx="8628063" cy="5256213"/>
          </a:xfrm>
          <a:prstGeom prst="rect">
            <a:avLst/>
          </a:prstGeom>
          <a:solidFill>
            <a:schemeClr val="bg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5604" name="文本框 6"/>
          <p:cNvSpPr/>
          <p:nvPr/>
        </p:nvSpPr>
        <p:spPr>
          <a:xfrm>
            <a:off x="755650" y="1700213"/>
            <a:ext cx="8123238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(    ) 1. The socks are Peter’s. 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(    ) 2. The socks are not on the bed. </a:t>
            </a: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(    ) 3. Both the cap and the T-shirt are    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           Paul’s. 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(    ) 4. Sally asks Peter to put the T-shirt on 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          the chair.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60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judge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&gt;&gt;Presentation</a:t>
            </a:r>
            <a:endParaRPr lang="zh-CN" altLang="en-US" sz="2400" i="1" dirty="0"/>
          </a:p>
        </p:txBody>
      </p:sp>
      <p:cxnSp>
        <p:nvCxnSpPr>
          <p:cNvPr id="25607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8" name="文本框 3"/>
          <p:cNvSpPr/>
          <p:nvPr/>
        </p:nvSpPr>
        <p:spPr>
          <a:xfrm>
            <a:off x="1042988" y="1827213"/>
            <a:ext cx="649287" cy="665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609" name="文本框 12"/>
          <p:cNvSpPr/>
          <p:nvPr/>
        </p:nvSpPr>
        <p:spPr>
          <a:xfrm>
            <a:off x="971550" y="2603500"/>
            <a:ext cx="647700" cy="666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610" name="文本框 17"/>
          <p:cNvSpPr/>
          <p:nvPr/>
        </p:nvSpPr>
        <p:spPr>
          <a:xfrm>
            <a:off x="1025525" y="3270250"/>
            <a:ext cx="649288" cy="665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611" name="文本框 18"/>
          <p:cNvSpPr/>
          <p:nvPr/>
        </p:nvSpPr>
        <p:spPr>
          <a:xfrm>
            <a:off x="1042988" y="4713288"/>
            <a:ext cx="649287" cy="665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5612" name="say课文录音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8020050" y="55880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6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256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2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2"/>
                </p:tgtEl>
              </p:cMediaNode>
            </p:audio>
          </p:childTnLst>
        </p:cTn>
      </p:par>
    </p:tnLst>
    <p:bldLst>
      <p:bldP spid="25608" grpId="0"/>
      <p:bldP spid="25609" grpId="0"/>
      <p:bldP spid="25610" grpId="0"/>
      <p:bldP spid="256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Let’s learn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69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&gt;&gt;Presentation</a:t>
            </a:r>
            <a:endParaRPr lang="zh-CN" altLang="en-US" sz="2400" i="1" dirty="0"/>
          </a:p>
        </p:txBody>
      </p:sp>
      <p:cxnSp>
        <p:nvCxnSpPr>
          <p:cNvPr id="29699" name="直接连接符 11"/>
          <p:cNvCxnSpPr/>
          <p:nvPr/>
        </p:nvCxnSpPr>
        <p:spPr>
          <a:xfrm>
            <a:off x="611188" y="1484313"/>
            <a:ext cx="20066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700" name="组合 14"/>
          <p:cNvGrpSpPr/>
          <p:nvPr/>
        </p:nvGrpSpPr>
        <p:grpSpPr>
          <a:xfrm>
            <a:off x="1900238" y="1638300"/>
            <a:ext cx="4867275" cy="1016000"/>
            <a:chOff x="1907518" y="1861681"/>
            <a:chExt cx="4867684" cy="1015663"/>
          </a:xfrm>
        </p:grpSpPr>
        <p:sp>
          <p:nvSpPr>
            <p:cNvPr id="29701" name="流程图: 手动输入 13"/>
            <p:cNvSpPr/>
            <p:nvPr/>
          </p:nvSpPr>
          <p:spPr>
            <a:xfrm>
              <a:off x="1907518" y="1891834"/>
              <a:ext cx="4507291" cy="841096"/>
            </a:xfrm>
            <a:prstGeom prst="flowChartManualInput">
              <a:avLst/>
            </a:prstGeom>
            <a:solidFill>
              <a:srgbClr val="F8ADC6"/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9702" name="文本框 6"/>
            <p:cNvSpPr/>
            <p:nvPr/>
          </p:nvSpPr>
          <p:spPr>
            <a:xfrm>
              <a:off x="1971023" y="1861681"/>
              <a:ext cx="4804179" cy="10156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4000" dirty="0">
                  <a:solidFill>
                    <a:srgbClr val="000000"/>
                  </a:solidFill>
                  <a:latin typeface="Arial" panose="020B0604020202020204" pitchFamily="34" charset="0"/>
                </a:rPr>
                <a:t>Is that your book?</a:t>
              </a:r>
              <a:endParaRPr lang="en-US" altLang="zh-CN" sz="40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9703" name="组合 18"/>
          <p:cNvGrpSpPr/>
          <p:nvPr/>
        </p:nvGrpSpPr>
        <p:grpSpPr>
          <a:xfrm>
            <a:off x="1547813" y="2527300"/>
            <a:ext cx="4968875" cy="1412875"/>
            <a:chOff x="3491880" y="2646914"/>
            <a:chExt cx="4968552" cy="1412018"/>
          </a:xfrm>
        </p:grpSpPr>
        <p:grpSp>
          <p:nvGrpSpPr>
            <p:cNvPr id="29704" name="组合 15"/>
            <p:cNvGrpSpPr/>
            <p:nvPr/>
          </p:nvGrpSpPr>
          <p:grpSpPr>
            <a:xfrm>
              <a:off x="3491880" y="2646914"/>
              <a:ext cx="4968552" cy="928354"/>
              <a:chOff x="3031739" y="1023866"/>
              <a:chExt cx="4968552" cy="928354"/>
            </a:xfrm>
          </p:grpSpPr>
          <p:sp>
            <p:nvSpPr>
              <p:cNvPr id="29705" name="流程图: 手动输入 16"/>
              <p:cNvSpPr/>
              <p:nvPr/>
            </p:nvSpPr>
            <p:spPr>
              <a:xfrm>
                <a:off x="3031739" y="1112712"/>
                <a:ext cx="4968552" cy="839279"/>
              </a:xfrm>
              <a:prstGeom prst="flowChartManualInput">
                <a:avLst/>
              </a:prstGeom>
              <a:solidFill>
                <a:srgbClr val="F8ADC6"/>
              </a:solidFill>
              <a:ln w="12700">
                <a:noFill/>
                <a:miter lim="800000"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defTabSz="914400"/>
                <a:endParaRPr lang="zh-CN" altLang="en-US" sz="1800">
                  <a:solidFill>
                    <a:srgbClr val="FFFFFF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706" name="文本框 17"/>
              <p:cNvSpPr/>
              <p:nvPr/>
            </p:nvSpPr>
            <p:spPr>
              <a:xfrm>
                <a:off x="3114284" y="1023866"/>
                <a:ext cx="4803463" cy="901153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defTabSz="914400">
                  <a:lnSpc>
                    <a:spcPct val="150000"/>
                  </a:lnSpc>
                </a:pPr>
                <a:r>
                  <a:rPr lang="en-US" altLang="zh-CN" sz="40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=Is that book </a:t>
                </a:r>
                <a:r>
                  <a:rPr lang="en-US" altLang="zh-CN" sz="40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yours</a:t>
                </a:r>
                <a:r>
                  <a:rPr lang="en-US" altLang="zh-CN" sz="40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?</a:t>
                </a:r>
                <a:endParaRPr lang="en-US" altLang="zh-CN" sz="4000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29707" name="yours.mp3">
              <a:hlinkClick r:id="" action="ppaction://media"/>
            </p:cNvPr>
            <p:cNvPicPr>
              <a:picLocks noRot="1" noChangeAspect="1"/>
            </p:cNvPicPr>
            <p:nvPr>
              <a:audioFile r:link="rId1"/>
            </p:nvPr>
          </p:nvPicPr>
          <p:blipFill>
            <a:blip r:embed="rId2"/>
            <a:stretch>
              <a:fillRect/>
            </a:stretch>
          </p:blipFill>
          <p:spPr>
            <a:xfrm>
              <a:off x="7068131" y="3449332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9708" name="组合 19"/>
          <p:cNvGrpSpPr/>
          <p:nvPr/>
        </p:nvGrpSpPr>
        <p:grpSpPr>
          <a:xfrm>
            <a:off x="2479675" y="3983038"/>
            <a:ext cx="4941888" cy="908050"/>
            <a:chOff x="-485616" y="1751162"/>
            <a:chExt cx="4942115" cy="908122"/>
          </a:xfrm>
        </p:grpSpPr>
        <p:sp>
          <p:nvSpPr>
            <p:cNvPr id="29709" name="流程图: 手动输入 20"/>
            <p:cNvSpPr/>
            <p:nvPr/>
          </p:nvSpPr>
          <p:spPr>
            <a:xfrm flipH="1">
              <a:off x="-485616" y="1819429"/>
              <a:ext cx="4202306" cy="839855"/>
            </a:xfrm>
            <a:prstGeom prst="flowChartManualInput">
              <a:avLst/>
            </a:prstGeom>
            <a:solidFill>
              <a:srgbClr val="8FAADC"/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9710" name="文本框 21"/>
            <p:cNvSpPr/>
            <p:nvPr/>
          </p:nvSpPr>
          <p:spPr>
            <a:xfrm>
              <a:off x="-347497" y="1751162"/>
              <a:ext cx="4803996" cy="90177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4000" dirty="0">
                  <a:solidFill>
                    <a:srgbClr val="000000"/>
                  </a:solidFill>
                  <a:latin typeface="Arial" panose="020B0604020202020204" pitchFamily="34" charset="0"/>
                </a:rPr>
                <a:t>This is my book.</a:t>
              </a:r>
              <a:endParaRPr lang="en-US" altLang="zh-CN" sz="40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29711" name="Picture 27" descr="sly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650" y="1628775"/>
            <a:ext cx="935038" cy="760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712" name="Picture 33" descr="pt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02463" y="3871913"/>
            <a:ext cx="1116012" cy="89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9713" name="组合 28"/>
          <p:cNvGrpSpPr/>
          <p:nvPr/>
        </p:nvGrpSpPr>
        <p:grpSpPr>
          <a:xfrm>
            <a:off x="2124075" y="4976813"/>
            <a:ext cx="5645150" cy="1320800"/>
            <a:chOff x="2123728" y="4976594"/>
            <a:chExt cx="5645180" cy="1320463"/>
          </a:xfrm>
        </p:grpSpPr>
        <p:grpSp>
          <p:nvGrpSpPr>
            <p:cNvPr id="29714" name="组合 23"/>
            <p:cNvGrpSpPr/>
            <p:nvPr/>
          </p:nvGrpSpPr>
          <p:grpSpPr>
            <a:xfrm>
              <a:off x="2123728" y="4976594"/>
              <a:ext cx="5645180" cy="1015663"/>
              <a:chOff x="-485616" y="1751162"/>
              <a:chExt cx="4942115" cy="1015663"/>
            </a:xfrm>
          </p:grpSpPr>
          <p:sp>
            <p:nvSpPr>
              <p:cNvPr id="29715" name="流程图: 手动输入 24"/>
              <p:cNvSpPr/>
              <p:nvPr/>
            </p:nvSpPr>
            <p:spPr>
              <a:xfrm flipH="1">
                <a:off x="-485616" y="1819407"/>
                <a:ext cx="4202743" cy="839574"/>
              </a:xfrm>
              <a:prstGeom prst="flowChartManualInput">
                <a:avLst/>
              </a:prstGeom>
              <a:solidFill>
                <a:srgbClr val="8FAADC"/>
              </a:solidFill>
              <a:ln w="12700">
                <a:noFill/>
                <a:miter lim="800000"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defTabSz="914400"/>
                <a:endParaRPr lang="zh-CN" altLang="en-US" sz="1800">
                  <a:solidFill>
                    <a:srgbClr val="FFFFFF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716" name="文本框 25"/>
              <p:cNvSpPr/>
              <p:nvPr/>
            </p:nvSpPr>
            <p:spPr>
              <a:xfrm>
                <a:off x="-348026" y="1751162"/>
                <a:ext cx="4804525" cy="101574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defTabSz="914400">
                  <a:lnSpc>
                    <a:spcPct val="150000"/>
                  </a:lnSpc>
                </a:pPr>
                <a:r>
                  <a:rPr lang="en-US" altLang="zh-CN" sz="40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=This book is </a:t>
                </a:r>
                <a:r>
                  <a:rPr lang="en-US" altLang="zh-CN" sz="40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mine</a:t>
                </a:r>
                <a:r>
                  <a:rPr lang="en-US" altLang="zh-CN" sz="40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.</a:t>
                </a:r>
                <a:endParaRPr lang="en-US" altLang="zh-CN" sz="4000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29717" name="mine.mp3">
              <a:hlinkClick r:id="" action="ppaction://media"/>
            </p:cNvPr>
            <p:cNvPicPr>
              <a:picLocks noRot="1" noChangeAspect="1"/>
            </p:cNvPicPr>
            <p:nvPr>
              <a:audioFile r:link="rId1"/>
            </p:nvPr>
          </p:nvPicPr>
          <p:blipFill>
            <a:blip r:embed="rId2"/>
            <a:stretch>
              <a:fillRect/>
            </a:stretch>
          </p:blipFill>
          <p:spPr>
            <a:xfrm>
              <a:off x="5808580" y="5687457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9718" name="图片 3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0460000">
            <a:off x="7386638" y="1373188"/>
            <a:ext cx="765175" cy="995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19" name="文本框 7"/>
          <p:cNvSpPr/>
          <p:nvPr/>
        </p:nvSpPr>
        <p:spPr>
          <a:xfrm>
            <a:off x="7577138" y="1954213"/>
            <a:ext cx="1393825" cy="116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60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?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 fill="hold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占位符 2"/>
          <p:cNvSpPr txBox="1"/>
          <p:nvPr/>
        </p:nvSpPr>
        <p:spPr bwMode="auto">
          <a:xfrm>
            <a:off x="539750" y="901700"/>
            <a:ext cx="24479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Let’s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1747" name="直接连接符 11"/>
          <p:cNvCxnSpPr/>
          <p:nvPr/>
        </p:nvCxnSpPr>
        <p:spPr>
          <a:xfrm>
            <a:off x="611188" y="1484313"/>
            <a:ext cx="19446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8" name="Picture 27" descr="sly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39863" y="1728788"/>
            <a:ext cx="935037" cy="760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9" name="Picture 33" descr="pt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53213" y="2579688"/>
            <a:ext cx="1116012" cy="89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50" name="圆角矩形标注 1"/>
          <p:cNvSpPr/>
          <p:nvPr/>
        </p:nvSpPr>
        <p:spPr>
          <a:xfrm>
            <a:off x="2816225" y="1670050"/>
            <a:ext cx="3497263" cy="763588"/>
          </a:xfrm>
          <a:prstGeom prst="wedgeRoundRectCallout">
            <a:avLst>
              <a:gd name="adj1" fmla="val -55181"/>
              <a:gd name="adj2" fmla="val -12755"/>
              <a:gd name="adj3" fmla="val 16667"/>
            </a:avLst>
          </a:prstGeom>
          <a:noFill/>
          <a:ln w="12700">
            <a:solidFill>
              <a:srgbClr val="CC00F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600" spc="0">
                <a:solidFill>
                  <a:srgbClr val="303030"/>
                </a:solidFill>
              </a:rPr>
              <a:t> Is this yours?</a:t>
            </a:r>
            <a:endParaRPr lang="en-US" altLang="zh-CN" sz="3600">
              <a:solidFill>
                <a:srgbClr val="303030"/>
              </a:solidFill>
            </a:endParaRPr>
          </a:p>
        </p:txBody>
      </p:sp>
      <p:sp>
        <p:nvSpPr>
          <p:cNvPr id="31751" name="圆角矩形标注 33"/>
          <p:cNvSpPr/>
          <p:nvPr/>
        </p:nvSpPr>
        <p:spPr>
          <a:xfrm>
            <a:off x="3203575" y="2794000"/>
            <a:ext cx="3340100" cy="706438"/>
          </a:xfrm>
          <a:prstGeom prst="wedgeRoundRectCallout">
            <a:avLst>
              <a:gd name="adj1" fmla="val 55810"/>
              <a:gd name="adj2" fmla="val -18338"/>
              <a:gd name="adj3" fmla="val 16667"/>
            </a:avLst>
          </a:prstGeom>
          <a:noFill/>
          <a:ln w="12700">
            <a:solidFill>
              <a:srgbClr val="0000F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600" spc="0">
                <a:solidFill>
                  <a:srgbClr val="303030"/>
                </a:solidFill>
              </a:rPr>
              <a:t> Yes. It’s mine.</a:t>
            </a:r>
            <a:endParaRPr lang="en-US" altLang="zh-CN" sz="3600">
              <a:solidFill>
                <a:srgbClr val="303030"/>
              </a:solidFill>
            </a:endParaRPr>
          </a:p>
        </p:txBody>
      </p:sp>
      <p:pic>
        <p:nvPicPr>
          <p:cNvPr id="31752" name="图片 3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460000">
            <a:off x="387350" y="1824038"/>
            <a:ext cx="766763" cy="995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53" name="圆角矩形标注 35"/>
          <p:cNvSpPr/>
          <p:nvPr/>
        </p:nvSpPr>
        <p:spPr>
          <a:xfrm>
            <a:off x="2741613" y="4005263"/>
            <a:ext cx="4422775" cy="739775"/>
          </a:xfrm>
          <a:prstGeom prst="wedgeRoundRectCallout">
            <a:avLst>
              <a:gd name="adj1" fmla="val -55181"/>
              <a:gd name="adj2" fmla="val -12755"/>
              <a:gd name="adj3" fmla="val 16667"/>
            </a:avLst>
          </a:prstGeom>
          <a:noFill/>
          <a:ln w="12700">
            <a:solidFill>
              <a:srgbClr val="CC00F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600" spc="0">
                <a:solidFill>
                  <a:srgbClr val="303030"/>
                </a:solidFill>
              </a:rPr>
              <a:t>  Are they yours?</a:t>
            </a:r>
            <a:endParaRPr lang="en-US" altLang="zh-CN" sz="3600">
              <a:solidFill>
                <a:srgbClr val="303030"/>
              </a:solidFill>
            </a:endParaRPr>
          </a:p>
        </p:txBody>
      </p:sp>
      <p:pic>
        <p:nvPicPr>
          <p:cNvPr id="31754" name="Picture 27" descr="sly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20813" y="3984625"/>
            <a:ext cx="935037" cy="760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55" name="圆角矩形标注 37"/>
          <p:cNvSpPr/>
          <p:nvPr/>
        </p:nvSpPr>
        <p:spPr>
          <a:xfrm>
            <a:off x="2051050" y="5241925"/>
            <a:ext cx="4305300" cy="708025"/>
          </a:xfrm>
          <a:prstGeom prst="wedgeRoundRectCallout">
            <a:avLst>
              <a:gd name="adj1" fmla="val 55810"/>
              <a:gd name="adj2" fmla="val -18338"/>
              <a:gd name="adj3" fmla="val 16667"/>
            </a:avLst>
          </a:prstGeom>
          <a:noFill/>
          <a:ln w="12700">
            <a:solidFill>
              <a:srgbClr val="0000F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600" spc="0">
                <a:solidFill>
                  <a:srgbClr val="303030"/>
                </a:solidFill>
              </a:rPr>
              <a:t>   No. They aren’t.</a:t>
            </a:r>
            <a:endParaRPr lang="en-US" altLang="zh-CN" sz="3600">
              <a:solidFill>
                <a:srgbClr val="303030"/>
              </a:solidFill>
            </a:endParaRPr>
          </a:p>
        </p:txBody>
      </p:sp>
      <p:pic>
        <p:nvPicPr>
          <p:cNvPr id="31756" name="Picture 33" descr="pt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84963" y="5070475"/>
            <a:ext cx="1116012" cy="89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1757" name="组合 5"/>
          <p:cNvGrpSpPr/>
          <p:nvPr/>
        </p:nvGrpSpPr>
        <p:grpSpPr>
          <a:xfrm>
            <a:off x="369888" y="4100513"/>
            <a:ext cx="982662" cy="1416050"/>
            <a:chOff x="246532" y="4151483"/>
            <a:chExt cx="982356" cy="1417144"/>
          </a:xfrm>
        </p:grpSpPr>
        <p:pic>
          <p:nvPicPr>
            <p:cNvPr id="31758" name="图片 3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20460000">
              <a:off x="461414" y="4151483"/>
              <a:ext cx="767474" cy="99545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1759" name="图片 4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20460000">
              <a:off x="376082" y="4349550"/>
              <a:ext cx="767474" cy="99545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1760" name="图片 4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20460000">
              <a:off x="246532" y="4573168"/>
              <a:ext cx="767474" cy="99545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cxnSp>
        <p:nvCxnSpPr>
          <p:cNvPr id="31761" name="直接连接符 4"/>
          <p:cNvCxnSpPr/>
          <p:nvPr/>
        </p:nvCxnSpPr>
        <p:spPr>
          <a:xfrm>
            <a:off x="323850" y="3716338"/>
            <a:ext cx="8280400" cy="0"/>
          </a:xfrm>
          <a:prstGeom prst="line">
            <a:avLst/>
          </a:prstGeom>
          <a:ln w="38100">
            <a:solidFill>
              <a:srgbClr val="FF006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2" name="文本框 7"/>
          <p:cNvSpPr/>
          <p:nvPr/>
        </p:nvSpPr>
        <p:spPr>
          <a:xfrm>
            <a:off x="579438" y="2405063"/>
            <a:ext cx="1392237" cy="116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60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?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63" name="文本框 42"/>
          <p:cNvSpPr/>
          <p:nvPr/>
        </p:nvSpPr>
        <p:spPr>
          <a:xfrm>
            <a:off x="496888" y="5151438"/>
            <a:ext cx="1392237" cy="1166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60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?</a:t>
            </a:r>
            <a:endParaRPr lang="zh-CN" altLang="en-US" sz="6000" b="1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3" grpId="0" animBg="1"/>
      <p:bldP spid="317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02438" y="4484688"/>
            <a:ext cx="1847850" cy="1308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4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11525" y="5595938"/>
            <a:ext cx="1863725" cy="1063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5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580000" flipV="1">
            <a:off x="6121400" y="3667125"/>
            <a:ext cx="1758950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6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Ask</a:t>
            </a:r>
            <a:r>
              <a:rPr lang="zh-CN" altLang="en-US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and answer 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797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3798" name="直接连接符 11"/>
          <p:cNvCxnSpPr/>
          <p:nvPr/>
        </p:nvCxnSpPr>
        <p:spPr>
          <a:xfrm>
            <a:off x="611188" y="1484313"/>
            <a:ext cx="28082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799" name="图片 3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460000">
            <a:off x="4019550" y="4033838"/>
            <a:ext cx="1227138" cy="1592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800" name="Picture 10" descr="eraser">
            <a:hlinkClick r:id="rId5"/>
          </p:cNvPr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67025" y="4667250"/>
            <a:ext cx="952500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801" name="Picture 12" descr="Ruler">
            <a:hlinkClick r:id="rId7"/>
          </p:cNvPr>
          <p:cNvPicPr>
            <a:picLocks noChangeAspect="1"/>
          </p:cNvPicPr>
          <p:nvPr/>
        </p:nvPicPr>
        <p:blipFill>
          <a:blip r:embed="rId8" cstate="email">
            <a:lum contrast="30000"/>
          </a:blip>
          <a:srcRect/>
          <a:stretch>
            <a:fillRect/>
          </a:stretch>
        </p:blipFill>
        <p:spPr>
          <a:xfrm rot="19560000">
            <a:off x="5473700" y="4702175"/>
            <a:ext cx="1835150" cy="255588"/>
          </a:xfrm>
          <a:prstGeom prst="rect">
            <a:avLst/>
          </a:prstGeom>
          <a:noFill/>
          <a:ln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33802" name="图片 13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165850" y="5792788"/>
            <a:ext cx="1354138" cy="427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803" name="图片 15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175250" y="5659438"/>
            <a:ext cx="1022350" cy="766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804" name="图片 16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1225550" y="5159375"/>
            <a:ext cx="1774825" cy="1149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805" name="文本框 19"/>
          <p:cNvSpPr/>
          <p:nvPr/>
        </p:nvSpPr>
        <p:spPr>
          <a:xfrm>
            <a:off x="611188" y="1558925"/>
            <a:ext cx="7192962" cy="2586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Whose … is this/are these?</a:t>
            </a:r>
            <a:endParaRPr lang="en-US" altLang="zh-CN" sz="36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Is this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ruler 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yours?</a:t>
            </a:r>
            <a:endParaRPr lang="en-US" altLang="zh-CN" sz="36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Are these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books 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yours?</a:t>
            </a:r>
            <a:endParaRPr lang="en-US" altLang="zh-CN" sz="36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584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5843" name="直接连接符 11"/>
          <p:cNvCxnSpPr/>
          <p:nvPr/>
        </p:nvCxnSpPr>
        <p:spPr>
          <a:xfrm>
            <a:off x="611188" y="1484313"/>
            <a:ext cx="26939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4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53013" y="1433513"/>
            <a:ext cx="2476500" cy="3300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5845" name="图片 6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238" y="1700213"/>
            <a:ext cx="2420937" cy="28717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35846" name="组合 19"/>
          <p:cNvGrpSpPr/>
          <p:nvPr/>
        </p:nvGrpSpPr>
        <p:grpSpPr>
          <a:xfrm>
            <a:off x="1284288" y="4360863"/>
            <a:ext cx="1679575" cy="1516062"/>
            <a:chOff x="3087508" y="2230209"/>
            <a:chExt cx="1679512" cy="1516731"/>
          </a:xfrm>
        </p:grpSpPr>
        <p:sp>
          <p:nvSpPr>
            <p:cNvPr id="35847" name="文本框 13"/>
            <p:cNvSpPr/>
            <p:nvPr/>
          </p:nvSpPr>
          <p:spPr>
            <a:xfrm>
              <a:off x="3087508" y="2230209"/>
              <a:ext cx="1679512" cy="106409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4800" b="1">
                  <a:solidFill>
                    <a:srgbClr val="000000"/>
                  </a:solidFill>
                  <a:latin typeface="Arial" panose="020B0604020202020204" pitchFamily="34" charset="0"/>
                </a:rPr>
                <a:t>sock</a:t>
              </a:r>
              <a:endParaRPr lang="zh-CN" altLang="zh-CN" sz="4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5848" name="sock.mp3">
              <a:hlinkClick r:id="" action="ppaction://media"/>
            </p:cNvPr>
            <p:cNvPicPr>
              <a:picLocks noRot="1" noChangeAspect="1"/>
            </p:cNvPicPr>
            <p:nvPr>
              <a:audioFile r:link="rId3"/>
            </p:nvPr>
          </p:nvPicPr>
          <p:blipFill>
            <a:blip r:embed="rId4"/>
            <a:stretch>
              <a:fillRect/>
            </a:stretch>
          </p:blipFill>
          <p:spPr>
            <a:xfrm>
              <a:off x="3621669" y="3137340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35849" name="组合 21"/>
          <p:cNvGrpSpPr/>
          <p:nvPr/>
        </p:nvGrpSpPr>
        <p:grpSpPr>
          <a:xfrm>
            <a:off x="4176713" y="4351338"/>
            <a:ext cx="4716462" cy="1525587"/>
            <a:chOff x="4537598" y="4361287"/>
            <a:chExt cx="4714435" cy="1526652"/>
          </a:xfrm>
        </p:grpSpPr>
        <p:sp>
          <p:nvSpPr>
            <p:cNvPr id="35850" name="文本框 14"/>
            <p:cNvSpPr/>
            <p:nvPr/>
          </p:nvSpPr>
          <p:spPr>
            <a:xfrm>
              <a:off x="4537598" y="4361287"/>
              <a:ext cx="4714435" cy="10643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4800">
                  <a:solidFill>
                    <a:srgbClr val="000000"/>
                  </a:solidFill>
                  <a:latin typeface="Arial" panose="020B0604020202020204" pitchFamily="34" charset="0"/>
                </a:rPr>
                <a:t>a pair of </a:t>
              </a:r>
              <a:r>
                <a:rPr lang="en-US" altLang="zh-CN" sz="4800" b="1">
                  <a:solidFill>
                    <a:srgbClr val="FF0000"/>
                  </a:solidFill>
                  <a:latin typeface="Arial" panose="020B0604020202020204" pitchFamily="34" charset="0"/>
                </a:rPr>
                <a:t>sock</a:t>
              </a:r>
              <a:r>
                <a:rPr lang="en-US" altLang="zh-CN" sz="4800" b="1">
                  <a:solidFill>
                    <a:srgbClr val="0000FF"/>
                  </a:solidFill>
                  <a:latin typeface="Arial" panose="020B0604020202020204" pitchFamily="34" charset="0"/>
                </a:rPr>
                <a:t>s</a:t>
              </a:r>
              <a:endParaRPr lang="zh-CN" altLang="zh-CN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5851" name="socks.mp3">
              <a:hlinkClick r:id="" action="ppaction://media"/>
            </p:cNvPr>
            <p:cNvPicPr>
              <a:picLocks noRot="1" noChangeAspect="1"/>
            </p:cNvPicPr>
            <p:nvPr>
              <a:audioFile r:link="rId3"/>
            </p:nvPr>
          </p:nvPicPr>
          <p:blipFill>
            <a:blip r:embed="rId4"/>
            <a:stretch>
              <a:fillRect/>
            </a:stretch>
          </p:blipFill>
          <p:spPr>
            <a:xfrm>
              <a:off x="7490632" y="5278339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588" y="1728788"/>
            <a:ext cx="3546475" cy="3543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7890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7892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893" name="组合 6"/>
          <p:cNvGrpSpPr/>
          <p:nvPr/>
        </p:nvGrpSpPr>
        <p:grpSpPr>
          <a:xfrm>
            <a:off x="5076825" y="2681288"/>
            <a:ext cx="1679575" cy="1793875"/>
            <a:chOff x="4716016" y="2777744"/>
            <a:chExt cx="1679512" cy="1794766"/>
          </a:xfrm>
        </p:grpSpPr>
        <p:sp>
          <p:nvSpPr>
            <p:cNvPr id="37894" name="文本框 13"/>
            <p:cNvSpPr/>
            <p:nvPr/>
          </p:nvSpPr>
          <p:spPr>
            <a:xfrm>
              <a:off x="4716016" y="2777744"/>
              <a:ext cx="1679512" cy="11848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5400" b="1">
                  <a:solidFill>
                    <a:srgbClr val="000000"/>
                  </a:solidFill>
                  <a:latin typeface="Arial" panose="020B0604020202020204" pitchFamily="34" charset="0"/>
                </a:rPr>
                <a:t>cap</a:t>
              </a:r>
              <a:endParaRPr lang="zh-CN" altLang="zh-CN" sz="5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7895" name="cap.mp3">
              <a:hlinkClick r:id="" action="ppaction://media"/>
            </p:cNvPr>
            <p:cNvPicPr>
              <a:picLocks noRot="1" noChangeAspect="1"/>
            </p:cNvPicPr>
            <p:nvPr>
              <a:audioFile r:link="rId2"/>
            </p:nvPr>
          </p:nvPicPr>
          <p:blipFill>
            <a:blip r:embed="rId3"/>
            <a:stretch>
              <a:fillRect/>
            </a:stretch>
          </p:blipFill>
          <p:spPr>
            <a:xfrm>
              <a:off x="5147279" y="3962910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9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2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41e6a90f-da7f-489a-91a4-dc0e053fd9a4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1837</Words>
  <Application>WPS 演示</Application>
  <PresentationFormat>全屏显示(4:3)</PresentationFormat>
  <Paragraphs>181</Paragraphs>
  <Slides>17</Slides>
  <Notes>16</Notes>
  <HiddenSlides>0</HiddenSlides>
  <MMClips>23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黑体</vt:lpstr>
      <vt:lpstr>Calibri</vt:lpstr>
      <vt:lpstr>Arial</vt:lpstr>
      <vt:lpstr>Calibri</vt:lpstr>
      <vt:lpstr>微软雅黑</vt:lpstr>
      <vt:lpstr>幼圆</vt:lpstr>
      <vt:lpstr>Arial Unicode MS</vt:lpstr>
      <vt:lpstr>第一PPT模板网-WWW.1PPT.COM</vt:lpstr>
      <vt:lpstr>Unit1 Tidy up!</vt:lpstr>
      <vt:lpstr>&gt;&gt;Presentation</vt:lpstr>
      <vt:lpstr>&gt;&gt;Presentation</vt:lpstr>
      <vt:lpstr>&gt;&gt;Presentation</vt:lpstr>
      <vt:lpstr>&gt;&gt;Presentation</vt:lpstr>
      <vt:lpstr>&gt;&gt;Presentation</vt:lpstr>
      <vt:lpstr>&gt;&gt;Practice</vt:lpstr>
      <vt:lpstr>&gt;&gt;Presentation</vt:lpstr>
      <vt:lpstr>&gt;&gt;Presentation</vt:lpstr>
      <vt:lpstr>&gt;&gt;Practice</vt:lpstr>
      <vt:lpstr>&gt;&gt;Practice</vt:lpstr>
      <vt:lpstr>&gt;&gt;Practice</vt:lpstr>
      <vt:lpstr>&gt;&gt;Practice</vt:lpstr>
      <vt:lpstr>&gt;&gt;Practice</vt:lpstr>
      <vt:lpstr>&gt;&gt;Practice</vt:lpstr>
      <vt:lpstr>&gt;&gt;Summary</vt:lpstr>
      <vt:lpstr>&gt;&gt;Homework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2021-02-08T15:28:00Z</cp:lastPrinted>
  <dcterms:created xsi:type="dcterms:W3CDTF">2021-02-08T15:28:00Z</dcterms:created>
  <dcterms:modified xsi:type="dcterms:W3CDTF">2023-03-01T04:44:35Z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7A9E2CA956B24549AA5E24492AA49E91</vt:lpwstr>
  </property>
  <property fmtid="{D5CDD505-2E9C-101B-9397-08002B2CF9AE}" pid="7" name="KSOProductBuildVer">
    <vt:lpwstr>2052-11.1.0.13703</vt:lpwstr>
  </property>
</Properties>
</file>