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463" r:id="rId5"/>
    <p:sldId id="467" r:id="rId6"/>
    <p:sldId id="468" r:id="rId7"/>
    <p:sldId id="471" r:id="rId8"/>
    <p:sldId id="469" r:id="rId9"/>
    <p:sldId id="445" r:id="rId10"/>
    <p:sldId id="473" r:id="rId11"/>
    <p:sldId id="474" r:id="rId12"/>
    <p:sldId id="476" r:id="rId13"/>
    <p:sldId id="472" r:id="rId14"/>
    <p:sldId id="326" r:id="rId15"/>
    <p:sldId id="345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2" autoAdjust="0"/>
    <p:restoredTop sz="91166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639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9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fld id="{6C2685B4-B3D0-49F5-98CA-D6D1D8C0CBA9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53D7CAC-7DC1-48F8-90AD-6A5576C41A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学生两人一组，根据图片和对话提示，进行会话练习。</a:t>
            </a:r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27CEB6B-1E64-4F5B-86CA-23E496ABAD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/>
              <a:t>学生针对</a:t>
            </a:r>
            <a:r>
              <a:rPr lang="en-US" altLang="zh-CN"/>
              <a:t>Nancy</a:t>
            </a:r>
            <a:r>
              <a:rPr lang="zh-CN" altLang="zh-CN"/>
              <a:t>和</a:t>
            </a:r>
            <a:r>
              <a:rPr lang="en-US" altLang="zh-CN"/>
              <a:t>Dan</a:t>
            </a:r>
            <a:r>
              <a:rPr lang="zh-CN" altLang="zh-CN"/>
              <a:t>家的房间图，两人一组对话，巩固和运用所学语言。</a:t>
            </a:r>
            <a:endParaRPr lang="zh-CN" altLang="zh-CN"/>
          </a:p>
          <a:p>
            <a:pPr lvl="0"/>
            <a:r>
              <a:rPr lang="en-US" altLang="zh-CN"/>
              <a:t>S1: Do you like Nancy’s home or Dan’s home?</a:t>
            </a:r>
            <a:endParaRPr lang="zh-CN" altLang="zh-CN"/>
          </a:p>
          <a:p>
            <a:pPr lvl="0"/>
            <a:r>
              <a:rPr lang="en-US" altLang="zh-CN"/>
              <a:t>S2: I like Dan’s home.</a:t>
            </a:r>
            <a:endParaRPr lang="zh-CN" altLang="zh-CN"/>
          </a:p>
          <a:p>
            <a:pPr lvl="0"/>
            <a:r>
              <a:rPr lang="en-US" altLang="zh-CN"/>
              <a:t>S1: Why do you like Dan’s home?</a:t>
            </a:r>
            <a:endParaRPr lang="zh-CN" altLang="zh-CN"/>
          </a:p>
          <a:p>
            <a:pPr lvl="0"/>
            <a:r>
              <a:rPr lang="en-US" altLang="zh-CN"/>
              <a:t>S2. Because the study is large and bright.</a:t>
            </a:r>
            <a:endParaRPr lang="zh-CN" altLang="zh-CN"/>
          </a:p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BAD4F05-CDB5-42F9-ADF7-B3B4DAD7C10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5E50F9C-616F-4054-96AD-1E5AF6974B6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1FBD8B7-8934-498C-AC70-C004C968DBD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F363559-04E5-4238-9809-63D421EBC3F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820CA7C5-B864-4C1B-8DF6-46C4C92F6DB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出示一张书房的图片学习单词</a:t>
            </a:r>
            <a:r>
              <a:rPr lang="en-US" altLang="zh-CN"/>
              <a:t>study</a:t>
            </a:r>
            <a:r>
              <a:rPr lang="zh-CN" altLang="en-US"/>
              <a:t>：</a:t>
            </a:r>
            <a:r>
              <a:rPr lang="en-US" altLang="zh-CN"/>
              <a:t>T: Look. This is a study. Is there a study in your home? S1: No, there isn’t. </a:t>
            </a:r>
            <a:endParaRPr lang="zh-CN" altLang="en-US"/>
          </a:p>
          <a:p>
            <a:pPr lvl="0"/>
            <a:r>
              <a:rPr lang="en-US" altLang="zh-CN"/>
              <a:t>S2: Yes, there’s a study in my home. T: What can you do in the study? S1: I can read books in the study. S2:</a:t>
            </a:r>
            <a:r>
              <a:rPr lang="zh-CN" altLang="en-US"/>
              <a:t> </a:t>
            </a:r>
            <a:r>
              <a:rPr lang="en-US" altLang="zh-CN"/>
              <a:t>I</a:t>
            </a:r>
            <a:r>
              <a:rPr lang="zh-CN" altLang="en-US"/>
              <a:t> </a:t>
            </a:r>
            <a:r>
              <a:rPr lang="en-US" altLang="zh-CN"/>
              <a:t>can do my homework in the study. S3: I can play computer games in the study. …</a:t>
            </a:r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3194996-7076-45D6-ABA4-7C7BEE18CFE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65203EA6-7B57-445E-B287-B47469AC89D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教师可出示此房屋平面图，让学生将打印好的房间图片一一对应贴在房屋平面图所对应的“房间“处。</a:t>
            </a:r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C152095-642A-4CE5-A823-09A1AD066E9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/>
              <a:t>呈现课本</a:t>
            </a:r>
            <a:r>
              <a:rPr lang="en-US" altLang="zh-CN"/>
              <a:t>Ask and answer</a:t>
            </a:r>
            <a:r>
              <a:rPr lang="zh-CN" altLang="zh-CN"/>
              <a:t>栏目</a:t>
            </a:r>
            <a:r>
              <a:rPr lang="en-US" altLang="zh-CN"/>
              <a:t>Nancy</a:t>
            </a:r>
            <a:r>
              <a:rPr lang="zh-CN" altLang="zh-CN"/>
              <a:t>和</a:t>
            </a:r>
            <a:r>
              <a:rPr lang="en-US" altLang="zh-CN"/>
              <a:t>Dan</a:t>
            </a:r>
            <a:r>
              <a:rPr lang="zh-CN" altLang="zh-CN"/>
              <a:t>家中房间的图片，教师分别对</a:t>
            </a:r>
            <a:r>
              <a:rPr lang="en-US" altLang="zh-CN"/>
              <a:t>Nancy</a:t>
            </a:r>
            <a:r>
              <a:rPr lang="zh-CN" altLang="zh-CN"/>
              <a:t>和</a:t>
            </a:r>
            <a:r>
              <a:rPr lang="en-US" altLang="zh-CN"/>
              <a:t>Dan</a:t>
            </a:r>
            <a:r>
              <a:rPr lang="zh-CN" altLang="zh-CN"/>
              <a:t>的家进行描述，让学生猜测哪个是</a:t>
            </a:r>
            <a:r>
              <a:rPr lang="en-US" altLang="zh-CN"/>
              <a:t>Nancy</a:t>
            </a:r>
            <a:r>
              <a:rPr lang="zh-CN" altLang="zh-CN"/>
              <a:t>的家，哪个是</a:t>
            </a:r>
            <a:r>
              <a:rPr lang="en-US" altLang="zh-CN"/>
              <a:t>Dan</a:t>
            </a:r>
            <a:r>
              <a:rPr lang="zh-CN" altLang="zh-CN"/>
              <a:t>的家。</a:t>
            </a:r>
            <a:endParaRPr lang="zh-CN" altLang="zh-CN"/>
          </a:p>
          <a:p>
            <a:pPr lvl="0"/>
            <a:r>
              <a:rPr lang="en-US" altLang="zh-CN"/>
              <a:t>T: In Nancy’s home, there’s a living room, a bedroom and a study. In Dan’s home, there’s also a living room, a study and a bedroom. But there’s a piano in Nancy’s bedroom. In Dan’s bedroom, there’s a picture on the wall. Which is Nancy’s home and which is Dan’s home?</a:t>
            </a:r>
            <a:endParaRPr lang="zh-CN" altLang="zh-CN"/>
          </a:p>
          <a:p>
            <a:pPr lvl="0"/>
            <a:r>
              <a:rPr lang="en-US" altLang="zh-CN"/>
              <a:t>S1: The first one is Nancy’s home.</a:t>
            </a:r>
            <a:endParaRPr lang="zh-CN" altLang="zh-CN"/>
          </a:p>
          <a:p>
            <a:pPr lvl="0"/>
            <a:r>
              <a:rPr lang="en-US" altLang="zh-CN"/>
              <a:t>S2: The other is Dan’s home.</a:t>
            </a:r>
            <a:endParaRPr lang="zh-CN" altLang="zh-CN"/>
          </a:p>
          <a:p>
            <a:pPr lvl="0"/>
            <a:r>
              <a:rPr lang="en-US" altLang="zh-CN"/>
              <a:t>...</a:t>
            </a:r>
            <a:endParaRPr lang="zh-CN" altLang="zh-CN"/>
          </a:p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1B1559C-210E-424D-BD0E-EB0D7FDA768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学生两人一组，根据图片和对话提示，进行会话练习。</a:t>
            </a:r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B979CCE-7B37-46AF-A734-26CB0AF42C6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任意多边形 23"/>
          <p:cNvSpPr/>
          <p:nvPr/>
        </p:nvSpPr>
        <p:spPr>
          <a:xfrm>
            <a:off x="1076325" y="665163"/>
            <a:ext cx="8067675" cy="619283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0" y="0"/>
            <a:ext cx="4787900" cy="4976813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15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6151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615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1A0537D9-E7C8-403D-A2D5-13C08EE44C4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290FF135-409F-459C-8C3E-44AF304CA4DB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31EE8BD5-9ABC-45AC-A3C8-42D9F74CDF2D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A7DC034E-AC9A-4880-BD9C-316B49F6B1D3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AA2A5011-80C8-4C38-8240-60F678A6519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6FFE0CB0-AA1C-423F-A3A3-916B4BF95B0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AA2A5011-80C8-4C38-8240-60F678A6519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6FFE0CB0-AA1C-423F-A3A3-916B4BF95B0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5D6BB673-78B4-4003-826A-E4CF6B993AD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8E7AC947-F622-4FDB-B479-98A77B00268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8197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198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199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2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3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4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5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6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7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08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9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10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7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8218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822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47A48ED1-8FB0-44E3-98AE-BC197D4DFC8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C13295DE-D547-4120-9907-9DC50E912C6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C954D9F2-10EC-484B-BAED-3406C49D86F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FF612882-09A1-415D-BFFE-80E461B56FA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3F58E8AD-F563-4B7C-9A11-C42026FDCEE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6340740D-1F40-4641-963B-CA51372EBDB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任意多边形 14"/>
          <p:cNvSpPr/>
          <p:nvPr/>
        </p:nvSpPr>
        <p:spPr>
          <a:xfrm>
            <a:off x="1076325" y="665163"/>
            <a:ext cx="8067675" cy="6192838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任意多边形 15"/>
          <p:cNvSpPr/>
          <p:nvPr/>
        </p:nvSpPr>
        <p:spPr>
          <a:xfrm>
            <a:off x="0" y="0"/>
            <a:ext cx="4787900" cy="4976813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7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1271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12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0B679937-3106-4916-B6EF-78FCEFE8485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C8E41F13-26FA-439C-BB0D-CC1E0CD9B171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DCF878C3-AC9A-4EFE-864A-4893DCA9359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B93A8EB2-DD2B-48F2-8CFC-26E3070C065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D59928FE-9B9E-41C7-8475-304F2F2FC5E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FA71A6A9-90C5-4C3C-8943-0B108B66AFA8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999E933E-CBE9-4BF1-B722-C2FC894EEB9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63317A2B-CC5A-4D98-A0B0-A9634790D09E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spcBef>
                <a:spcPct val="0"/>
              </a:spcBef>
              <a:spcAft>
                <a:spcPct val="0"/>
              </a:spcAft>
            </a:pPr>
            <a:fld id="{AA2A5011-80C8-4C38-8240-60F678A6519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fontAlgn="base">
              <a:spcBef>
                <a:spcPct val="0"/>
              </a:spcBef>
              <a:spcAft>
                <a:spcPct val="0"/>
              </a:spcAft>
            </a:pPr>
            <a:fld id="{6FFE0CB0-AA1C-423F-A3A3-916B4BF95B0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audio" Target="NULL" TargetMode="Externa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audio" Target="NULL" TargetMode="Externa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标题 6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Unit2 Our new home</a:t>
            </a:r>
            <a:endParaRPr lang="zh-CN" altLang="en-US" sz="42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 txBox="1"/>
          <p:nvPr/>
        </p:nvSpPr>
        <p:spPr>
          <a:xfrm>
            <a:off x="3419872" y="3356992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 eaLnBrk="0" hangingPunct="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7588" y="3540125"/>
            <a:ext cx="7108825" cy="34163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789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Ask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7891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&gt;&gt;Practice</a:t>
            </a:r>
            <a:endParaRPr lang="zh-CN" altLang="en-US" sz="2400" i="1" dirty="0"/>
          </a:p>
        </p:txBody>
      </p:sp>
      <p:cxnSp>
        <p:nvCxnSpPr>
          <p:cNvPr id="37892" name="直接连接符 10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3" name="Rounded Rectangle 7"/>
          <p:cNvSpPr>
            <a:spLocks noChangeArrowheads="1"/>
          </p:cNvSpPr>
          <p:nvPr/>
        </p:nvSpPr>
        <p:spPr bwMode="auto">
          <a:xfrm>
            <a:off x="547688" y="1257300"/>
            <a:ext cx="8066088" cy="1944688"/>
          </a:xfrm>
          <a:prstGeom prst="roundRect">
            <a:avLst>
              <a:gd name="adj" fmla="val 16667"/>
            </a:avLst>
          </a:prstGeom>
          <a:noFill/>
          <a:ln w="41275" cmpd="thickThin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00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A: Which room do you like in Dan’s home?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FF0066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B: I like the …</a:t>
            </a:r>
            <a:endParaRPr lang="en-US" altLang="zh-CN" sz="2800" b="1" dirty="0">
              <a:solidFill>
                <a:srgbClr val="FF0066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00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A: Why do you like the …?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FF0066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B: Because ...</a:t>
            </a:r>
            <a:endParaRPr lang="en-US" altLang="zh-CN" sz="2800" b="1" dirty="0">
              <a:solidFill>
                <a:srgbClr val="FF0066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993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9939" name="直接连接符 9"/>
          <p:cNvCxnSpPr/>
          <p:nvPr/>
        </p:nvCxnSpPr>
        <p:spPr>
          <a:xfrm>
            <a:off x="611188" y="1484313"/>
            <a:ext cx="27368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0" name="圆角矩形标注 3"/>
          <p:cNvSpPr/>
          <p:nvPr/>
        </p:nvSpPr>
        <p:spPr>
          <a:xfrm>
            <a:off x="560388" y="1812925"/>
            <a:ext cx="5040312" cy="1319213"/>
          </a:xfrm>
          <a:prstGeom prst="wedgeRoundRectCallout">
            <a:avLst>
              <a:gd name="adj1" fmla="val -18181"/>
              <a:gd name="adj2" fmla="val 59148"/>
              <a:gd name="adj3" fmla="val 16667"/>
            </a:avLst>
          </a:prstGeom>
          <a:solidFill>
            <a:schemeClr val="bg2"/>
          </a:solidFill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Do you like Nancy’s home or Dan’s home?</a:t>
            </a:r>
            <a:endParaRPr lang="en-US" altLang="zh-CN" sz="3200" dirty="0">
              <a:solidFill>
                <a:srgbClr val="303030"/>
              </a:solidFill>
              <a:sym typeface="黑体" panose="02010609060101010101" pitchFamily="49" charset="-122"/>
            </a:endParaRPr>
          </a:p>
        </p:txBody>
      </p:sp>
      <p:sp>
        <p:nvSpPr>
          <p:cNvPr id="39941" name="圆角矩形标注 13"/>
          <p:cNvSpPr/>
          <p:nvPr/>
        </p:nvSpPr>
        <p:spPr>
          <a:xfrm>
            <a:off x="5473700" y="2106613"/>
            <a:ext cx="3509963" cy="642937"/>
          </a:xfrm>
          <a:prstGeom prst="wedgeRoundRectCallout">
            <a:avLst>
              <a:gd name="adj1" fmla="val -23329"/>
              <a:gd name="adj2" fmla="val 102736"/>
              <a:gd name="adj3" fmla="val 16667"/>
            </a:avLst>
          </a:prstGeom>
          <a:solidFill>
            <a:schemeClr val="bg2"/>
          </a:solidFill>
          <a:ln w="127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I like </a:t>
            </a:r>
            <a:r>
              <a:rPr lang="en-US" altLang="zh-CN" sz="3200" spc="0" dirty="0">
                <a:solidFill>
                  <a:srgbClr val="0000FF"/>
                </a:solidFill>
                <a:sym typeface="黑体" panose="02010609060101010101" pitchFamily="49" charset="-122"/>
              </a:rPr>
              <a:t>Dan’s </a:t>
            </a: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home.</a:t>
            </a:r>
            <a:endParaRPr lang="en-US" altLang="zh-CN" sz="3200" dirty="0">
              <a:solidFill>
                <a:srgbClr val="303030"/>
              </a:solidFill>
              <a:sym typeface="黑体" panose="02010609060101010101" pitchFamily="49" charset="-122"/>
            </a:endParaRPr>
          </a:p>
        </p:txBody>
      </p:sp>
      <p:sp>
        <p:nvSpPr>
          <p:cNvPr id="39942" name="圆角矩形标注 14"/>
          <p:cNvSpPr/>
          <p:nvPr/>
        </p:nvSpPr>
        <p:spPr>
          <a:xfrm>
            <a:off x="6056313" y="3132138"/>
            <a:ext cx="2654300" cy="642937"/>
          </a:xfrm>
          <a:prstGeom prst="wedgeRoundRectCallout">
            <a:avLst>
              <a:gd name="adj1" fmla="val -36861"/>
              <a:gd name="adj2" fmla="val 111903"/>
              <a:gd name="adj3" fmla="val 16667"/>
            </a:avLst>
          </a:prstGeom>
          <a:solidFill>
            <a:schemeClr val="bg2"/>
          </a:solidFill>
          <a:ln w="12700">
            <a:solidFill>
              <a:srgbClr val="FF0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Because ...</a:t>
            </a:r>
            <a:endParaRPr lang="en-US" altLang="zh-CN" sz="3200" dirty="0">
              <a:solidFill>
                <a:srgbClr val="303030"/>
              </a:solidFill>
              <a:sym typeface="黑体" panose="02010609060101010101" pitchFamily="49" charset="-122"/>
            </a:endParaRPr>
          </a:p>
        </p:txBody>
      </p:sp>
      <p:pic>
        <p:nvPicPr>
          <p:cNvPr id="39943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25" y="4387850"/>
            <a:ext cx="4841875" cy="23987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44" name="圆角矩形标注 16"/>
          <p:cNvSpPr/>
          <p:nvPr/>
        </p:nvSpPr>
        <p:spPr>
          <a:xfrm>
            <a:off x="217488" y="3359150"/>
            <a:ext cx="5684837" cy="773113"/>
          </a:xfrm>
          <a:prstGeom prst="wedgeRoundRectCallout">
            <a:avLst>
              <a:gd name="adj1" fmla="val -8579"/>
              <a:gd name="adj2" fmla="val 76324"/>
              <a:gd name="adj3" fmla="val 16667"/>
            </a:avLst>
          </a:prstGeom>
          <a:solidFill>
            <a:schemeClr val="bg2"/>
          </a:solidFill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Why do you like </a:t>
            </a:r>
            <a:r>
              <a:rPr lang="en-US" altLang="zh-CN" sz="3200" spc="0" dirty="0">
                <a:solidFill>
                  <a:srgbClr val="0000FF"/>
                </a:solidFill>
                <a:sym typeface="黑体" panose="02010609060101010101" pitchFamily="49" charset="-122"/>
              </a:rPr>
              <a:t>Dan’s</a:t>
            </a:r>
            <a:r>
              <a:rPr lang="en-US" altLang="zh-CN" sz="3200" spc="0" dirty="0">
                <a:solidFill>
                  <a:srgbClr val="303030"/>
                </a:solidFill>
                <a:sym typeface="黑体" panose="02010609060101010101" pitchFamily="49" charset="-122"/>
              </a:rPr>
              <a:t> home?</a:t>
            </a:r>
            <a:endParaRPr lang="en-US" altLang="zh-CN" sz="3200" dirty="0">
              <a:solidFill>
                <a:srgbClr val="303030"/>
              </a:solidFill>
              <a:sym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41986" name="圆角矩形 8"/>
          <p:cNvSpPr/>
          <p:nvPr/>
        </p:nvSpPr>
        <p:spPr>
          <a:xfrm>
            <a:off x="1168400" y="1814513"/>
            <a:ext cx="7004050" cy="44227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1355725" y="3068638"/>
            <a:ext cx="5980113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2.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句型：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4198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41989" name="Rectangle 4"/>
          <p:cNvSpPr>
            <a:spLocks noChangeArrowheads="1"/>
          </p:cNvSpPr>
          <p:nvPr/>
        </p:nvSpPr>
        <p:spPr bwMode="auto">
          <a:xfrm>
            <a:off x="1355725" y="1917700"/>
            <a:ext cx="17589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1. 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词汇：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990" name="Rectangle 4"/>
          <p:cNvSpPr/>
          <p:nvPr/>
        </p:nvSpPr>
        <p:spPr>
          <a:xfrm>
            <a:off x="1727200" y="2420938"/>
            <a:ext cx="5237163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study/dining room/why/because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991" name="Rectangle 4"/>
          <p:cNvSpPr>
            <a:spLocks noChangeArrowheads="1"/>
          </p:cNvSpPr>
          <p:nvPr/>
        </p:nvSpPr>
        <p:spPr bwMode="auto">
          <a:xfrm>
            <a:off x="1727200" y="3500438"/>
            <a:ext cx="48609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---Why do you like ...?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zh-CN" altLang="en-US" sz="28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（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询问别人喜欢某物的原因）</a:t>
            </a:r>
            <a:endParaRPr lang="en-US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992" name="Rectangle 4"/>
          <p:cNvSpPr>
            <a:spLocks noChangeArrowheads="1"/>
          </p:cNvSpPr>
          <p:nvPr/>
        </p:nvSpPr>
        <p:spPr bwMode="auto">
          <a:xfrm>
            <a:off x="1725613" y="4683125"/>
            <a:ext cx="50069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---Because ...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zh-CN" altLang="en-US" sz="28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（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说明自己喜欢某物的原因）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9" grpId="0"/>
      <p:bldP spid="41990" grpId="0"/>
      <p:bldP spid="41991" grpId="0"/>
      <p:bldP spid="419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010" name="Rectangle 1"/>
          <p:cNvSpPr>
            <a:spLocks noChangeArrowheads="1"/>
          </p:cNvSpPr>
          <p:nvPr/>
        </p:nvSpPr>
        <p:spPr bwMode="auto">
          <a:xfrm>
            <a:off x="722313" y="2095500"/>
            <a:ext cx="76835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用今天所学句型和你的同学做问答练习。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Listen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        and say</a:t>
            </a:r>
            <a:r>
              <a:rPr lang="zh-CN" altLang="en-US" sz="2800" spc="0" dirty="0"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301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4301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43013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301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4301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20600" y="116586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9313" y="1839913"/>
            <a:ext cx="3290887" cy="2368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Look and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150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&gt;&gt;Lead-in</a:t>
            </a:r>
            <a:endParaRPr lang="zh-CN" altLang="en-US" sz="2400" i="1" dirty="0"/>
          </a:p>
        </p:txBody>
      </p:sp>
      <p:cxnSp>
        <p:nvCxnSpPr>
          <p:cNvPr id="21508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9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7288" y="1854200"/>
            <a:ext cx="3255962" cy="2366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10" name="TextBox 3"/>
          <p:cNvSpPr txBox="1">
            <a:spLocks noChangeArrowheads="1"/>
          </p:cNvSpPr>
          <p:nvPr/>
        </p:nvSpPr>
        <p:spPr bwMode="auto">
          <a:xfrm>
            <a:off x="3508375" y="1069975"/>
            <a:ext cx="5095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What’s in your home?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15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5188" y="4437063"/>
            <a:ext cx="3275012" cy="216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2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32363" y="4435475"/>
            <a:ext cx="3217862" cy="2247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4213" y="1839913"/>
            <a:ext cx="3508375" cy="252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&gt;&gt;Presentation</a:t>
            </a:r>
            <a:endParaRPr lang="zh-CN" altLang="en-US" sz="2400" i="1" dirty="0"/>
          </a:p>
        </p:txBody>
      </p:sp>
      <p:cxnSp>
        <p:nvCxnSpPr>
          <p:cNvPr id="23556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7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7288" y="1839913"/>
            <a:ext cx="3454400" cy="2511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8" name="TextBox 3"/>
          <p:cNvSpPr txBox="1">
            <a:spLocks noChangeArrowheads="1"/>
          </p:cNvSpPr>
          <p:nvPr/>
        </p:nvSpPr>
        <p:spPr bwMode="auto">
          <a:xfrm>
            <a:off x="1155700" y="4365625"/>
            <a:ext cx="28971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bedroom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3559" name="TextBox 3"/>
          <p:cNvSpPr txBox="1">
            <a:spLocks noChangeArrowheads="1"/>
          </p:cNvSpPr>
          <p:nvPr/>
        </p:nvSpPr>
        <p:spPr bwMode="auto">
          <a:xfrm>
            <a:off x="4967288" y="4365625"/>
            <a:ext cx="38989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living room</a:t>
            </a:r>
            <a:endParaRPr kumimoji="0" lang="en-US" altLang="zh-CN" sz="4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560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5603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1155700" y="4365625"/>
            <a:ext cx="2897188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kitchen</a:t>
            </a:r>
            <a:endParaRPr kumimoji="0" lang="en-US" altLang="zh-CN" sz="4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5605" name="TextBox 3"/>
          <p:cNvSpPr txBox="1">
            <a:spLocks noChangeArrowheads="1"/>
          </p:cNvSpPr>
          <p:nvPr/>
        </p:nvSpPr>
        <p:spPr bwMode="auto">
          <a:xfrm>
            <a:off x="5008563" y="4365625"/>
            <a:ext cx="3897313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bathroom</a:t>
            </a:r>
            <a:endParaRPr kumimoji="0" lang="en-US" altLang="zh-CN" sz="4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5606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2125" y="1736725"/>
            <a:ext cx="3719513" cy="2455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7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3800" y="1752600"/>
            <a:ext cx="3503613" cy="2444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88" y="2466975"/>
            <a:ext cx="3960812" cy="2970213"/>
          </a:xfrm>
          <a:prstGeom prst="rect">
            <a:avLst/>
          </a:prstGeom>
          <a:noFill/>
          <a:ln w="38100" cap="sq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27650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7652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3" name="组合 3"/>
          <p:cNvGrpSpPr/>
          <p:nvPr/>
        </p:nvGrpSpPr>
        <p:grpSpPr>
          <a:xfrm>
            <a:off x="1476375" y="1271588"/>
            <a:ext cx="2474913" cy="1200150"/>
            <a:chOff x="2699792" y="1218926"/>
            <a:chExt cx="2474664" cy="1200329"/>
          </a:xfrm>
        </p:grpSpPr>
        <p:sp>
          <p:nvSpPr>
            <p:cNvPr id="27654" name="TextBox 3"/>
            <p:cNvSpPr txBox="1">
              <a:spLocks noChangeArrowheads="1"/>
            </p:cNvSpPr>
            <p:nvPr/>
          </p:nvSpPr>
          <p:spPr bwMode="auto">
            <a:xfrm>
              <a:off x="2699792" y="1218926"/>
              <a:ext cx="217624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study</a:t>
              </a:r>
              <a:endPara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27655" name="learn02.mp3">
              <a:hlinkClick r:id="" action="ppaction://media"/>
            </p:cNvPr>
            <p:cNvPicPr>
              <a:picLocks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4564856" y="1655168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7656" name="TextBox 3"/>
          <p:cNvSpPr txBox="1">
            <a:spLocks noChangeArrowheads="1"/>
          </p:cNvSpPr>
          <p:nvPr/>
        </p:nvSpPr>
        <p:spPr bwMode="auto">
          <a:xfrm>
            <a:off x="5435600" y="3733800"/>
            <a:ext cx="26971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read books 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7657" name="TextBox 3"/>
          <p:cNvSpPr txBox="1">
            <a:spLocks noChangeArrowheads="1"/>
          </p:cNvSpPr>
          <p:nvPr/>
        </p:nvSpPr>
        <p:spPr bwMode="auto">
          <a:xfrm>
            <a:off x="4767263" y="2576513"/>
            <a:ext cx="40354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do my homework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9699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0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5988" y="2522538"/>
            <a:ext cx="4000500" cy="2998787"/>
          </a:xfrm>
          <a:prstGeom prst="rect">
            <a:avLst/>
          </a:prstGeom>
          <a:noFill/>
          <a:ln w="38100" cap="sq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grpSp>
        <p:nvGrpSpPr>
          <p:cNvPr id="29701" name="组合 6"/>
          <p:cNvGrpSpPr/>
          <p:nvPr/>
        </p:nvGrpSpPr>
        <p:grpSpPr>
          <a:xfrm>
            <a:off x="1031875" y="1343025"/>
            <a:ext cx="4751388" cy="1200150"/>
            <a:chOff x="2411197" y="4586848"/>
            <a:chExt cx="4752528" cy="1200329"/>
          </a:xfrm>
        </p:grpSpPr>
        <p:sp>
          <p:nvSpPr>
            <p:cNvPr id="29702" name="TextBox 3"/>
            <p:cNvSpPr txBox="1">
              <a:spLocks noChangeArrowheads="1"/>
            </p:cNvSpPr>
            <p:nvPr/>
          </p:nvSpPr>
          <p:spPr bwMode="auto">
            <a:xfrm>
              <a:off x="2411197" y="4586848"/>
              <a:ext cx="475252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dining room</a:t>
              </a:r>
              <a:endPara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pic>
          <p:nvPicPr>
            <p:cNvPr id="29703" name="learn01.mp3">
              <a:hlinkClick r:id="" action="ppaction://media"/>
            </p:cNvPr>
            <p:cNvPicPr>
              <a:picLocks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6228184" y="4979640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9704" name="TextBox 3"/>
          <p:cNvSpPr txBox="1">
            <a:spLocks noChangeArrowheads="1"/>
          </p:cNvSpPr>
          <p:nvPr/>
        </p:nvSpPr>
        <p:spPr bwMode="auto">
          <a:xfrm>
            <a:off x="5292725" y="2979738"/>
            <a:ext cx="31686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have dinner</a:t>
            </a: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Fine the right house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174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sp>
        <p:nvSpPr>
          <p:cNvPr id="31747" name="圆角矩形 15"/>
          <p:cNvSpPr/>
          <p:nvPr/>
        </p:nvSpPr>
        <p:spPr>
          <a:xfrm>
            <a:off x="1476375" y="4108450"/>
            <a:ext cx="2879725" cy="58102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0" hangingPunct="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cxnSp>
        <p:nvCxnSpPr>
          <p:cNvPr id="31748" name="直接连接符 9"/>
          <p:cNvCxnSpPr/>
          <p:nvPr/>
        </p:nvCxnSpPr>
        <p:spPr>
          <a:xfrm>
            <a:off x="611188" y="1484313"/>
            <a:ext cx="36004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749" name="表格 1"/>
          <p:cNvGraphicFramePr>
            <a:graphicFrameLocks noGrp="1"/>
          </p:cNvGraphicFramePr>
          <p:nvPr/>
        </p:nvGraphicFramePr>
        <p:xfrm>
          <a:off x="792162" y="1844675"/>
          <a:ext cx="7559674" cy="4167186"/>
        </p:xfrm>
        <a:graphic>
          <a:graphicData uri="http://schemas.openxmlformats.org/drawingml/2006/table">
            <a:tbl>
              <a:tblPr/>
              <a:tblGrid>
                <a:gridCol w="2519362"/>
                <a:gridCol w="2520950"/>
                <a:gridCol w="2519362"/>
              </a:tblGrid>
              <a:tr h="12811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Kitchen 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Bathroom 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Study 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254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  <a:tr h="1604962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Dining room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  <a:tc hMerge="1">
                  <a:tcPr>
                    <a:lnR w="12700"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440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Bedroom 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254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solidFill>
                      <a:srgbClr val="4472C4">
                        <a:alpha val="20000"/>
                      </a:srgbClr>
                    </a:solidFill>
                  </a:tcPr>
                </a:tc>
              </a:tr>
              <a:tr h="1281112">
                <a:tc gridSpan="2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Living room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Bedroom</a:t>
                      </a:r>
                      <a:endParaRPr lang="zh-CN" altLang="en-US" sz="3200" b="1">
                        <a:solidFill>
                          <a:srgbClr val="000000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54" marR="91454" marT="45718" marB="45718" anchor="ctr" anchorCtr="1">
                    <a:lnL w="12700">
                      <a:solidFill>
                        <a:srgbClr val="4472C4"/>
                      </a:solidFill>
                      <a:miter lim="800000"/>
                    </a:lnL>
                    <a:lnR w="12700">
                      <a:solidFill>
                        <a:srgbClr val="4472C4"/>
                      </a:solidFill>
                      <a:miter lim="800000"/>
                    </a:lnR>
                    <a:lnT w="12700">
                      <a:solidFill>
                        <a:srgbClr val="4472C4"/>
                      </a:solidFill>
                      <a:miter lim="800000"/>
                    </a:lnT>
                    <a:lnB w="12700">
                      <a:solidFill>
                        <a:srgbClr val="4472C4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379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pic>
        <p:nvPicPr>
          <p:cNvPr id="33795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688" y="1427163"/>
            <a:ext cx="5908675" cy="2667000"/>
          </a:xfrm>
          <a:prstGeom prst="rect">
            <a:avLst/>
          </a:prstGeom>
          <a:noFill/>
          <a:ln w="38100" cap="sq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pic>
        <p:nvPicPr>
          <p:cNvPr id="33796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" y="4081463"/>
            <a:ext cx="5908675" cy="2720975"/>
          </a:xfrm>
          <a:prstGeom prst="rect">
            <a:avLst/>
          </a:prstGeom>
          <a:noFill/>
          <a:ln w="38100" cap="sq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33797" name="圆角矩形 12"/>
          <p:cNvSpPr/>
          <p:nvPr/>
        </p:nvSpPr>
        <p:spPr>
          <a:xfrm>
            <a:off x="4716463" y="3429000"/>
            <a:ext cx="2879725" cy="58102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0" hangingPunct="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3798" name="圆角矩形 15"/>
          <p:cNvSpPr/>
          <p:nvPr/>
        </p:nvSpPr>
        <p:spPr>
          <a:xfrm>
            <a:off x="1476375" y="4108450"/>
            <a:ext cx="2879725" cy="581025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0" hangingPunct="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cxnSp>
        <p:nvCxnSpPr>
          <p:cNvPr id="33799" name="直接连接符 9"/>
          <p:cNvCxnSpPr/>
          <p:nvPr/>
        </p:nvCxnSpPr>
        <p:spPr>
          <a:xfrm>
            <a:off x="611188" y="1484313"/>
            <a:ext cx="27368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3409950"/>
            <a:ext cx="7434263" cy="3425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5842" name="Rounded Rectangle 7"/>
          <p:cNvSpPr>
            <a:spLocks noChangeArrowheads="1"/>
          </p:cNvSpPr>
          <p:nvPr/>
        </p:nvSpPr>
        <p:spPr bwMode="auto">
          <a:xfrm>
            <a:off x="547688" y="1257300"/>
            <a:ext cx="8066088" cy="1944688"/>
          </a:xfrm>
          <a:prstGeom prst="roundRect">
            <a:avLst>
              <a:gd name="adj" fmla="val 16667"/>
            </a:avLst>
          </a:prstGeom>
          <a:noFill/>
          <a:ln w="41275" cmpd="thickThin" algn="ctr">
            <a:noFill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>
                <a:solidFill>
                  <a:srgbClr val="00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A: Which room do you like in Nancy’s home?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>
                <a:solidFill>
                  <a:srgbClr val="FF0066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B: I like the …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>
                <a:solidFill>
                  <a:srgbClr val="000000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A: Why do you like the …?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r>
              <a:rPr lang="en-US" altLang="zh-CN" sz="2800" b="1" spc="0">
                <a:solidFill>
                  <a:srgbClr val="FF0066"/>
                </a:solidFill>
                <a:latin typeface="Arial" panose="020B0604020202020204" pitchFamily="34" charset="0"/>
                <a:sym typeface="黑体" panose="02010609060101010101" pitchFamily="49" charset="-122"/>
              </a:rPr>
              <a:t>B: Because ...</a:t>
            </a:r>
            <a:endParaRPr lang="en-US" altLang="zh-CN" sz="2800" b="1">
              <a:solidFill>
                <a:srgbClr val="FF0066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  <a:p>
            <a:pPr marL="0" marR="0" lvl="0" indent="0" defTabSz="914400" eaLnBrk="0" hangingPunct="0">
              <a:lnSpc>
                <a:spcPct val="150000"/>
              </a:lnSpc>
            </a:pP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sym typeface="黑体" panose="02010609060101010101" pitchFamily="49" charset="-122"/>
            </a:endParaRPr>
          </a:p>
        </p:txBody>
      </p:sp>
      <p:sp>
        <p:nvSpPr>
          <p:cNvPr id="3584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3584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5845" name="直接连接符 10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6ec7974-6662-4448-a7c0-940498b73774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973</Words>
  <Application>WPS 演示</Application>
  <PresentationFormat>全屏显示(4:3)</PresentationFormat>
  <Paragraphs>126</Paragraphs>
  <Slides>13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Unicode MS</vt:lpstr>
      <vt:lpstr>第一PPT模板网-WWW.1PPT.COM</vt:lpstr>
      <vt:lpstr>Unit2 Our new home</vt:lpstr>
      <vt:lpstr>&gt;&gt;Lead-in</vt:lpstr>
      <vt:lpstr>&gt;&gt;Presentation</vt:lpstr>
      <vt:lpstr>&gt;&gt;Presentation</vt:lpstr>
      <vt:lpstr>&gt;&gt;Presentation</vt:lpstr>
      <vt:lpstr>&gt;&gt;Presentation</vt:lpstr>
      <vt:lpstr>&gt;&gt;Practice</vt:lpstr>
      <vt:lpstr>&gt;&gt;Presentation</vt:lpstr>
      <vt:lpstr>&gt;&gt;Practice</vt:lpstr>
      <vt:lpstr>&gt;&gt;Practice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2021-02-08T20:05:00Z</cp:lastPrinted>
  <dcterms:created xsi:type="dcterms:W3CDTF">2021-02-08T20:05:00Z</dcterms:created>
  <dcterms:modified xsi:type="dcterms:W3CDTF">2023-03-01T04:46:10Z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751FF71660FB47FEA2A515177F83271D</vt:lpwstr>
  </property>
  <property fmtid="{D5CDD505-2E9C-101B-9397-08002B2CF9AE}" pid="7" name="KSOProductBuildVer">
    <vt:lpwstr>2052-11.1.0.13703</vt:lpwstr>
  </property>
</Properties>
</file>