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8" r:id="rId3"/>
    <p:sldId id="346" r:id="rId5"/>
    <p:sldId id="493" r:id="rId6"/>
    <p:sldId id="467" r:id="rId7"/>
    <p:sldId id="488" r:id="rId8"/>
    <p:sldId id="489" r:id="rId9"/>
    <p:sldId id="478" r:id="rId10"/>
    <p:sldId id="492" r:id="rId11"/>
    <p:sldId id="479" r:id="rId12"/>
    <p:sldId id="485" r:id="rId13"/>
    <p:sldId id="491" r:id="rId14"/>
    <p:sldId id="490" r:id="rId15"/>
    <p:sldId id="484" r:id="rId16"/>
    <p:sldId id="481" r:id="rId17"/>
    <p:sldId id="483" r:id="rId18"/>
    <p:sldId id="326" r:id="rId19"/>
    <p:sldId id="345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5512" autoAdjust="0"/>
  </p:normalViewPr>
  <p:slideViewPr>
    <p:cSldViewPr>
      <p:cViewPr varScale="1">
        <p:scale>
          <a:sx n="98" d="100"/>
          <a:sy n="98" d="100"/>
        </p:scale>
        <p:origin x="-124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2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1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7414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7415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hangingPunct="1"/>
            <a:fld id="{B65DF444-1058-4A5D-B2CC-60C8DA22AEAD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B1824CF-FF1F-4C99-BED0-FA0CCC6BEF6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64CCA14-FE58-4988-921B-85C09DC14A8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D5E8198-40AF-4748-A4C9-335B78E5C5B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40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403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C550141-F98E-4DB1-9914-6B1B71AA7DB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608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让学生独立完成本部分练习，然后核对答案。分别请几名学生将答案用完整的句子表述出来。</a:t>
            </a:r>
            <a:endParaRPr lang="zh-CN" altLang="en-US"/>
          </a:p>
        </p:txBody>
      </p:sp>
      <p:sp>
        <p:nvSpPr>
          <p:cNvPr id="4608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6C141E0-A00B-4BD6-8A77-402DCF3C5B9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81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813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60E0823-7271-4522-98E1-E4599DEBF76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017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017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A0E9631-3218-435A-8EED-621430E8C37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222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222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97A80D8-7336-40E5-8074-97138654A9F9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5427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5427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5F61CA1-95C5-4E65-96E2-60D279A28FF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150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228600" lvl="0" indent="-228600">
              <a:buAutoNum type="arabicPeriod"/>
            </a:pPr>
            <a:endParaRPr lang="zh-CN" altLang="en-US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8B5E2D7-CF22-4C28-B93C-558B39EEDF48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355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65A4B65-1A87-4FD5-8760-3D8A35614DF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A8DFDFD-90ED-4BE5-884E-8C43EDDE9B0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765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5AD33D5-C832-4791-A056-56339D4B77C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969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2F8CC62E-04D2-428F-855B-6BBF74CA700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首先出示问题，学生带着问题听录音回答问题。</a:t>
            </a:r>
            <a:endParaRPr lang="zh-CN" altLang="en-US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374B2E2-5274-4089-8707-5F173457EF1C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 dirty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3A19A33B-B843-4A28-ACCE-42E787589F0E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789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FF846C4-2817-49EE-ADC7-322184CEDB3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任意多边形 23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3" name="任意多边形 20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7174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7175" name="椭圆 25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4309110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717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30397009-557C-4004-A071-F1946AB308D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8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816ECA08-E6B2-45C6-9F41-9310C5F5D627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628650"/>
            <a:ext cx="7886700" cy="5505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390" name="日期占位符 2"/>
          <p:cNvSpPr>
            <a:spLocks noGrp="1"/>
          </p:cNvSpPr>
          <p:nvPr>
            <p:ph type="dt" sz="half" idx="1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E0D82BF3-1B47-4B12-98C2-A5BBEAB0FD27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1" name="页脚占位符 3"/>
          <p:cNvSpPr>
            <a:spLocks noGrp="1"/>
          </p:cNvSpPr>
          <p:nvPr>
            <p:ph type="ftr" sz="quarter" idx="15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6392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91E5E1A7-0102-4D3C-84FF-39ECCC2BEC3A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B0AFB31-AB8F-4270-BCBD-E8E4167730A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00952765-38B5-4DE7-AE03-7E4FA7279DE7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B0AFB31-AB8F-4270-BCBD-E8E4167730A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00952765-38B5-4DE7-AE03-7E4FA7279DE7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B0AFB31-AB8F-4270-BCBD-E8E4167730A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00952765-38B5-4DE7-AE03-7E4FA7279DE7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819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D1E33763-74B2-49B4-98AD-4079A7E459F6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0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D2AC81C9-4C60-4FBB-A9B5-42F5DFD3FF3A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20" name="组合 45"/>
          <p:cNvGrpSpPr/>
          <p:nvPr/>
        </p:nvGrpSpPr>
        <p:grpSpPr>
          <a:xfrm>
            <a:off x="-119062" y="2317750"/>
            <a:ext cx="4056062" cy="4535488"/>
            <a:chOff x="-119065" y="2317749"/>
            <a:chExt cx="4056065" cy="4535491"/>
          </a:xfrm>
        </p:grpSpPr>
        <p:cxnSp>
          <p:nvCxnSpPr>
            <p:cNvPr id="9221" name="Line 29"/>
            <p:cNvCxnSpPr/>
            <p:nvPr/>
          </p:nvCxnSpPr>
          <p:spPr>
            <a:xfrm flipH="1">
              <a:off x="-4762" y="6456365"/>
              <a:ext cx="2479676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2" name="Line 30"/>
            <p:cNvCxnSpPr/>
            <p:nvPr/>
          </p:nvCxnSpPr>
          <p:spPr>
            <a:xfrm flipH="1">
              <a:off x="-4763" y="4311649"/>
              <a:ext cx="536576" cy="23447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23" name="AutoShape 31"/>
            <p:cNvSpPr/>
            <p:nvPr/>
          </p:nvSpPr>
          <p:spPr bwMode="auto">
            <a:xfrm>
              <a:off x="1414463" y="3943351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4" name="AutoShape 32"/>
            <p:cNvSpPr/>
            <p:nvPr/>
          </p:nvSpPr>
          <p:spPr bwMode="auto">
            <a:xfrm>
              <a:off x="2139952" y="4579939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25" name="AutoShape 33"/>
            <p:cNvSpPr/>
            <p:nvPr/>
          </p:nvSpPr>
          <p:spPr bwMode="auto">
            <a:xfrm>
              <a:off x="2552700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26" name="Line 34"/>
            <p:cNvCxnSpPr/>
            <p:nvPr/>
          </p:nvCxnSpPr>
          <p:spPr>
            <a:xfrm flipH="1">
              <a:off x="-4762" y="4125913"/>
              <a:ext cx="1465263" cy="25304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7" name="Line 35"/>
            <p:cNvCxnSpPr/>
            <p:nvPr/>
          </p:nvCxnSpPr>
          <p:spPr>
            <a:xfrm flipH="1">
              <a:off x="-4762" y="5648326"/>
              <a:ext cx="2546351" cy="1008063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8" name="Line 36"/>
            <p:cNvCxnSpPr/>
            <p:nvPr/>
          </p:nvCxnSpPr>
          <p:spPr>
            <a:xfrm flipH="1">
              <a:off x="-4762" y="2800350"/>
              <a:ext cx="1641476" cy="38560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29" name="Line 37"/>
            <p:cNvCxnSpPr/>
            <p:nvPr/>
          </p:nvCxnSpPr>
          <p:spPr>
            <a:xfrm flipH="1">
              <a:off x="-4763" y="3967165"/>
              <a:ext cx="2030413" cy="26892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30" name="Line 38"/>
            <p:cNvCxnSpPr/>
            <p:nvPr/>
          </p:nvCxnSpPr>
          <p:spPr>
            <a:xfrm flipH="1">
              <a:off x="-4763" y="5081588"/>
              <a:ext cx="2503488" cy="157480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9231" name="Line 39"/>
            <p:cNvCxnSpPr/>
            <p:nvPr/>
          </p:nvCxnSpPr>
          <p:spPr>
            <a:xfrm flipH="1">
              <a:off x="-4764" y="6000750"/>
              <a:ext cx="3400427" cy="6556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32" name="Arc 41@|5FFC:10921638|FBC:16777215|LFC:6902852|LBC:16777215"/>
            <p:cNvSpPr/>
            <p:nvPr/>
          </p:nvSpPr>
          <p:spPr bwMode="auto">
            <a:xfrm>
              <a:off x="-98424" y="4884739"/>
              <a:ext cx="2098676" cy="1968500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9233" name="Line 42@|9FFC:0|FBC:0|LFC:10921638|LBC:16777215"/>
            <p:cNvCxnSpPr/>
            <p:nvPr/>
          </p:nvCxnSpPr>
          <p:spPr>
            <a:xfrm flipH="1">
              <a:off x="-31750" y="4724400"/>
              <a:ext cx="2211388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9234" name="Arc 44@|5FFC:14657585|FBC:16777215|LFC:6902852|LBC:16777215"/>
            <p:cNvSpPr/>
            <p:nvPr/>
          </p:nvSpPr>
          <p:spPr bwMode="auto">
            <a:xfrm>
              <a:off x="-119065" y="5018089"/>
              <a:ext cx="1989141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5" name="AutoShape 50"/>
            <p:cNvSpPr/>
            <p:nvPr/>
          </p:nvSpPr>
          <p:spPr bwMode="auto">
            <a:xfrm>
              <a:off x="3359149" y="56578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6" name="AutoShape 55"/>
            <p:cNvSpPr/>
            <p:nvPr/>
          </p:nvSpPr>
          <p:spPr bwMode="auto">
            <a:xfrm>
              <a:off x="1485900" y="23177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7" name="AutoShape 56"/>
            <p:cNvSpPr/>
            <p:nvPr/>
          </p:nvSpPr>
          <p:spPr bwMode="auto">
            <a:xfrm>
              <a:off x="1912937" y="3529013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8" name="AutoShape 57"/>
            <p:cNvSpPr/>
            <p:nvPr/>
          </p:nvSpPr>
          <p:spPr bwMode="auto">
            <a:xfrm>
              <a:off x="2436813" y="4681537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39" name="AutoShape 58"/>
            <p:cNvSpPr/>
            <p:nvPr/>
          </p:nvSpPr>
          <p:spPr bwMode="auto">
            <a:xfrm>
              <a:off x="454026" y="4110040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0" name="AutoShape 59"/>
            <p:cNvSpPr/>
            <p:nvPr/>
          </p:nvSpPr>
          <p:spPr bwMode="auto">
            <a:xfrm>
              <a:off x="2495551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241" name="组合 36"/>
          <p:cNvGrpSpPr/>
          <p:nvPr/>
        </p:nvGrpSpPr>
        <p:grpSpPr>
          <a:xfrm rot="16980000">
            <a:off x="6205538" y="-1028700"/>
            <a:ext cx="3792537" cy="3586163"/>
            <a:chOff x="6561535" y="1931194"/>
            <a:chExt cx="2844403" cy="2689622"/>
          </a:xfrm>
        </p:grpSpPr>
        <p:sp>
          <p:nvSpPr>
            <p:cNvPr id="9242" name="椭圆 23"/>
            <p:cNvSpPr/>
            <p:nvPr/>
          </p:nvSpPr>
          <p:spPr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3" name="椭圆 24"/>
            <p:cNvSpPr/>
            <p:nvPr/>
          </p:nvSpPr>
          <p:spPr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4" name="椭圆 26"/>
            <p:cNvSpPr/>
            <p:nvPr/>
          </p:nvSpPr>
          <p:spPr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5" name="椭圆 27"/>
            <p:cNvSpPr/>
            <p:nvPr/>
          </p:nvSpPr>
          <p:spPr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6" name="椭圆 30"/>
            <p:cNvSpPr/>
            <p:nvPr/>
          </p:nvSpPr>
          <p:spPr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7" name="椭圆 31"/>
            <p:cNvSpPr/>
            <p:nvPr/>
          </p:nvSpPr>
          <p:spPr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8" name="椭圆 32"/>
            <p:cNvSpPr/>
            <p:nvPr/>
          </p:nvSpPr>
          <p:spPr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49" name="椭圆 33"/>
            <p:cNvSpPr/>
            <p:nvPr/>
          </p:nvSpPr>
          <p:spPr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780745"/>
            <a:ext cx="4128752" cy="99354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925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50F1F7F2-561E-44DF-8D90-230164A7683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5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5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6C09E01-E883-498B-80BE-68BFAD5BBDE3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24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F395796F-5720-4379-BD03-76DBBBE40DBC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68FA11F4-069C-4A69-B3F9-6F75F1C665EC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1270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F24C6200-058F-474A-98BA-7451BB831A36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1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2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4A361CD7-40AA-40D1-A8D5-B863AF672F85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任意多边形 14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3" name="任意多边形 15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2294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12295" name="椭圆 17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2221219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4455376"/>
            <a:ext cx="2087296" cy="514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编辑文本</a:t>
            </a:r>
            <a:endParaRPr lang="zh-CN" altLang="en-US" strike="noStrike" noProof="1" smtClean="0"/>
          </a:p>
        </p:txBody>
      </p:sp>
      <p:sp>
        <p:nvSpPr>
          <p:cNvPr id="1229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E3E31AA6-A1A6-43D3-A596-6A6C103B338C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30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67281D2-6311-47BD-8B68-D03BB7CC0F17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F6D65AF6-8651-4ADA-A53C-58AF5FCEF5FE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6FF741F0-3814-4A90-B2CA-0F914E630719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图片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43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794C5AE7-4545-40D1-A8DE-398609637429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BDEB62E9-0412-4CD8-BCAC-8014494F0614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365125"/>
            <a:ext cx="1200150" cy="5811838"/>
          </a:xfrm>
        </p:spPr>
        <p:txBody>
          <a:bodyPr vert="eaVert"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5123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36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F274BBE-4383-43B7-A79A-0A3FAB99E5A8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33C3713A-5364-48CA-BC98-27D4F6A215A0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4.xml"/><Relationship Id="rId17" Type="http://schemas.openxmlformats.org/officeDocument/2006/relationships/tags" Target="../tags/tag3.xml"/><Relationship Id="rId16" Type="http://schemas.openxmlformats.org/officeDocument/2006/relationships/tags" Target="../tags/tag2.xml"/><Relationship Id="rId15" Type="http://schemas.openxmlformats.org/officeDocument/2006/relationships/tags" Target="../tags/tag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 idx="4294967295"/>
            <p:custDataLst>
              <p:tags r:id="rId15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9"/>
            <p:custDataLst>
              <p:tags r:id="rId16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9144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/>
            <a:r>
              <a:t>单击此处编辑母版文本样式</a:t>
            </a:r>
          </a:p>
          <a:p>
            <a:pPr marL="514350" lvl="1" indent="-171450"/>
            <a:r>
              <a:t>第二级</a:t>
            </a:r>
          </a:p>
          <a:p>
            <a:pPr marL="857250" lvl="2" indent="-171450"/>
            <a:r>
              <a:t>第三级</a:t>
            </a:r>
          </a:p>
          <a:p>
            <a:pPr marL="1200150" lvl="3" indent="-171450"/>
            <a:r>
              <a:t>第四级</a:t>
            </a:r>
          </a:p>
          <a:p>
            <a:pPr marL="1543050" lvl="4" indent="-171450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B0AFB31-AB8F-4270-BCBD-E8E4167730A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29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39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00952765-38B5-4DE7-AE03-7E4FA7279DE7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5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6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9144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.xml"/><Relationship Id="rId2" Type="http://schemas.openxmlformats.org/officeDocument/2006/relationships/image" Target="../media/image3.png"/><Relationship Id="rId1" Type="http://schemas.openxmlformats.org/officeDocument/2006/relationships/audio" Target="NULL" TargetMode="Externa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Relationship Id="rId3" Type="http://schemas.openxmlformats.org/officeDocument/2006/relationships/image" Target="../media/image3.png"/><Relationship Id="rId2" Type="http://schemas.openxmlformats.org/officeDocument/2006/relationships/audio" Target="NULL" TargetMode="Externa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.xml"/><Relationship Id="rId3" Type="http://schemas.openxmlformats.org/officeDocument/2006/relationships/image" Target="../media/image3.png"/><Relationship Id="rId2" Type="http://schemas.openxmlformats.org/officeDocument/2006/relationships/audio" Target="NULL" TargetMode="Externa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13.xml"/><Relationship Id="rId5" Type="http://schemas.openxmlformats.org/officeDocument/2006/relationships/tags" Target="../tags/tag18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9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0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2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3" Type="http://schemas.openxmlformats.org/officeDocument/2006/relationships/image" Target="../media/image3.png"/><Relationship Id="rId2" Type="http://schemas.openxmlformats.org/officeDocument/2006/relationships/audio" Target="NULL" TargetMode="Externa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3.png"/><Relationship Id="rId2" Type="http://schemas.openxmlformats.org/officeDocument/2006/relationships/audio" Target="NULL" TargetMode="Externa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9.xml"/><Relationship Id="rId3" Type="http://schemas.openxmlformats.org/officeDocument/2006/relationships/image" Target="../media/image3.png"/><Relationship Id="rId2" Type="http://schemas.openxmlformats.org/officeDocument/2006/relationships/audio" Target="NULL" TargetMode="Externa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3.png"/><Relationship Id="rId2" Type="http://schemas.openxmlformats.org/officeDocument/2006/relationships/audio" Target="NULL" TargetMode="Externa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3.png"/><Relationship Id="rId1" Type="http://schemas.openxmlformats.org/officeDocument/2006/relationships/audio" Target="NUL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矩形 7"/>
          <p:cNvSpPr/>
          <p:nvPr/>
        </p:nvSpPr>
        <p:spPr>
          <a:xfrm>
            <a:off x="395288" y="765175"/>
            <a:ext cx="7848600" cy="5472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4" name="标题 6"/>
          <p:cNvSpPr>
            <a:spLocks noGrp="1"/>
          </p:cNvSpPr>
          <p:nvPr>
            <p:ph type="title"/>
          </p:nvPr>
        </p:nvSpPr>
        <p:spPr>
          <a:xfrm>
            <a:off x="4661" y="1772816"/>
            <a:ext cx="9144000" cy="962025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eaLnBrk="0" hangingPunct="0">
              <a:lnSpc>
                <a:spcPct val="110000"/>
              </a:lnSpc>
              <a:buNone/>
            </a:pPr>
            <a:r>
              <a:rPr lang="en-US" altLang="zh-CN" sz="48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Unit6 Holidays</a:t>
            </a:r>
            <a:endParaRPr lang="zh-CN" altLang="en-US" sz="4800" b="1" u="none" baseline="0" dirty="0"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18435" name="副标题 3"/>
          <p:cNvSpPr txBox="1"/>
          <p:nvPr/>
        </p:nvSpPr>
        <p:spPr>
          <a:xfrm>
            <a:off x="3131840" y="3356992"/>
            <a:ext cx="3600450" cy="7921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marR="0" lvl="0" indent="-361950" defTabSz="914400"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zh-CN" altLang="en-US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</a:t>
            </a:r>
            <a:r>
              <a:rPr lang="en-US" altLang="zh-CN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课时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8915" name="直接连接符 11"/>
          <p:cNvCxnSpPr/>
          <p:nvPr/>
        </p:nvCxnSpPr>
        <p:spPr>
          <a:xfrm>
            <a:off x="611188" y="1484313"/>
            <a:ext cx="29527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916" name="TextBox 3"/>
          <p:cNvSpPr txBox="1">
            <a:spLocks noChangeArrowheads="1"/>
          </p:cNvSpPr>
          <p:nvPr/>
        </p:nvSpPr>
        <p:spPr bwMode="auto">
          <a:xfrm>
            <a:off x="1000125" y="1465263"/>
            <a:ext cx="79375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Kitty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Mum and Dad, what are we going 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to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do this summer?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Dad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Let’s go to </a:t>
            </a: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Sanya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. It’s a wonderful place for a holiday.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Kitty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Great! How do we get there?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Dad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We get there by plane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38917" name="say02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38150" y="166687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18" name="say03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38150" y="31067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19" name="say04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38150" y="45085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8920" name="say05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409575" y="531336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9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89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89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389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89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3030" fill="hold"/>
                                        <p:tgtEl>
                                          <p:spTgt spid="389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1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9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389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92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0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7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8"/>
                </p:tgtEl>
              </p:cMediaNode>
            </p:audio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19"/>
                </p:tgtEl>
              </p:cMediaNode>
            </p:audio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92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0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3800" y="3919538"/>
            <a:ext cx="2835275" cy="29384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0962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3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0964" name="直接连接符 11"/>
          <p:cNvCxnSpPr/>
          <p:nvPr/>
        </p:nvCxnSpPr>
        <p:spPr>
          <a:xfrm>
            <a:off x="611188" y="1484313"/>
            <a:ext cx="29527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5" name="TextBox 3"/>
          <p:cNvSpPr txBox="1">
            <a:spLocks noChangeArrowheads="1"/>
          </p:cNvSpPr>
          <p:nvPr/>
        </p:nvSpPr>
        <p:spPr bwMode="auto">
          <a:xfrm>
            <a:off x="1181100" y="1612900"/>
            <a:ext cx="79375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Ben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Where will we stay?</a:t>
            </a:r>
            <a:endParaRPr kumimoji="0" lang="en-US" altLang="zh-CN" sz="3200" b="0" i="0" u="none" strike="noStrike" kern="1200" cap="none" spc="0" normalizeH="0" baseline="0" noProof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Mum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We’ll stay in a hotel by the sea.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Kitty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How long will we stay in Sanya?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Dad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We’ll stay there for five days.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7030A0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Ben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What will we do there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?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0966" name="say06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39750" y="17732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67" name="say07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39750" y="247808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68" name="say08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31813" y="320516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69" name="say09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20700" y="39338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0970" name="say10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515938" y="46863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9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9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9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409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09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409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9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" fill="hold"/>
                                        <p:tgtEl>
                                          <p:spTgt spid="409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9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9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09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" fill="hold"/>
                                        <p:tgtEl>
                                          <p:spTgt spid="409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70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70"/>
                </p:tgtEl>
              </p:cMediaNode>
            </p:audio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6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7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8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69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97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follow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3010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43011" name="直接连接符 11"/>
          <p:cNvCxnSpPr/>
          <p:nvPr/>
        </p:nvCxnSpPr>
        <p:spPr>
          <a:xfrm>
            <a:off x="611188" y="1484313"/>
            <a:ext cx="29527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012" name="TextBox 3"/>
          <p:cNvSpPr txBox="1">
            <a:spLocks noChangeArrowheads="1"/>
          </p:cNvSpPr>
          <p:nvPr/>
        </p:nvSpPr>
        <p:spPr bwMode="auto">
          <a:xfrm>
            <a:off x="1042988" y="1700213"/>
            <a:ext cx="79375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Mum</a:t>
            </a:r>
            <a:r>
              <a:rPr kumimoji="0" lang="en-US" altLang="zh-CN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: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Sanya has beautiful beaches with clear water. We’ll go swimming there.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We’ll also have seafood. The seafood there tastes great! 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43013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73800" y="3919538"/>
            <a:ext cx="2835275" cy="29384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43014" name="say1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433388" y="186531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0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30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1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pic>
        <p:nvPicPr>
          <p:cNvPr id="45058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546225"/>
            <a:ext cx="7369175" cy="53530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45059" name="文本框 3"/>
          <p:cNvSpPr/>
          <p:nvPr/>
        </p:nvSpPr>
        <p:spPr>
          <a:xfrm>
            <a:off x="3246438" y="2846388"/>
            <a:ext cx="1441450" cy="593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Sanya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60" name="文本框 8"/>
          <p:cNvSpPr/>
          <p:nvPr/>
        </p:nvSpPr>
        <p:spPr>
          <a:xfrm>
            <a:off x="2416175" y="3429000"/>
            <a:ext cx="2146300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this summer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61" name="文本框 9"/>
          <p:cNvSpPr/>
          <p:nvPr/>
        </p:nvSpPr>
        <p:spPr>
          <a:xfrm>
            <a:off x="3246438" y="3956050"/>
            <a:ext cx="1317625" cy="593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plane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62" name="文本框 10"/>
          <p:cNvSpPr/>
          <p:nvPr/>
        </p:nvSpPr>
        <p:spPr>
          <a:xfrm>
            <a:off x="2851150" y="4527550"/>
            <a:ext cx="2087563" cy="593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five days 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63" name="文本框 11"/>
          <p:cNvSpPr/>
          <p:nvPr/>
        </p:nvSpPr>
        <p:spPr>
          <a:xfrm>
            <a:off x="2655888" y="5013325"/>
            <a:ext cx="3817937" cy="593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 hotel by the sea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64" name="文本框 13"/>
          <p:cNvSpPr/>
          <p:nvPr/>
        </p:nvSpPr>
        <p:spPr>
          <a:xfrm>
            <a:off x="2949575" y="5607050"/>
            <a:ext cx="3816350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swimming, </a:t>
            </a:r>
            <a:endParaRPr lang="en-US" altLang="zh-CN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lvl="0" indent="0"/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have nice seafood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065" name="文本框 14"/>
          <p:cNvSpPr/>
          <p:nvPr/>
        </p:nvSpPr>
        <p:spPr>
          <a:xfrm>
            <a:off x="1042988" y="995363"/>
            <a:ext cx="6600825" cy="1200150"/>
          </a:xfrm>
          <a:prstGeom prst="rect">
            <a:avLst/>
          </a:prstGeom>
          <a:solidFill>
            <a:schemeClr val="bg2">
              <a:alpha val="90195"/>
            </a:schemeClr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2400">
                <a:solidFill>
                  <a:srgbClr val="262626"/>
                </a:solidFill>
                <a:latin typeface="Arial" panose="020B0604020202020204" pitchFamily="34" charset="0"/>
              </a:rPr>
              <a:t>Mr Wu is taking notes of the Lis’ holiday plan.</a:t>
            </a:r>
            <a:endParaRPr lang="en-US" altLang="zh-CN" sz="2400">
              <a:solidFill>
                <a:srgbClr val="262626"/>
              </a:solidFill>
              <a:latin typeface="Arial" panose="020B0604020202020204" pitchFamily="34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2400">
                <a:solidFill>
                  <a:srgbClr val="262626"/>
                </a:solidFill>
                <a:latin typeface="Arial" panose="020B0604020202020204" pitchFamily="34" charset="0"/>
              </a:rPr>
              <a:t>Help him complete the notes.</a:t>
            </a:r>
            <a:endParaRPr lang="en-US" altLang="zh-CN" sz="2400">
              <a:solidFill>
                <a:srgbClr val="262626"/>
              </a:solidFill>
              <a:latin typeface="Arial" panose="020B0604020202020204" pitchFamily="34" charset="0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 fill="hold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 fill="hold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 fill="hold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 fill="hold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0" grpId="0"/>
      <p:bldP spid="45061" grpId="0"/>
      <p:bldP spid="45062" grpId="0"/>
      <p:bldP spid="45063" grpId="0"/>
      <p:bldP spid="450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椭圆 14"/>
          <p:cNvSpPr/>
          <p:nvPr/>
        </p:nvSpPr>
        <p:spPr>
          <a:xfrm>
            <a:off x="833438" y="920750"/>
            <a:ext cx="2370138" cy="989013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47106" name="内容占位符 1"/>
          <p:cNvSpPr txBox="1"/>
          <p:nvPr/>
        </p:nvSpPr>
        <p:spPr>
          <a:xfrm>
            <a:off x="965200" y="1062038"/>
            <a:ext cx="8135938" cy="647700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defTabSz="914400">
              <a:lnSpc>
                <a:spcPct val="110000"/>
              </a:lnSpc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</a:pPr>
            <a:r>
              <a:rPr lang="en-US" altLang="zh-CN" sz="3600" spc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Role-play</a:t>
            </a:r>
            <a:endParaRPr lang="zh-CN" altLang="en-US" sz="360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7107" name="副标题 4"/>
          <p:cNvSpPr txBox="1"/>
          <p:nvPr/>
        </p:nvSpPr>
        <p:spPr bwMode="auto">
          <a:xfrm>
            <a:off x="995363" y="4687888"/>
            <a:ext cx="7837488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/>
          <a:lstStyle>
            <a:defPPr>
              <a:defRPr lang="zh-CN"/>
            </a:defPPr>
            <a:lvl1pPr marL="342900" indent="-34290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marL="342900" marR="0" lvl="0" indent="-342900" defTabSz="914400">
              <a:spcBef>
                <a:spcPct val="20000"/>
              </a:spcBef>
              <a:buSzPct val="70000"/>
              <a:buFont typeface="Arial" panose="020B0604020202020204" pitchFamily="34" charset="0"/>
            </a:pPr>
            <a:r>
              <a:rPr lang="en-US" altLang="zh-CN" sz="2800" spc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Level1:</a:t>
            </a:r>
            <a:r>
              <a:rPr lang="zh-CN" altLang="en-US" sz="2800" spc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分角色朗读对话，注意模仿语音语调。</a:t>
            </a:r>
            <a:endParaRPr lang="zh-CN" altLang="en-US" sz="280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08" name="爆炸形 1 17"/>
          <p:cNvSpPr/>
          <p:nvPr/>
        </p:nvSpPr>
        <p:spPr>
          <a:xfrm>
            <a:off x="3792538" y="831850"/>
            <a:ext cx="4721225" cy="2157413"/>
          </a:xfrm>
          <a:prstGeom prst="irregularSeal1">
            <a:avLst/>
          </a:prstGeom>
          <a:solidFill>
            <a:srgbClr val="FFD966"/>
          </a:solidFill>
          <a:ln w="6350">
            <a:solidFill>
              <a:srgbClr val="4472C4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zh-CN" altLang="en-US" sz="2400" spc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根据自己的情况，选择来做吧</a:t>
            </a:r>
            <a:r>
              <a:rPr lang="zh-CN" altLang="en-US" sz="2400" spc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endParaRPr lang="zh-CN" altLang="en-US" sz="240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09" name="副标题 4"/>
          <p:cNvSpPr txBox="1"/>
          <p:nvPr/>
        </p:nvSpPr>
        <p:spPr bwMode="auto">
          <a:xfrm>
            <a:off x="995363" y="5399088"/>
            <a:ext cx="687546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/>
          <a:lstStyle>
            <a:defPPr>
              <a:defRPr lang="zh-CN"/>
            </a:defPPr>
            <a:lvl1pPr marL="342900" indent="-34290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marL="342900" marR="0" lvl="0" indent="-342900" defTabSz="914400">
              <a:spcBef>
                <a:spcPct val="20000"/>
              </a:spcBef>
              <a:buSzPct val="70000"/>
              <a:buFont typeface="Arial" panose="020B0604020202020204" pitchFamily="34" charset="0"/>
            </a:pPr>
            <a:r>
              <a:rPr lang="en-US" altLang="zh-CN" sz="2800" spc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Level2: </a:t>
            </a:r>
            <a:r>
              <a:rPr lang="zh-CN" altLang="en-US" sz="2800" spc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四人一组，试着表演出来吧。</a:t>
            </a:r>
            <a:endParaRPr lang="zh-CN" altLang="en-US" sz="280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110" name="标题 2"/>
          <p:cNvSpPr/>
          <p:nvPr/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en-US" altLang="zh-CN" sz="2400" i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&gt;&gt;Practice</a:t>
            </a:r>
            <a:endParaRPr lang="zh-CN" altLang="en-US" sz="2400" i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47111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7225" y="2576513"/>
            <a:ext cx="1333500" cy="18954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47112" name="图片 3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4025" y="2744788"/>
            <a:ext cx="1609725" cy="17605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47113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327400" y="3001963"/>
            <a:ext cx="1211263" cy="14144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7114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6100" y="2917825"/>
            <a:ext cx="1114425" cy="1438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3" name="组合 6"/>
          <p:cNvGrpSpPr/>
          <p:nvPr/>
        </p:nvGrpSpPr>
        <p:grpSpPr>
          <a:xfrm>
            <a:off x="1330325" y="938213"/>
            <a:ext cx="6905625" cy="647700"/>
            <a:chOff x="419100" y="757309"/>
            <a:chExt cx="6905145" cy="1153966"/>
          </a:xfrm>
        </p:grpSpPr>
        <p:sp>
          <p:nvSpPr>
            <p:cNvPr id="49154" name="椭圆 4"/>
            <p:cNvSpPr/>
            <p:nvPr/>
          </p:nvSpPr>
          <p:spPr>
            <a:xfrm>
              <a:off x="419100" y="830846"/>
              <a:ext cx="6565444" cy="1080429"/>
            </a:xfrm>
            <a:prstGeom prst="ellipse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endParaRPr lang="zh-CN" altLang="en-US" sz="1800">
                <a:solidFill>
                  <a:srgbClr val="FFFFFF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49155" name="矩形 16"/>
            <p:cNvSpPr/>
            <p:nvPr/>
          </p:nvSpPr>
          <p:spPr>
            <a:xfrm>
              <a:off x="842934" y="757309"/>
              <a:ext cx="6481311" cy="647691"/>
            </a:xfrm>
            <a:prstGeom prst="rect">
              <a:avLst/>
            </a:prstGeom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defTabSz="914400"/>
              <a:r>
                <a:rPr lang="en-US" altLang="zh-CN" sz="3600" b="1" spc="0">
                  <a:solidFill>
                    <a:srgbClr val="222A35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Make a new conversation</a:t>
              </a:r>
              <a:endParaRPr lang="zh-CN" altLang="en-US" sz="3600" b="1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49156" name="副标题 4"/>
          <p:cNvSpPr txBox="1"/>
          <p:nvPr/>
        </p:nvSpPr>
        <p:spPr bwMode="auto">
          <a:xfrm>
            <a:off x="939800" y="6045200"/>
            <a:ext cx="6875463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/>
          <a:lstStyle>
            <a:defPPr>
              <a:defRPr lang="zh-CN"/>
            </a:defPPr>
            <a:lvl1pPr marL="342900" indent="-34290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</a:defRPr>
            </a:lvl1pPr>
            <a:lvl2pPr marL="742950" indent="-285750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marL="342900" marR="0" lvl="0" indent="-342900" defTabSz="914400">
              <a:lnSpc>
                <a:spcPct val="150000"/>
              </a:lnSpc>
              <a:spcBef>
                <a:spcPct val="20000"/>
              </a:spcBef>
              <a:buSzPct val="70000"/>
              <a:buFont typeface="Arial" panose="020B0604020202020204" pitchFamily="34" charset="0"/>
            </a:pPr>
            <a:endParaRPr lang="zh-CN" altLang="en-US" sz="280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9157" name="Picture 6" descr="http://img0.imgtn.bdimg.com/it/u=2889902346,591463986&amp;fm=21&amp;gp=0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95350" y="5305425"/>
            <a:ext cx="2300288" cy="13985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9158" name="Picture 8" descr="http://www.niuyuelvyou.com/ckfinder/userfiles/images/ziyounvshenxian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46800" y="5275263"/>
            <a:ext cx="2076450" cy="1384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9159" name="Picture 10" descr="http://upload.17u.net/uploadpicbase/2011/04/08/aa/201104081143488704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17575" y="3681413"/>
            <a:ext cx="2287588" cy="1519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9160" name="Picture 14" descr="http://soft.chinactc.net/YiFeng/Travel/UpImage/2010-5-14/201051417202272224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46800" y="3736975"/>
            <a:ext cx="2076450" cy="1365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9161" name="Picture 16" descr="http://www.caiap.cn/upfiles/2011/0704/D74J50147J6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481388" y="3681413"/>
            <a:ext cx="2111375" cy="13938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49162" name="Picture 18" descr="http://images3.ctrip.com/images/uploadphoto/Photo/0257/515684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455988" y="5237163"/>
            <a:ext cx="2136775" cy="14779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9163" name="TextBox 11"/>
          <p:cNvSpPr/>
          <p:nvPr/>
        </p:nvSpPr>
        <p:spPr>
          <a:xfrm>
            <a:off x="250825" y="1663700"/>
            <a:ext cx="2952750" cy="58420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</a:rPr>
              <a:t>Where to go?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9164" name="TextBox 12"/>
          <p:cNvSpPr/>
          <p:nvPr/>
        </p:nvSpPr>
        <p:spPr>
          <a:xfrm>
            <a:off x="3322638" y="2247900"/>
            <a:ext cx="2581275" cy="585788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</a:rPr>
              <a:t>How to go?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9165" name="TextBox 13"/>
          <p:cNvSpPr/>
          <p:nvPr/>
        </p:nvSpPr>
        <p:spPr>
          <a:xfrm>
            <a:off x="5741988" y="1638300"/>
            <a:ext cx="3227387" cy="58420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</a:rPr>
              <a:t>Where to stay?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9166" name="TextBox 15"/>
          <p:cNvSpPr/>
          <p:nvPr/>
        </p:nvSpPr>
        <p:spPr>
          <a:xfrm>
            <a:off x="857250" y="2901950"/>
            <a:ext cx="4191000" cy="58420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</a:rPr>
              <a:t>How long to stay?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9167" name="TextBox 16"/>
          <p:cNvSpPr/>
          <p:nvPr/>
        </p:nvSpPr>
        <p:spPr>
          <a:xfrm>
            <a:off x="5568950" y="2935288"/>
            <a:ext cx="2667000" cy="584200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</a:rPr>
              <a:t>What to do?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49168" name="标题 2"/>
          <p:cNvSpPr/>
          <p:nvPr/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90000"/>
              </a:lnSpc>
            </a:pPr>
            <a:r>
              <a:rPr lang="en-US" altLang="zh-CN" sz="2400" i="1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&gt;&gt;Practice</a:t>
            </a:r>
            <a:endParaRPr lang="zh-CN" altLang="en-US" sz="2400" i="1">
              <a:solidFill>
                <a:schemeClr val="bg1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/>
      <p:bldP spid="49163" grpId="0" animBg="1"/>
      <p:bldP spid="49164" grpId="0" animBg="1"/>
      <p:bldP spid="49165" grpId="0" animBg="1"/>
      <p:bldP spid="49166" grpId="0" animBg="1"/>
      <p:bldP spid="4916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标题 3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&gt;&gt;Summary</a:t>
            </a:r>
            <a:endParaRPr lang="zh-CN" altLang="en-US" sz="2400" i="1" dirty="0"/>
          </a:p>
        </p:txBody>
      </p:sp>
      <p:sp>
        <p:nvSpPr>
          <p:cNvPr id="51202" name="圆角矩形 8"/>
          <p:cNvSpPr/>
          <p:nvPr/>
        </p:nvSpPr>
        <p:spPr>
          <a:xfrm>
            <a:off x="755650" y="1814513"/>
            <a:ext cx="7632700" cy="463867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1155700" y="2644775"/>
            <a:ext cx="5980113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句型：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51204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666750"/>
            <a:ext cx="2124075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51205" name="Rectangle 4"/>
          <p:cNvSpPr>
            <a:spLocks noChangeArrowheads="1"/>
          </p:cNvSpPr>
          <p:nvPr/>
        </p:nvSpPr>
        <p:spPr bwMode="auto">
          <a:xfrm>
            <a:off x="1138238" y="1814513"/>
            <a:ext cx="24241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词汇：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06" name="Rectangle 4"/>
          <p:cNvSpPr/>
          <p:nvPr/>
        </p:nvSpPr>
        <p:spPr>
          <a:xfrm>
            <a:off x="2800350" y="1846263"/>
            <a:ext cx="6264275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hotel      island     seafood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07" name="Rectangle 4"/>
          <p:cNvSpPr/>
          <p:nvPr/>
        </p:nvSpPr>
        <p:spPr>
          <a:xfrm>
            <a:off x="1633538" y="3106738"/>
            <a:ext cx="5519737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—Where will we stay?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08" name="Rectangle 4"/>
          <p:cNvSpPr/>
          <p:nvPr/>
        </p:nvSpPr>
        <p:spPr>
          <a:xfrm>
            <a:off x="1635125" y="4659313"/>
            <a:ext cx="7159625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—How long will we stay in 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Sanya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?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09" name="Rectangle 4"/>
          <p:cNvSpPr/>
          <p:nvPr/>
        </p:nvSpPr>
        <p:spPr>
          <a:xfrm>
            <a:off x="1628775" y="3865563"/>
            <a:ext cx="740410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—We will stay in a hotel by the sea.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1210" name="Rectangle 4"/>
          <p:cNvSpPr/>
          <p:nvPr/>
        </p:nvSpPr>
        <p:spPr>
          <a:xfrm>
            <a:off x="1644650" y="5445125"/>
            <a:ext cx="7161213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—We will stay there for five days.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 fill="hold"/>
                                        <p:tgtEl>
                                          <p:spTgt spid="51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 fill="hold"/>
                                        <p:tgtEl>
                                          <p:spTgt spid="51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 fill="hold"/>
                                        <p:tgtEl>
                                          <p:spTgt spid="51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 fill="hold"/>
                                        <p:tgtEl>
                                          <p:spTgt spid="51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1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/>
      <p:bldP spid="51205" grpId="0"/>
      <p:bldP spid="51206" grpId="0"/>
      <p:bldP spid="51207" grpId="0"/>
      <p:bldP spid="51208" grpId="0"/>
      <p:bldP spid="51209" grpId="0"/>
      <p:bldP spid="512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188" y="5229225"/>
            <a:ext cx="1293812" cy="136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3250" name="Rectangle 1"/>
          <p:cNvSpPr>
            <a:spLocks noChangeArrowheads="1"/>
          </p:cNvSpPr>
          <p:nvPr/>
        </p:nvSpPr>
        <p:spPr bwMode="auto">
          <a:xfrm>
            <a:off x="722313" y="2096135"/>
            <a:ext cx="7683500" cy="3322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观看课文动画，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按照正确的语音、语调朗读课文对话。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用今天所学句型和你的同学做问答练习。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Ask and </a:t>
            </a:r>
            <a:endParaRPr lang="en-US" altLang="zh-CN" sz="28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       answer/Think and write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”。</a:t>
            </a: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3251" name="圆角矩形 16">
            <a:hlinkClick r:id="" action="ppaction://hlinkshowjump?jump=endshow"/>
          </p:cNvPr>
          <p:cNvSpPr/>
          <p:nvPr/>
        </p:nvSpPr>
        <p:spPr>
          <a:xfrm>
            <a:off x="6407943" y="6093296"/>
            <a:ext cx="1223963" cy="5043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close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53252" name="标题 1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&gt;&gt;Homework</a:t>
            </a:r>
            <a:endParaRPr lang="zh-CN" altLang="en-US" sz="2400" i="1" dirty="0"/>
          </a:p>
        </p:txBody>
      </p:sp>
      <p:sp>
        <p:nvSpPr>
          <p:cNvPr id="53253" name="圆角矩形 15"/>
          <p:cNvSpPr/>
          <p:nvPr/>
        </p:nvSpPr>
        <p:spPr>
          <a:xfrm>
            <a:off x="900113" y="1536700"/>
            <a:ext cx="7343775" cy="446722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53254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20000">
            <a:off x="296863" y="525463"/>
            <a:ext cx="2185987" cy="1416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53255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331700" y="12344400"/>
            <a:ext cx="3048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3"/>
          <p:cNvSpPr txBox="1">
            <a:spLocks noChangeArrowheads="1"/>
          </p:cNvSpPr>
          <p:nvPr/>
        </p:nvSpPr>
        <p:spPr bwMode="auto">
          <a:xfrm>
            <a:off x="611188" y="1603375"/>
            <a:ext cx="8281988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What are you going to do this weekend?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We’re going to visit Hangzhou this weekend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.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How are you going there this weekend, this weekend?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We’re going there by plane this weekend, this weekend.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20482" name="文本占位符 2"/>
          <p:cNvSpPr txBox="1"/>
          <p:nvPr/>
        </p:nvSpPr>
        <p:spPr bwMode="auto">
          <a:xfrm>
            <a:off x="539750" y="90805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Sing a song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483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&gt;&gt;Lead-in</a:t>
            </a:r>
            <a:endParaRPr lang="zh-CN" altLang="en-US" sz="2400" i="1" dirty="0"/>
          </a:p>
        </p:txBody>
      </p:sp>
      <p:cxnSp>
        <p:nvCxnSpPr>
          <p:cNvPr id="20484" name="直接连接符 9"/>
          <p:cNvCxnSpPr/>
          <p:nvPr/>
        </p:nvCxnSpPr>
        <p:spPr>
          <a:xfrm>
            <a:off x="611188" y="1557338"/>
            <a:ext cx="20701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5" name="图片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6450" y="5187950"/>
            <a:ext cx="1987550" cy="16700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20486" name="chant节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518275" y="56610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204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486"/>
                </p:tgtEl>
              </p:cMediaNode>
            </p:audio>
          </p:childTnLst>
        </p:cTn>
      </p:par>
    </p:tnLst>
    <p:bldLst>
      <p:bldP spid="204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5" descr="D:\Desktop\pptx\素材\p36 01.tif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5650" y="2436813"/>
            <a:ext cx="7943850" cy="3871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  <p:sp>
        <p:nvSpPr>
          <p:cNvPr id="22530" name="TextBox 5"/>
          <p:cNvSpPr/>
          <p:nvPr/>
        </p:nvSpPr>
        <p:spPr>
          <a:xfrm>
            <a:off x="1031875" y="1739900"/>
            <a:ext cx="7277100" cy="585788"/>
          </a:xfrm>
          <a:prstGeom prst="rect">
            <a:avLst/>
          </a:prstGeom>
          <a:solidFill>
            <a:srgbClr val="00B0F0"/>
          </a:solidFill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r>
              <a:rPr lang="en-US" altLang="zh-CN" sz="3200" b="1">
                <a:solidFill>
                  <a:schemeClr val="bg1"/>
                </a:solidFill>
                <a:latin typeface="Arial" panose="020B0604020202020204" pitchFamily="34" charset="0"/>
              </a:rPr>
              <a:t>What do you know about Sanya?</a:t>
            </a:r>
            <a:endParaRPr lang="zh-CN" altLang="en-US" sz="3200" b="1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22531" name="文本占位符 2"/>
          <p:cNvSpPr txBox="1"/>
          <p:nvPr/>
        </p:nvSpPr>
        <p:spPr bwMode="auto">
          <a:xfrm>
            <a:off x="539750" y="908050"/>
            <a:ext cx="30241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say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2532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&gt;&gt;Lead-in</a:t>
            </a:r>
            <a:endParaRPr lang="zh-CN" altLang="en-US" sz="2400" i="1"/>
          </a:p>
        </p:txBody>
      </p:sp>
      <p:cxnSp>
        <p:nvCxnSpPr>
          <p:cNvPr id="22533" name="直接连接符 9"/>
          <p:cNvCxnSpPr/>
          <p:nvPr/>
        </p:nvCxnSpPr>
        <p:spPr>
          <a:xfrm>
            <a:off x="611188" y="1557338"/>
            <a:ext cx="23764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457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4579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80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825" y="1979613"/>
            <a:ext cx="4572000" cy="3429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4581" name="文本框 3"/>
          <p:cNvSpPr/>
          <p:nvPr/>
        </p:nvSpPr>
        <p:spPr>
          <a:xfrm>
            <a:off x="4932363" y="2979738"/>
            <a:ext cx="2159000" cy="954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48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hotel</a:t>
            </a:r>
            <a:endParaRPr lang="zh-CN" altLang="en-US" sz="5400" b="1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4582" name="hotel.mp3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6842125" y="3255963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245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582"/>
                </p:tgtEl>
              </p:cMediaNode>
            </p:audio>
          </p:childTnLst>
        </p:cTn>
      </p:par>
    </p:tnLst>
    <p:bldLst>
      <p:bldP spid="245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038" y="1989138"/>
            <a:ext cx="4757737" cy="35702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6626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6627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6628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29" name="文本框 3"/>
          <p:cNvSpPr/>
          <p:nvPr/>
        </p:nvSpPr>
        <p:spPr>
          <a:xfrm>
            <a:off x="4859338" y="3024188"/>
            <a:ext cx="2160587" cy="95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48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island</a:t>
            </a:r>
            <a:endParaRPr lang="zh-CN" altLang="en-US" sz="4800" b="1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6630" name="island.mp3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019925" y="3251200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266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630"/>
                </p:tgtEl>
              </p:cMediaNode>
            </p:audio>
          </p:childTnLst>
        </p:cTn>
      </p:par>
    </p:tnLst>
    <p:bldLst>
      <p:bldP spid="266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Look and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8674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8675" name="直接连接符 11"/>
          <p:cNvCxnSpPr/>
          <p:nvPr/>
        </p:nvCxnSpPr>
        <p:spPr>
          <a:xfrm>
            <a:off x="611188" y="1484313"/>
            <a:ext cx="265430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676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675" y="2060575"/>
            <a:ext cx="4416425" cy="33115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8677" name="文本框 3"/>
          <p:cNvSpPr/>
          <p:nvPr/>
        </p:nvSpPr>
        <p:spPr>
          <a:xfrm>
            <a:off x="4545013" y="3030538"/>
            <a:ext cx="2665412" cy="1052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>
              <a:lnSpc>
                <a:spcPct val="130000"/>
              </a:lnSpc>
            </a:pPr>
            <a:r>
              <a:rPr lang="en-US" altLang="zh-CN" sz="4800" b="1">
                <a:solidFill>
                  <a:srgbClr val="222A35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seafood</a:t>
            </a:r>
            <a:endParaRPr lang="zh-CN" altLang="en-US" sz="4800" b="1">
              <a:solidFill>
                <a:srgbClr val="222A35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28678" name="seafood.mp3">
            <a:hlinkClick r:id="" action="ppaction://media"/>
          </p:cNvPr>
          <p:cNvPicPr>
            <a:picLocks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7210425" y="3252788"/>
            <a:ext cx="609600" cy="608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 fill="hold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286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78"/>
                </p:tgtEl>
              </p:cMediaNode>
            </p:audio>
          </p:childTnLst>
        </p:cTn>
      </p:par>
    </p:tnLst>
    <p:bldLst>
      <p:bldP spid="2867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answer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072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0723" name="直接连接符 11"/>
          <p:cNvCxnSpPr/>
          <p:nvPr/>
        </p:nvCxnSpPr>
        <p:spPr>
          <a:xfrm>
            <a:off x="611188" y="1484313"/>
            <a:ext cx="32400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4" name="TextBox 3"/>
          <p:cNvSpPr txBox="1">
            <a:spLocks noChangeArrowheads="1"/>
          </p:cNvSpPr>
          <p:nvPr/>
        </p:nvSpPr>
        <p:spPr bwMode="auto">
          <a:xfrm>
            <a:off x="539750" y="1577975"/>
            <a:ext cx="89995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1) Where are the Lis going this summer? 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0725" name="TextBox 3"/>
          <p:cNvSpPr txBox="1">
            <a:spLocks noChangeArrowheads="1"/>
          </p:cNvSpPr>
          <p:nvPr/>
        </p:nvSpPr>
        <p:spPr bwMode="auto">
          <a:xfrm>
            <a:off x="611188" y="2673350"/>
            <a:ext cx="55927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zh-CN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) How do they get there? </a:t>
            </a:r>
            <a:endParaRPr kumimoji="0" lang="en-US" altLang="zh-CN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0726" name="TextBox 3"/>
          <p:cNvSpPr txBox="1">
            <a:spLocks noChangeArrowheads="1"/>
          </p:cNvSpPr>
          <p:nvPr/>
        </p:nvSpPr>
        <p:spPr bwMode="auto">
          <a:xfrm>
            <a:off x="611188" y="3789363"/>
            <a:ext cx="559276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3) Where will they stay? 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0727" name="TextBox 3"/>
          <p:cNvSpPr txBox="1">
            <a:spLocks noChangeArrowheads="1"/>
          </p:cNvSpPr>
          <p:nvPr/>
        </p:nvSpPr>
        <p:spPr bwMode="auto">
          <a:xfrm>
            <a:off x="611188" y="5084763"/>
            <a:ext cx="682307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4) How long will they stay there?</a:t>
            </a:r>
            <a:endParaRPr kumimoji="0" lang="en-US" altLang="zh-CN" sz="3600" b="0" i="0" u="none" strike="noStrike" kern="1200" cap="none" spc="0" normalizeH="0" baseline="0" noProof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answer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81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4819" name="直接连接符 11"/>
          <p:cNvCxnSpPr/>
          <p:nvPr/>
        </p:nvCxnSpPr>
        <p:spPr>
          <a:xfrm>
            <a:off x="611188" y="1484313"/>
            <a:ext cx="32400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0" name="TextBox 3"/>
          <p:cNvSpPr txBox="1">
            <a:spLocks noChangeArrowheads="1"/>
          </p:cNvSpPr>
          <p:nvPr/>
        </p:nvSpPr>
        <p:spPr bwMode="auto">
          <a:xfrm>
            <a:off x="539750" y="1493838"/>
            <a:ext cx="799147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1) Where are the </a:t>
            </a:r>
            <a:r>
              <a:rPr kumimoji="0" lang="en-US" altLang="zh-CN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Lis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 going this summer? 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4821" name="TextBox 3"/>
          <p:cNvSpPr txBox="1">
            <a:spLocks noChangeArrowheads="1"/>
          </p:cNvSpPr>
          <p:nvPr/>
        </p:nvSpPr>
        <p:spPr bwMode="auto">
          <a:xfrm>
            <a:off x="539750" y="2665413"/>
            <a:ext cx="55927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) How do they get there? 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4822" name="TextBox 3"/>
          <p:cNvSpPr txBox="1">
            <a:spLocks noChangeArrowheads="1"/>
          </p:cNvSpPr>
          <p:nvPr/>
        </p:nvSpPr>
        <p:spPr bwMode="auto">
          <a:xfrm>
            <a:off x="539750" y="3956050"/>
            <a:ext cx="5592763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3) Where will they stay? 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4823" name="TextBox 3"/>
          <p:cNvSpPr txBox="1">
            <a:spLocks noChangeArrowheads="1"/>
          </p:cNvSpPr>
          <p:nvPr/>
        </p:nvSpPr>
        <p:spPr bwMode="auto">
          <a:xfrm>
            <a:off x="490538" y="5324475"/>
            <a:ext cx="68230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4) How long will they stay there?</a:t>
            </a:r>
            <a:endParaRPr kumimoji="0" lang="en-US" altLang="zh-CN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4824" name="TextBox 3"/>
          <p:cNvSpPr/>
          <p:nvPr/>
        </p:nvSpPr>
        <p:spPr>
          <a:xfrm>
            <a:off x="1114425" y="2060575"/>
            <a:ext cx="4789488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They are going to </a:t>
            </a:r>
            <a:r>
              <a:rPr lang="en-US" altLang="zh-CN" sz="3200" dirty="0" err="1">
                <a:solidFill>
                  <a:srgbClr val="0000FF"/>
                </a:solidFill>
                <a:latin typeface="Arial" panose="020B0604020202020204" pitchFamily="34" charset="0"/>
              </a:rPr>
              <a:t>Sanya</a:t>
            </a: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. 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4825" name="TextBox 3"/>
          <p:cNvSpPr/>
          <p:nvPr/>
        </p:nvSpPr>
        <p:spPr>
          <a:xfrm>
            <a:off x="1114425" y="3313113"/>
            <a:ext cx="4789488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They get there by plane. 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4826" name="TextBox 3"/>
          <p:cNvSpPr/>
          <p:nvPr/>
        </p:nvSpPr>
        <p:spPr>
          <a:xfrm>
            <a:off x="1076325" y="4640263"/>
            <a:ext cx="6510338" cy="7397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They will stay in a hotel by the sea. 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4827" name="TextBox 3"/>
          <p:cNvSpPr/>
          <p:nvPr/>
        </p:nvSpPr>
        <p:spPr>
          <a:xfrm>
            <a:off x="1076325" y="5961063"/>
            <a:ext cx="6510338" cy="830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</a:rPr>
              <a:t>They will stay there for five days. 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 fill="hold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4" grpId="0"/>
      <p:bldP spid="34825" grpId="0"/>
      <p:bldP spid="34826" grpId="0"/>
      <p:bldP spid="348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占位符 2"/>
          <p:cNvSpPr txBox="1"/>
          <p:nvPr/>
        </p:nvSpPr>
        <p:spPr bwMode="auto">
          <a:xfrm>
            <a:off x="539750" y="90170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choose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686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6867" name="直接连接符 11"/>
          <p:cNvCxnSpPr/>
          <p:nvPr/>
        </p:nvCxnSpPr>
        <p:spPr>
          <a:xfrm>
            <a:off x="611188" y="1484313"/>
            <a:ext cx="32400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1117600" y="2270125"/>
            <a:ext cx="6894513" cy="42465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prstDash val="dashDot"/>
            <a:miter lim="800000"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a   They will go swimming there.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b   They will row a boat there.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c   They will play football there.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d   They will have seafood there.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e   They will fly a kite there.</a:t>
            </a:r>
            <a:endParaRPr kumimoji="0" lang="en-US" altLang="zh-CN" sz="3600" b="0" i="0" u="none" strike="noStrike" kern="1200" cap="none" spc="0" normalizeH="0" baseline="0" noProof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36869" name="TextBox 3"/>
          <p:cNvSpPr/>
          <p:nvPr/>
        </p:nvSpPr>
        <p:spPr>
          <a:xfrm>
            <a:off x="1619250" y="1379538"/>
            <a:ext cx="5545138" cy="8207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What will the </a:t>
            </a:r>
            <a:r>
              <a:rPr lang="en-US" altLang="zh-CN" sz="3600" dirty="0" err="1">
                <a:solidFill>
                  <a:srgbClr val="FF0000"/>
                </a:solidFill>
                <a:latin typeface="Arial" panose="020B0604020202020204" pitchFamily="34" charset="0"/>
              </a:rPr>
              <a:t>Lis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</a:rPr>
              <a:t> do there?</a:t>
            </a:r>
            <a:endParaRPr lang="en-US" altLang="zh-CN" sz="3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6870" name="椭圆 9"/>
          <p:cNvSpPr/>
          <p:nvPr/>
        </p:nvSpPr>
        <p:spPr>
          <a:xfrm>
            <a:off x="971550" y="2406650"/>
            <a:ext cx="820738" cy="7223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6871" name="椭圆 19"/>
          <p:cNvSpPr/>
          <p:nvPr/>
        </p:nvSpPr>
        <p:spPr>
          <a:xfrm>
            <a:off x="971550" y="4868863"/>
            <a:ext cx="820738" cy="72231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36872" name="say课文录音.mp3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8158163" y="4668838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 fill="hold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68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1" fill="hold"/>
                                        <p:tgtEl>
                                          <p:spTgt spid="368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872"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72"/>
                </p:tgtEl>
              </p:cMediaNode>
            </p:audio>
          </p:childTnLst>
        </p:cTn>
      </p:par>
    </p:tnLst>
    <p:bldLst>
      <p:bldP spid="36870" grpId="0" animBg="1"/>
      <p:bldP spid="36871" grpId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9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2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2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d400bc76-92ce-4c42-aac4-de7c51fa6c72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2207</Words>
  <Application>WPS 演示</Application>
  <PresentationFormat>全屏显示(4:3)</PresentationFormat>
  <Paragraphs>176</Paragraphs>
  <Slides>17</Slides>
  <Notes>17</Notes>
  <HiddenSlides>0</HiddenSlides>
  <MMClips>15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黑体</vt:lpstr>
      <vt:lpstr>Calibri</vt:lpstr>
      <vt:lpstr>Arial</vt:lpstr>
      <vt:lpstr>Calibri</vt:lpstr>
      <vt:lpstr>微软雅黑</vt:lpstr>
      <vt:lpstr>幼圆</vt:lpstr>
      <vt:lpstr>Arial Black</vt:lpstr>
      <vt:lpstr>Arial Unicode MS</vt:lpstr>
      <vt:lpstr>第一PPT模板网-WWW.1PPT.COM</vt:lpstr>
      <vt:lpstr>Unit6 Holidays</vt:lpstr>
      <vt:lpstr>&gt;&gt;Lead-in</vt:lpstr>
      <vt:lpstr>&gt;&gt;Lead-in</vt:lpstr>
      <vt:lpstr>&gt;&gt;Presentation</vt:lpstr>
      <vt:lpstr>&gt;&gt;Presentation</vt:lpstr>
      <vt:lpstr>&gt;&gt;Presentation</vt:lpstr>
      <vt:lpstr>&gt;&gt;Presentation</vt:lpstr>
      <vt:lpstr>&gt;&gt;Presentation</vt:lpstr>
      <vt:lpstr>&gt;&gt;Presentation</vt:lpstr>
      <vt:lpstr>&gt;&gt;Practice</vt:lpstr>
      <vt:lpstr>&gt;&gt;Practice</vt:lpstr>
      <vt:lpstr>&gt;&gt;Practice</vt:lpstr>
      <vt:lpstr>&gt;&gt;Practice</vt:lpstr>
      <vt:lpstr>PowerPoint 演示文稿</vt:lpstr>
      <vt:lpstr>PowerPoint 演示文稿</vt:lpstr>
      <vt:lpstr>&gt;&gt;Summary</vt:lpstr>
      <vt:lpstr>&gt;&gt;Homework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2021-02-08T20:00:00Z</cp:lastPrinted>
  <dcterms:created xsi:type="dcterms:W3CDTF">2021-02-08T20:00:00Z</dcterms:created>
  <dcterms:modified xsi:type="dcterms:W3CDTF">2023-03-01T04:53:10Z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FE8AB9A4DAFD47FEB0B37A321AE53F13</vt:lpwstr>
  </property>
  <property fmtid="{D5CDD505-2E9C-101B-9397-08002B2CF9AE}" pid="7" name="KSOProductBuildVer">
    <vt:lpwstr>2052-11.1.0.13703</vt:lpwstr>
  </property>
</Properties>
</file>