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346" r:id="rId5"/>
    <p:sldId id="493" r:id="rId6"/>
    <p:sldId id="467" r:id="rId7"/>
    <p:sldId id="488" r:id="rId8"/>
    <p:sldId id="494" r:id="rId9"/>
    <p:sldId id="489" r:id="rId10"/>
    <p:sldId id="495" r:id="rId11"/>
    <p:sldId id="497" r:id="rId12"/>
    <p:sldId id="501" r:id="rId13"/>
    <p:sldId id="502" r:id="rId14"/>
    <p:sldId id="503" r:id="rId15"/>
    <p:sldId id="504" r:id="rId16"/>
    <p:sldId id="478" r:id="rId17"/>
    <p:sldId id="496" r:id="rId18"/>
    <p:sldId id="498" r:id="rId19"/>
    <p:sldId id="499" r:id="rId20"/>
    <p:sldId id="500" r:id="rId21"/>
    <p:sldId id="480" r:id="rId22"/>
    <p:sldId id="326" r:id="rId23"/>
    <p:sldId id="505" r:id="rId24"/>
    <p:sldId id="345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4982" autoAdjust="0"/>
  </p:normalViewPr>
  <p:slideViewPr>
    <p:cSldViewPr>
      <p:cViewPr varScale="1">
        <p:scale>
          <a:sx n="98" d="100"/>
          <a:sy n="98" d="100"/>
        </p:scale>
        <p:origin x="-20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639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9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C2D04E12-C3A9-417C-BA75-6E9482E4ADAA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C3D1288-BA9F-436D-B0D5-FD58DFEA5AA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02C3448-3B2A-44CF-8380-1CEE148FB62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3E87110-E09A-457C-AB97-CA096A4B54E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16C4E29-21A8-4ABE-BCC2-8B18BFDC318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301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40AAEDA-97D9-4FA4-8E67-BC29A9FC515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50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E0BC391-8D81-4FAE-8D47-E4ABD50CC50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71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A5909F6-EF4A-4139-BC27-124AC3E7688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91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963F315-F881-4B44-BDFD-9F9BF356E50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57BD08D-6590-4FCB-8190-3A8C1623D33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32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0785BF5-14D3-4EB5-A37E-7FF6559BF9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52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两人一组，做问答练习。</a:t>
            </a:r>
            <a:endParaRPr lang="en-US" altLang="zh-CN"/>
          </a:p>
          <a:p>
            <a:pPr lvl="0"/>
            <a:endParaRPr lang="zh-CN" altLang="en-US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5232347-30E7-4F19-9F6F-DF0AC98F873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学生看图回答问题。然后询问学生不同的季节穿什么衣服： </a:t>
            </a:r>
            <a:r>
              <a:rPr lang="en-US" altLang="zh-CN"/>
              <a:t>T: What clothes do you have for spring/summer/autumn/winter?</a:t>
            </a:r>
            <a:endParaRPr lang="en-US" altLang="zh-CN"/>
          </a:p>
          <a:p>
            <a:pPr lvl="0"/>
            <a:r>
              <a:rPr lang="en-US" altLang="zh-CN"/>
              <a:t>S1: I have a shirt for spring.</a:t>
            </a:r>
            <a:endParaRPr lang="en-US" altLang="zh-CN"/>
          </a:p>
          <a:p>
            <a:pPr lvl="0"/>
            <a:r>
              <a:rPr lang="en-US" altLang="zh-CN"/>
              <a:t>S2: I have a dress for summer.</a:t>
            </a:r>
            <a:endParaRPr lang="en-US" altLang="zh-CN"/>
          </a:p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5387A6E-6D06-46F7-9D33-2214F88BA6C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73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2B5F96F-5465-4AC0-8378-03708DF6DFE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939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CB985D3-CE4E-465B-955B-614A74054C8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614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3B00A67-5D9E-4E13-949F-8C783550456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教师依次播放</a:t>
            </a:r>
            <a:r>
              <a:rPr lang="en-US" altLang="zh-CN"/>
              <a:t>PPT</a:t>
            </a:r>
            <a:r>
              <a:rPr lang="zh-CN" altLang="en-US"/>
              <a:t>，学生看图拼读服饰类单词，复习学习过的单词。</a:t>
            </a:r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DB423F-AB89-490E-A2B1-39115A37EC0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以旧带新，导入新单词。</a:t>
            </a:r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FE886A8-6A9F-45F3-9DE9-41FDBB83161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8F516B9-A044-4649-828E-0786C963544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247AB9C-EF21-4D9D-91DB-D97E2D0C4BF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BE6A573-F78B-473D-A5D3-3AD7901AD9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277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5C0E666-2FB5-48D3-B0F8-E31A6F44F55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8DDA2A0-B98B-4F61-9E1A-E203F6AECE4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15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6151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615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4AAC9084-E200-45E3-802A-F7A2CAF7077F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9439489-D05B-4BF2-AC6E-9EE0312CFF51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7F5BE6E-F98D-44D1-9646-AE12314B696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8D07871-17C5-487E-9172-72F226EAF42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B84B4E5-02C8-411A-B1DD-0943E60A162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1E6910B-F73A-4A1B-8334-6FB27064357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B84B4E5-02C8-411A-B1DD-0943E60A162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1E6910B-F73A-4A1B-8334-6FB27064357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B84B4E5-02C8-411A-B1DD-0943E60A162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1E6910B-F73A-4A1B-8334-6FB27064357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99AB73A-0002-4AE5-91A8-8C93653D7C0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1C6FD0A3-EB37-4876-8E32-253381BEF8D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8197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198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199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2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3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4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5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6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7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08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9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10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7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8218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822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E92157A-BC54-4A02-91E0-A7F3D2FB8F8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4FB20A9-9ED0-4ECB-B5EC-E1DD46F4034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BEE5B04-EFA4-4607-9798-727FC87F95CD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5EA20C2-CAB1-4FEE-8431-1D084E3EB4A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247E396-3225-4E8B-92D2-A28EA871040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0323873-416A-47F6-97B0-A234A429590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7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1271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12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863E02F-9A1E-421F-BDFA-706FBC87C1A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40973186-4143-458F-976E-E2CD3B05D94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4280F55-3CAE-4A28-9CA8-D76F22014F9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E5D6125-EA89-4151-81C4-256521E1197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E282A9D-47D4-4751-BB8A-DE7DE3EDEB5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9A717BF3-12FD-48BB-996F-6C749FC1F36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38C7B8E-542C-49C2-8420-1A2EA7F91EA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9808BAA4-605A-4F98-8444-8D148581DE3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6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CB84B4E5-02C8-411A-B1DD-0943E60A162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21E6910B-F73A-4A1B-8334-6FB27064357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4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5.xml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6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audio" Target="NULL" TargetMode="Externa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audio" Target="NULL" TargetMode="Externa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audio" Target="NULL" TargetMode="Externa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audio" Target="NULL" TargetMode="Externa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标题 6"/>
          <p:cNvSpPr>
            <a:spLocks noGrp="1"/>
          </p:cNvSpPr>
          <p:nvPr>
            <p:ph type="title"/>
          </p:nvPr>
        </p:nvSpPr>
        <p:spPr>
          <a:xfrm>
            <a:off x="0" y="1916832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Unit8 </a:t>
            </a:r>
            <a:r>
              <a:rPr lang="en-US" altLang="zh-CN" sz="4800" b="1" u="none" spc="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 Buying </a:t>
            </a: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clothes</a:t>
            </a:r>
            <a:endParaRPr lang="zh-CN" altLang="en-US" sz="48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7411" name="副标题 3"/>
          <p:cNvSpPr txBox="1"/>
          <p:nvPr/>
        </p:nvSpPr>
        <p:spPr>
          <a:xfrm>
            <a:off x="2699792" y="3501231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algn="ctr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spc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guess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4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5843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563688"/>
            <a:ext cx="5041900" cy="5041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845" name="云形 5"/>
          <p:cNvSpPr/>
          <p:nvPr/>
        </p:nvSpPr>
        <p:spPr>
          <a:xfrm>
            <a:off x="2627313" y="2605088"/>
            <a:ext cx="4348163" cy="3973513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 fill="hold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guess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7891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547813"/>
            <a:ext cx="3814763" cy="48688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7893" name="云形 5"/>
          <p:cNvSpPr/>
          <p:nvPr/>
        </p:nvSpPr>
        <p:spPr>
          <a:xfrm>
            <a:off x="2390775" y="2243138"/>
            <a:ext cx="4348163" cy="3973513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 fill="hold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guess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3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9939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40" name="图片 9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2060575"/>
            <a:ext cx="5257800" cy="3505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9941" name="云形 5"/>
          <p:cNvSpPr/>
          <p:nvPr/>
        </p:nvSpPr>
        <p:spPr>
          <a:xfrm>
            <a:off x="1462088" y="1827213"/>
            <a:ext cx="4348163" cy="3973513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 fill="hold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guess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198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1987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98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90775" y="1874838"/>
            <a:ext cx="4362450" cy="4606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989" name="云形 5"/>
          <p:cNvSpPr/>
          <p:nvPr/>
        </p:nvSpPr>
        <p:spPr>
          <a:xfrm>
            <a:off x="2432050" y="1565275"/>
            <a:ext cx="4348163" cy="3973513"/>
          </a:xfrm>
          <a:prstGeom prst="clou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 fill="hold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403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44035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03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713" y="1589088"/>
            <a:ext cx="2587625" cy="2587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29163" y="1354138"/>
            <a:ext cx="2867025" cy="2867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4038" name="组合 4"/>
          <p:cNvGrpSpPr/>
          <p:nvPr/>
        </p:nvGrpSpPr>
        <p:grpSpPr>
          <a:xfrm>
            <a:off x="596900" y="4035425"/>
            <a:ext cx="8113713" cy="1531938"/>
            <a:chOff x="597273" y="4034756"/>
            <a:chExt cx="8113340" cy="1532727"/>
          </a:xfrm>
        </p:grpSpPr>
        <p:sp>
          <p:nvSpPr>
            <p:cNvPr id="44039" name="矩形 17"/>
            <p:cNvSpPr/>
            <p:nvPr/>
          </p:nvSpPr>
          <p:spPr>
            <a:xfrm>
              <a:off x="2627593" y="4906743"/>
              <a:ext cx="1081037" cy="509849"/>
            </a:xfrm>
            <a:prstGeom prst="rect">
              <a:avLst/>
            </a:prstGeom>
            <a:solidFill>
              <a:srgbClr val="F8AD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4040" name="矩形 16"/>
            <p:cNvSpPr/>
            <p:nvPr/>
          </p:nvSpPr>
          <p:spPr>
            <a:xfrm>
              <a:off x="6758078" y="4220590"/>
              <a:ext cx="838161" cy="511438"/>
            </a:xfrm>
            <a:prstGeom prst="rect">
              <a:avLst/>
            </a:prstGeom>
            <a:solidFill>
              <a:srgbClr val="F8AD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4041" name="矩形 3"/>
            <p:cNvSpPr/>
            <p:nvPr/>
          </p:nvSpPr>
          <p:spPr>
            <a:xfrm>
              <a:off x="2535522" y="4211060"/>
              <a:ext cx="1081037" cy="509849"/>
            </a:xfrm>
            <a:prstGeom prst="rect">
              <a:avLst/>
            </a:prstGeom>
            <a:solidFill>
              <a:srgbClr val="F8AD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4042" name="文本框 14"/>
            <p:cNvSpPr/>
            <p:nvPr/>
          </p:nvSpPr>
          <p:spPr>
            <a:xfrm>
              <a:off x="597273" y="4034756"/>
              <a:ext cx="8113340" cy="15327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A</a:t>
              </a:r>
              <a:r>
                <a:rPr lang="en-US" altLang="zh-CN" sz="3600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: Which coat do you like, the red one     </a:t>
              </a:r>
              <a:endPara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600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     or the black one?</a:t>
              </a:r>
              <a:endParaRPr lang="zh-CN" altLang="en-US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043" name="组合 5"/>
          <p:cNvGrpSpPr/>
          <p:nvPr/>
        </p:nvGrpSpPr>
        <p:grpSpPr>
          <a:xfrm>
            <a:off x="606425" y="5538788"/>
            <a:ext cx="4584700" cy="812800"/>
            <a:chOff x="606843" y="5539507"/>
            <a:chExt cx="4584948" cy="812530"/>
          </a:xfrm>
        </p:grpSpPr>
        <p:sp>
          <p:nvSpPr>
            <p:cNvPr id="44044" name="矩形 18"/>
            <p:cNvSpPr/>
            <p:nvPr/>
          </p:nvSpPr>
          <p:spPr>
            <a:xfrm>
              <a:off x="3018386" y="5690269"/>
              <a:ext cx="806494" cy="511005"/>
            </a:xfrm>
            <a:prstGeom prst="rect">
              <a:avLst/>
            </a:prstGeom>
            <a:solidFill>
              <a:srgbClr val="F8AD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4045" name="文本框 15"/>
            <p:cNvSpPr/>
            <p:nvPr/>
          </p:nvSpPr>
          <p:spPr>
            <a:xfrm>
              <a:off x="606843" y="5539507"/>
              <a:ext cx="4584948" cy="81253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600" dirty="0">
                  <a:solidFill>
                    <a:srgbClr val="0000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B</a:t>
              </a:r>
              <a:r>
                <a:rPr lang="en-US" altLang="zh-CN" sz="3600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: I like the red one.</a:t>
              </a:r>
              <a:endParaRPr lang="zh-CN" altLang="en-US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0" y="1541463"/>
            <a:ext cx="2530475" cy="269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6082" name="图片 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8" y="1400175"/>
            <a:ext cx="3141662" cy="31416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608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6085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文本框 14"/>
          <p:cNvSpPr/>
          <p:nvPr/>
        </p:nvSpPr>
        <p:spPr>
          <a:xfrm>
            <a:off x="596900" y="4035425"/>
            <a:ext cx="8113713" cy="153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Which (pair of)… do you like, the …   </a:t>
            </a:r>
            <a:endParaRPr lang="en-US" altLang="zh-CN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one or the … one?</a:t>
            </a:r>
            <a:endParaRPr lang="zh-CN" altLang="en-US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087" name="文本框 15"/>
          <p:cNvSpPr/>
          <p:nvPr/>
        </p:nvSpPr>
        <p:spPr>
          <a:xfrm>
            <a:off x="623888" y="5497513"/>
            <a:ext cx="4584700" cy="811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I like the … one.</a:t>
            </a:r>
            <a:endParaRPr lang="zh-CN" altLang="en-US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8131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13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87450" y="1790700"/>
            <a:ext cx="3384550" cy="208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813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2363" y="1785938"/>
            <a:ext cx="3176587" cy="203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8134" name="文本框 12"/>
          <p:cNvSpPr/>
          <p:nvPr/>
        </p:nvSpPr>
        <p:spPr>
          <a:xfrm>
            <a:off x="596900" y="4035425"/>
            <a:ext cx="8113713" cy="153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Which (pair of) … do you like, the …   </a:t>
            </a:r>
            <a:endParaRPr lang="en-US" altLang="zh-CN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3600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one or the … one?</a:t>
            </a:r>
            <a:endParaRPr lang="zh-CN" altLang="en-US" sz="3600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135" name="文本框 13"/>
          <p:cNvSpPr/>
          <p:nvPr/>
        </p:nvSpPr>
        <p:spPr>
          <a:xfrm>
            <a:off x="623888" y="5497513"/>
            <a:ext cx="4584700" cy="811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I like the … one.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5175" y="1079500"/>
            <a:ext cx="2733675" cy="36449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0178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16125" y="1433513"/>
            <a:ext cx="2228850" cy="30146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7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018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50181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2" name="文本框 10"/>
          <p:cNvSpPr/>
          <p:nvPr/>
        </p:nvSpPr>
        <p:spPr>
          <a:xfrm>
            <a:off x="596900" y="4035425"/>
            <a:ext cx="8113713" cy="1531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Which (pair of) … do you like, the …   </a:t>
            </a:r>
            <a:endParaRPr lang="en-US" altLang="zh-CN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one or the … one?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183" name="文本框 12"/>
          <p:cNvSpPr/>
          <p:nvPr/>
        </p:nvSpPr>
        <p:spPr>
          <a:xfrm>
            <a:off x="623888" y="5497513"/>
            <a:ext cx="4584700" cy="811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I like the … one.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60888" y="1163638"/>
            <a:ext cx="3103562" cy="3103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2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52228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29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57425" y="1563688"/>
            <a:ext cx="1666875" cy="2724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2230" name="文本框 10"/>
          <p:cNvSpPr/>
          <p:nvPr/>
        </p:nvSpPr>
        <p:spPr>
          <a:xfrm>
            <a:off x="596900" y="4178300"/>
            <a:ext cx="8113713" cy="1533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</a:t>
            </a: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Which (pair of) … do you like, the …   </a:t>
            </a:r>
            <a:endParaRPr lang="en-US" altLang="zh-CN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one or the … one?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231" name="文本框 12"/>
          <p:cNvSpPr/>
          <p:nvPr/>
        </p:nvSpPr>
        <p:spPr>
          <a:xfrm>
            <a:off x="623888" y="5640388"/>
            <a:ext cx="4584700" cy="812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</a:t>
            </a:r>
            <a:r>
              <a:rPr lang="en-US" altLang="zh-CN" sz="360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: I like the … one.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1547813"/>
            <a:ext cx="7092950" cy="53197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54274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Ask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427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54276" name="直接连接符 11"/>
          <p:cNvCxnSpPr/>
          <p:nvPr/>
        </p:nvCxnSpPr>
        <p:spPr>
          <a:xfrm>
            <a:off x="611188" y="1484313"/>
            <a:ext cx="28082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7" name="圆角矩形标注 4"/>
          <p:cNvSpPr/>
          <p:nvPr/>
        </p:nvSpPr>
        <p:spPr>
          <a:xfrm>
            <a:off x="77788" y="4724400"/>
            <a:ext cx="3702050" cy="1512888"/>
          </a:xfrm>
          <a:prstGeom prst="wedgeRoundRectCallout">
            <a:avLst>
              <a:gd name="adj1" fmla="val 53306"/>
              <a:gd name="adj2" fmla="val 28796"/>
              <a:gd name="adj3" fmla="val 16667"/>
            </a:avLst>
          </a:prstGeom>
          <a:noFill/>
          <a:ln w="12700">
            <a:solidFill>
              <a:srgbClr val="0000FF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2800" spc="0" dirty="0">
                <a:solidFill>
                  <a:srgbClr val="000000"/>
                </a:solidFill>
                <a:ea typeface="黑体" panose="02010609060101010101" pitchFamily="49" charset="-122"/>
              </a:rPr>
              <a:t>Which … do you like, the … one … or the …?</a:t>
            </a:r>
            <a:endParaRPr lang="zh-CN" altLang="en-US" sz="28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4278" name="圆角矩形标注 9"/>
          <p:cNvSpPr/>
          <p:nvPr/>
        </p:nvSpPr>
        <p:spPr>
          <a:xfrm>
            <a:off x="6623050" y="4760913"/>
            <a:ext cx="2443163" cy="720725"/>
          </a:xfrm>
          <a:prstGeom prst="wedgeRoundRectCallout">
            <a:avLst>
              <a:gd name="adj1" fmla="val -55259"/>
              <a:gd name="adj2" fmla="val 8972"/>
              <a:gd name="adj3" fmla="val 16667"/>
            </a:avLst>
          </a:prstGeom>
          <a:noFill/>
          <a:ln w="12700">
            <a:solidFill>
              <a:srgbClr val="99009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defTabSz="914400"/>
            <a:r>
              <a:rPr lang="en-US" altLang="zh-CN" sz="2800" spc="0">
                <a:solidFill>
                  <a:srgbClr val="000000"/>
                </a:solidFill>
                <a:ea typeface="黑体" panose="02010609060101010101" pitchFamily="49" charset="-122"/>
              </a:rPr>
              <a:t>I like the …</a:t>
            </a:r>
            <a:endParaRPr lang="zh-CN" altLang="en-US" sz="28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43025" y="2314575"/>
            <a:ext cx="6443663" cy="4189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&gt;&gt;Lead-in</a:t>
            </a:r>
            <a:endParaRPr lang="zh-CN" altLang="en-US" sz="2400" i="1"/>
          </a:p>
        </p:txBody>
      </p:sp>
      <p:cxnSp>
        <p:nvCxnSpPr>
          <p:cNvPr id="19460" name="直接连接符 9"/>
          <p:cNvCxnSpPr/>
          <p:nvPr/>
        </p:nvCxnSpPr>
        <p:spPr>
          <a:xfrm>
            <a:off x="611188" y="1484313"/>
            <a:ext cx="25209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1" name="TextBox 5"/>
          <p:cNvSpPr/>
          <p:nvPr/>
        </p:nvSpPr>
        <p:spPr>
          <a:xfrm>
            <a:off x="1895475" y="1728788"/>
            <a:ext cx="5197475" cy="585787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What are they wearing?</a:t>
            </a:r>
            <a:endParaRPr lang="en-US" altLang="zh-CN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9462" name="TextBox 10"/>
          <p:cNvSpPr/>
          <p:nvPr/>
        </p:nvSpPr>
        <p:spPr>
          <a:xfrm>
            <a:off x="677863" y="5516563"/>
            <a:ext cx="11430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FF00FF"/>
                </a:solidFill>
                <a:latin typeface="Arial" panose="020B0604020202020204" pitchFamily="34" charset="0"/>
              </a:rPr>
              <a:t>Tina</a:t>
            </a:r>
            <a:endParaRPr lang="zh-CN" altLang="en-US" sz="3600" b="1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Box 11"/>
          <p:cNvSpPr/>
          <p:nvPr/>
        </p:nvSpPr>
        <p:spPr>
          <a:xfrm>
            <a:off x="7554913" y="5526088"/>
            <a:ext cx="11430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00B050"/>
                </a:solidFill>
                <a:latin typeface="Arial" panose="020B0604020202020204" pitchFamily="34" charset="0"/>
              </a:rPr>
              <a:t>Lily</a:t>
            </a:r>
            <a:endParaRPr lang="zh-CN" altLang="en-US" sz="36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Box 10"/>
          <p:cNvSpPr/>
          <p:nvPr/>
        </p:nvSpPr>
        <p:spPr>
          <a:xfrm>
            <a:off x="2339975" y="5373688"/>
            <a:ext cx="15843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0000FF"/>
                </a:solidFill>
                <a:latin typeface="Arial" panose="020B0604020202020204" pitchFamily="34" charset="0"/>
              </a:rPr>
              <a:t>Mike 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5" name="TextBox 10"/>
          <p:cNvSpPr/>
          <p:nvPr/>
        </p:nvSpPr>
        <p:spPr>
          <a:xfrm>
            <a:off x="4259263" y="5373688"/>
            <a:ext cx="13239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solidFill>
                  <a:srgbClr val="0070C0"/>
                </a:solidFill>
                <a:latin typeface="Arial" panose="020B0604020202020204" pitchFamily="34" charset="0"/>
              </a:rPr>
              <a:t>Ben  </a:t>
            </a:r>
            <a:endParaRPr lang="zh-CN" altLang="en-US" sz="36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8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7975" y="3076575"/>
            <a:ext cx="1716088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6322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56125" y="2646363"/>
            <a:ext cx="2000250" cy="2112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6323" name="图片 1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038" y="3082925"/>
            <a:ext cx="1781175" cy="22733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6324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33450" y="2887663"/>
            <a:ext cx="2054225" cy="2054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6325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56326" name="圆角矩形 8"/>
          <p:cNvSpPr/>
          <p:nvPr/>
        </p:nvSpPr>
        <p:spPr>
          <a:xfrm>
            <a:off x="684213" y="1814513"/>
            <a:ext cx="7848600" cy="46386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6327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6328" name="Rectangle 4"/>
          <p:cNvSpPr>
            <a:spLocks noChangeArrowheads="1"/>
          </p:cNvSpPr>
          <p:nvPr/>
        </p:nvSpPr>
        <p:spPr bwMode="auto">
          <a:xfrm>
            <a:off x="1173163" y="1890713"/>
            <a:ext cx="38306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服饰类词汇：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56329" name="组合 19"/>
          <p:cNvGrpSpPr/>
          <p:nvPr/>
        </p:nvGrpSpPr>
        <p:grpSpPr>
          <a:xfrm>
            <a:off x="4678363" y="4594225"/>
            <a:ext cx="1851025" cy="655638"/>
            <a:chOff x="683568" y="4073912"/>
            <a:chExt cx="2736304" cy="1011272"/>
          </a:xfrm>
        </p:grpSpPr>
        <p:sp>
          <p:nvSpPr>
            <p:cNvPr id="56330" name="圆角矩形 20"/>
            <p:cNvSpPr/>
            <p:nvPr/>
          </p:nvSpPr>
          <p:spPr>
            <a:xfrm>
              <a:off x="683568" y="4206136"/>
              <a:ext cx="2736304" cy="87904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32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331" name="文本框 21"/>
            <p:cNvSpPr/>
            <p:nvPr/>
          </p:nvSpPr>
          <p:spPr>
            <a:xfrm>
              <a:off x="753970" y="4073912"/>
              <a:ext cx="2665902" cy="7321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sweater</a:t>
              </a:r>
              <a:endParaRPr lang="zh-CN" altLang="en-US" sz="32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332" name="组合 22"/>
          <p:cNvGrpSpPr/>
          <p:nvPr/>
        </p:nvGrpSpPr>
        <p:grpSpPr>
          <a:xfrm>
            <a:off x="2760663" y="5411788"/>
            <a:ext cx="1982787" cy="657225"/>
            <a:chOff x="683568" y="4073913"/>
            <a:chExt cx="2736304" cy="1011271"/>
          </a:xfrm>
        </p:grpSpPr>
        <p:sp>
          <p:nvSpPr>
            <p:cNvPr id="56333" name="圆角矩形 23"/>
            <p:cNvSpPr/>
            <p:nvPr/>
          </p:nvSpPr>
          <p:spPr>
            <a:xfrm>
              <a:off x="683568" y="4205818"/>
              <a:ext cx="2736304" cy="87936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32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334" name="文本框 24"/>
            <p:cNvSpPr/>
            <p:nvPr/>
          </p:nvSpPr>
          <p:spPr>
            <a:xfrm>
              <a:off x="753673" y="4073913"/>
              <a:ext cx="2666199" cy="7328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trousers</a:t>
              </a:r>
              <a:endParaRPr lang="zh-CN" altLang="en-US" sz="32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335" name="组合 25"/>
          <p:cNvGrpSpPr/>
          <p:nvPr/>
        </p:nvGrpSpPr>
        <p:grpSpPr>
          <a:xfrm>
            <a:off x="6745288" y="4305300"/>
            <a:ext cx="1600200" cy="657225"/>
            <a:chOff x="683568" y="4073912"/>
            <a:chExt cx="2756781" cy="1011272"/>
          </a:xfrm>
        </p:grpSpPr>
        <p:sp>
          <p:nvSpPr>
            <p:cNvPr id="56336" name="圆角矩形 26"/>
            <p:cNvSpPr/>
            <p:nvPr/>
          </p:nvSpPr>
          <p:spPr>
            <a:xfrm>
              <a:off x="683568" y="4205817"/>
              <a:ext cx="2737636" cy="87936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32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337" name="文本框 27"/>
            <p:cNvSpPr/>
            <p:nvPr/>
          </p:nvSpPr>
          <p:spPr>
            <a:xfrm>
              <a:off x="773819" y="4073912"/>
              <a:ext cx="2666530" cy="73769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shoes</a:t>
              </a:r>
              <a:endParaRPr lang="zh-CN" altLang="en-US" sz="32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338" name="组合 28"/>
          <p:cNvGrpSpPr/>
          <p:nvPr/>
        </p:nvGrpSpPr>
        <p:grpSpPr>
          <a:xfrm>
            <a:off x="1106488" y="4935538"/>
            <a:ext cx="1200150" cy="657225"/>
            <a:chOff x="683568" y="4073912"/>
            <a:chExt cx="2736304" cy="1011272"/>
          </a:xfrm>
        </p:grpSpPr>
        <p:sp>
          <p:nvSpPr>
            <p:cNvPr id="56339" name="圆角矩形 29"/>
            <p:cNvSpPr/>
            <p:nvPr/>
          </p:nvSpPr>
          <p:spPr>
            <a:xfrm>
              <a:off x="683568" y="4205817"/>
              <a:ext cx="2736304" cy="87936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32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340" name="文本框 30"/>
            <p:cNvSpPr/>
            <p:nvPr/>
          </p:nvSpPr>
          <p:spPr>
            <a:xfrm>
              <a:off x="755957" y="4073912"/>
              <a:ext cx="2663915" cy="73769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3200" b="1" dirty="0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coat</a:t>
              </a:r>
              <a:endParaRPr lang="zh-CN" altLang="en-US" sz="32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6341" name="圆角矩形 1"/>
          <p:cNvSpPr/>
          <p:nvPr/>
        </p:nvSpPr>
        <p:spPr>
          <a:xfrm>
            <a:off x="933450" y="4962525"/>
            <a:ext cx="1450975" cy="6873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6342" name="圆角矩形 31"/>
          <p:cNvSpPr/>
          <p:nvPr/>
        </p:nvSpPr>
        <p:spPr>
          <a:xfrm>
            <a:off x="2732088" y="5449888"/>
            <a:ext cx="2011363" cy="685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6343" name="圆角矩形 32"/>
          <p:cNvSpPr/>
          <p:nvPr/>
        </p:nvSpPr>
        <p:spPr>
          <a:xfrm>
            <a:off x="4498975" y="4633913"/>
            <a:ext cx="2012950" cy="6873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6344" name="圆角矩形 33"/>
          <p:cNvSpPr/>
          <p:nvPr/>
        </p:nvSpPr>
        <p:spPr>
          <a:xfrm>
            <a:off x="6692900" y="4392613"/>
            <a:ext cx="1641475" cy="685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 fill="hold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 fill="hold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 fill="hold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 fill="hold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/>
      <p:bldP spid="56341" grpId="0" animBg="1"/>
      <p:bldP spid="56342" grpId="0" animBg="1"/>
      <p:bldP spid="56343" grpId="0" animBg="1"/>
      <p:bldP spid="563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&gt;&gt;Summary</a:t>
            </a:r>
            <a:endParaRPr lang="zh-CN" altLang="en-US" sz="2400" i="1"/>
          </a:p>
        </p:txBody>
      </p:sp>
      <p:sp>
        <p:nvSpPr>
          <p:cNvPr id="58370" name="圆角矩形 8"/>
          <p:cNvSpPr/>
          <p:nvPr/>
        </p:nvSpPr>
        <p:spPr>
          <a:xfrm>
            <a:off x="755650" y="1814513"/>
            <a:ext cx="7632700" cy="46386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985838" y="2098675"/>
            <a:ext cx="7402513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怎样表达你喜欢这个</a:t>
            </a: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还是那个  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……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？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837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8373" name="Rectangle 4"/>
          <p:cNvSpPr/>
          <p:nvPr/>
        </p:nvSpPr>
        <p:spPr>
          <a:xfrm>
            <a:off x="1173163" y="3552825"/>
            <a:ext cx="7159625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—Which (pair of) … do you like, the …  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lvl="0" indent="0">
              <a:lnSpc>
                <a:spcPct val="13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one or the … one?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374" name="Rectangle 4"/>
          <p:cNvSpPr/>
          <p:nvPr/>
        </p:nvSpPr>
        <p:spPr>
          <a:xfrm>
            <a:off x="1201738" y="5027613"/>
            <a:ext cx="7161212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—I like the … one.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3" grpId="0"/>
      <p:bldP spid="583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0418" name="Rectangle 1"/>
          <p:cNvSpPr>
            <a:spLocks noChangeArrowheads="1"/>
          </p:cNvSpPr>
          <p:nvPr/>
        </p:nvSpPr>
        <p:spPr bwMode="auto">
          <a:xfrm>
            <a:off x="722313" y="2096135"/>
            <a:ext cx="76835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用今天所学句型和你的同学做问答练习。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Listen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and say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19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60420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60421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6042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6042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09300" y="10706100"/>
            <a:ext cx="3683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2"/>
          <p:cNvSpPr txBox="1"/>
          <p:nvPr/>
        </p:nvSpPr>
        <p:spPr bwMode="auto">
          <a:xfrm>
            <a:off x="539750" y="908050"/>
            <a:ext cx="30241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spell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&gt;&gt;Lead-in</a:t>
            </a:r>
            <a:endParaRPr lang="zh-CN" altLang="en-US" sz="2400" i="1"/>
          </a:p>
        </p:txBody>
      </p:sp>
      <p:cxnSp>
        <p:nvCxnSpPr>
          <p:cNvPr id="21507" name="直接连接符 9"/>
          <p:cNvCxnSpPr/>
          <p:nvPr/>
        </p:nvCxnSpPr>
        <p:spPr>
          <a:xfrm>
            <a:off x="611188" y="1484313"/>
            <a:ext cx="26304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9862" y="1779588"/>
            <a:ext cx="3402012" cy="25527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09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4108450"/>
            <a:ext cx="3240088" cy="24304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10" name="图片 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675" y="4135438"/>
            <a:ext cx="3457575" cy="25923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11" name="图片 5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450" y="3419475"/>
            <a:ext cx="3371850" cy="25288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12" name="图片 11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3638" y="2030413"/>
            <a:ext cx="2984500" cy="22367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13" name="图片 12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3788" y="1681163"/>
            <a:ext cx="2144712" cy="16192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1514" name="图片 13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8363" y="1149350"/>
            <a:ext cx="1458912" cy="1495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3555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6" name="文本框 3"/>
          <p:cNvSpPr/>
          <p:nvPr/>
        </p:nvSpPr>
        <p:spPr>
          <a:xfrm>
            <a:off x="4572000" y="2060575"/>
            <a:ext cx="5043488" cy="1052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8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clothes shop</a:t>
            </a:r>
            <a:endParaRPr lang="zh-CN" altLang="en-US" sz="5400" b="1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3557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19638" y="3465513"/>
            <a:ext cx="3813175" cy="2876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46238"/>
            <a:ext cx="4400550" cy="2933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5603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88" y="1874838"/>
            <a:ext cx="3713162" cy="3714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5" name="文本框 3"/>
          <p:cNvSpPr/>
          <p:nvPr/>
        </p:nvSpPr>
        <p:spPr>
          <a:xfrm>
            <a:off x="4794250" y="2898775"/>
            <a:ext cx="2160588" cy="106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54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coat</a:t>
            </a:r>
            <a:endParaRPr lang="zh-CN" altLang="en-US" sz="54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5606" name="coa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629400" y="32480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56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6"/>
                </p:tgtEl>
              </p:cMediaNode>
            </p:audio>
          </p:childTnLst>
        </p:cTn>
      </p:par>
    </p:tnLst>
    <p:bldLst>
      <p:bldP spid="256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7651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0525" y="2049463"/>
            <a:ext cx="3648075" cy="3854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3" name="文本框 3"/>
          <p:cNvSpPr/>
          <p:nvPr/>
        </p:nvSpPr>
        <p:spPr>
          <a:xfrm>
            <a:off x="4211638" y="2770188"/>
            <a:ext cx="2808287" cy="105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54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sweater</a:t>
            </a:r>
            <a:endParaRPr lang="zh-CN" altLang="en-US" sz="54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654" name="sweate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19925" y="31416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76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4"/>
                </p:tgtEl>
              </p:cMediaNode>
            </p:audio>
          </p:childTnLst>
        </p:cTn>
      </p:par>
    </p:tnLst>
    <p:bldLst>
      <p:bldP spid="276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9699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0" name="文本框 3"/>
          <p:cNvSpPr/>
          <p:nvPr/>
        </p:nvSpPr>
        <p:spPr>
          <a:xfrm>
            <a:off x="4589463" y="2349500"/>
            <a:ext cx="2879725" cy="1171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54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shoe</a:t>
            </a: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9701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2200275"/>
            <a:ext cx="4176713" cy="2786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9702" name="sho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942138" y="27193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703" name="文本框 7"/>
          <p:cNvSpPr/>
          <p:nvPr/>
        </p:nvSpPr>
        <p:spPr>
          <a:xfrm>
            <a:off x="4473575" y="4187825"/>
            <a:ext cx="4937125" cy="881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4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pair of shoes</a:t>
            </a:r>
            <a:endParaRPr lang="zh-CN" altLang="en-US" sz="4400" b="1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97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2"/>
                </p:tgtEl>
              </p:cMediaNode>
            </p:audio>
          </p:childTnLst>
        </p:cTn>
      </p:par>
    </p:tnLst>
    <p:bldLst>
      <p:bldP spid="29700" grpId="0"/>
      <p:bldP spid="297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74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1747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48" name="文本框 3"/>
          <p:cNvSpPr/>
          <p:nvPr/>
        </p:nvSpPr>
        <p:spPr>
          <a:xfrm>
            <a:off x="3708400" y="2500313"/>
            <a:ext cx="2665413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trouser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1749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731963"/>
            <a:ext cx="3335338" cy="42576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50" name="trousers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659563" y="277495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1" name="文本框 9"/>
          <p:cNvSpPr/>
          <p:nvPr/>
        </p:nvSpPr>
        <p:spPr>
          <a:xfrm>
            <a:off x="3708400" y="4216400"/>
            <a:ext cx="4937125" cy="881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400" b="1" dirty="0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pair of trousers</a:t>
            </a:r>
            <a:endParaRPr lang="zh-CN" altLang="en-US" sz="4400" b="1" dirty="0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317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0"/>
                </p:tgtEl>
              </p:cMediaNode>
            </p:audio>
          </p:childTnLst>
        </p:cTn>
      </p:par>
    </p:tnLst>
    <p:bldLst>
      <p:bldP spid="31748" grpId="0"/>
      <p:bldP spid="317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组合 15"/>
          <p:cNvGrpSpPr/>
          <p:nvPr/>
        </p:nvGrpSpPr>
        <p:grpSpPr>
          <a:xfrm>
            <a:off x="6157913" y="5413375"/>
            <a:ext cx="2552700" cy="1011238"/>
            <a:chOff x="683568" y="4073912"/>
            <a:chExt cx="2736304" cy="1011272"/>
          </a:xfrm>
        </p:grpSpPr>
        <p:sp>
          <p:nvSpPr>
            <p:cNvPr id="33794" name="圆角矩形 16"/>
            <p:cNvSpPr/>
            <p:nvPr/>
          </p:nvSpPr>
          <p:spPr>
            <a:xfrm>
              <a:off x="683568" y="4207266"/>
              <a:ext cx="2736304" cy="87791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795" name="文本框 17"/>
            <p:cNvSpPr/>
            <p:nvPr/>
          </p:nvSpPr>
          <p:spPr>
            <a:xfrm>
              <a:off x="755039" y="4073912"/>
              <a:ext cx="2664833" cy="9525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800" b="1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sweater</a:t>
              </a:r>
              <a:endParaRPr lang="zh-CN" altLang="en-US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379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and match 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79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3798" name="直接连接符 11"/>
          <p:cNvCxnSpPr/>
          <p:nvPr/>
        </p:nvCxnSpPr>
        <p:spPr>
          <a:xfrm>
            <a:off x="611188" y="1484313"/>
            <a:ext cx="30241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799" name="组合 4"/>
          <p:cNvGrpSpPr/>
          <p:nvPr/>
        </p:nvGrpSpPr>
        <p:grpSpPr>
          <a:xfrm>
            <a:off x="250825" y="4448175"/>
            <a:ext cx="2736850" cy="1011238"/>
            <a:chOff x="683568" y="4073913"/>
            <a:chExt cx="2736304" cy="1011271"/>
          </a:xfrm>
        </p:grpSpPr>
        <p:sp>
          <p:nvSpPr>
            <p:cNvPr id="33800" name="圆角矩形 1"/>
            <p:cNvSpPr/>
            <p:nvPr/>
          </p:nvSpPr>
          <p:spPr>
            <a:xfrm>
              <a:off x="683568" y="4207267"/>
              <a:ext cx="2736304" cy="87791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1" name="文本框 3"/>
            <p:cNvSpPr/>
            <p:nvPr/>
          </p:nvSpPr>
          <p:spPr>
            <a:xfrm>
              <a:off x="754992" y="4073913"/>
              <a:ext cx="2664880" cy="95253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800" b="1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trousers</a:t>
              </a:r>
              <a:endParaRPr lang="zh-CN" altLang="en-US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3802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1565275"/>
            <a:ext cx="1890712" cy="2413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803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0825" y="1579563"/>
            <a:ext cx="2327275" cy="2325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4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11675" y="1539875"/>
            <a:ext cx="2309813" cy="24399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805" name="图片 9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000" y="2132013"/>
            <a:ext cx="2165350" cy="14446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33806" name="组合 12"/>
          <p:cNvGrpSpPr/>
          <p:nvPr/>
        </p:nvGrpSpPr>
        <p:grpSpPr>
          <a:xfrm>
            <a:off x="4389438" y="4448175"/>
            <a:ext cx="2208212" cy="1011238"/>
            <a:chOff x="683568" y="4073912"/>
            <a:chExt cx="2756781" cy="1011272"/>
          </a:xfrm>
        </p:grpSpPr>
        <p:sp>
          <p:nvSpPr>
            <p:cNvPr id="33807" name="圆角矩形 13"/>
            <p:cNvSpPr/>
            <p:nvPr/>
          </p:nvSpPr>
          <p:spPr>
            <a:xfrm>
              <a:off x="683568" y="4207266"/>
              <a:ext cx="2736962" cy="87791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08" name="文本框 14"/>
            <p:cNvSpPr/>
            <p:nvPr/>
          </p:nvSpPr>
          <p:spPr>
            <a:xfrm>
              <a:off x="774734" y="4073912"/>
              <a:ext cx="2665615" cy="9525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800" b="1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shoes</a:t>
              </a:r>
              <a:endParaRPr lang="zh-CN" altLang="en-US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809" name="组合 18"/>
          <p:cNvGrpSpPr/>
          <p:nvPr/>
        </p:nvGrpSpPr>
        <p:grpSpPr>
          <a:xfrm>
            <a:off x="2774950" y="5413375"/>
            <a:ext cx="1652588" cy="1011238"/>
            <a:chOff x="683568" y="4073912"/>
            <a:chExt cx="2736304" cy="1011272"/>
          </a:xfrm>
        </p:grpSpPr>
        <p:sp>
          <p:nvSpPr>
            <p:cNvPr id="33810" name="圆角矩形 19"/>
            <p:cNvSpPr/>
            <p:nvPr/>
          </p:nvSpPr>
          <p:spPr>
            <a:xfrm>
              <a:off x="683568" y="4207266"/>
              <a:ext cx="2736304" cy="87791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811" name="文本框 20"/>
            <p:cNvSpPr/>
            <p:nvPr/>
          </p:nvSpPr>
          <p:spPr>
            <a:xfrm>
              <a:off x="754539" y="4073912"/>
              <a:ext cx="2665333" cy="9525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800" b="1">
                  <a:solidFill>
                    <a:srgbClr val="222A3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coat</a:t>
              </a:r>
              <a:endParaRPr lang="zh-CN" altLang="en-US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3812" name="直接箭头连接符 10"/>
          <p:cNvCxnSpPr>
            <a:stCxn id="33803" idx="2"/>
          </p:cNvCxnSpPr>
          <p:nvPr/>
        </p:nvCxnSpPr>
        <p:spPr>
          <a:xfrm>
            <a:off x="1414463" y="3905250"/>
            <a:ext cx="2005013" cy="1554163"/>
          </a:xfrm>
          <a:prstGeom prst="straightConnector1">
            <a:avLst/>
          </a:prstGeom>
          <a:ln w="38100">
            <a:solidFill>
              <a:srgbClr val="66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13" name="直接箭头连接符 22"/>
          <p:cNvCxnSpPr>
            <a:stCxn id="33803" idx="2"/>
          </p:cNvCxnSpPr>
          <p:nvPr/>
        </p:nvCxnSpPr>
        <p:spPr>
          <a:xfrm flipH="1">
            <a:off x="1589088" y="3943350"/>
            <a:ext cx="1793875" cy="682625"/>
          </a:xfrm>
          <a:prstGeom prst="line">
            <a:avLst/>
          </a:prstGeom>
          <a:noFill/>
          <a:ln w="38100">
            <a:solidFill>
              <a:srgbClr val="6600CC"/>
            </a:solidFill>
            <a:miter lim="800000"/>
            <a:tailEnd type="triangle"/>
          </a:ln>
        </p:spPr>
      </p:cxnSp>
      <p:cxnSp>
        <p:nvCxnSpPr>
          <p:cNvPr id="33814" name="直接箭头连接符 24"/>
          <p:cNvCxnSpPr>
            <a:stCxn id="33803" idx="2"/>
          </p:cNvCxnSpPr>
          <p:nvPr/>
        </p:nvCxnSpPr>
        <p:spPr>
          <a:xfrm>
            <a:off x="5667375" y="3675063"/>
            <a:ext cx="1900238" cy="1781175"/>
          </a:xfrm>
          <a:prstGeom prst="straightConnector1">
            <a:avLst/>
          </a:prstGeom>
          <a:ln w="38100">
            <a:solidFill>
              <a:srgbClr val="66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15" name="直接箭头连接符 27"/>
          <p:cNvCxnSpPr>
            <a:stCxn id="33803" idx="2"/>
          </p:cNvCxnSpPr>
          <p:nvPr/>
        </p:nvCxnSpPr>
        <p:spPr>
          <a:xfrm flipH="1">
            <a:off x="5562600" y="3662363"/>
            <a:ext cx="2182813" cy="828675"/>
          </a:xfrm>
          <a:prstGeom prst="line">
            <a:avLst/>
          </a:prstGeom>
          <a:noFill/>
          <a:ln w="38100">
            <a:solidFill>
              <a:srgbClr val="6600CC"/>
            </a:solidFill>
            <a:miter lim="800000"/>
            <a:tailEnd type="triangle"/>
          </a:ln>
        </p:spPr>
      </p:cxn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2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ad7835b-c3e1-4a13-a19f-8f198178deb4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</Words>
  <Application>WPS 演示</Application>
  <PresentationFormat>全屏显示(4:3)</PresentationFormat>
  <Paragraphs>169</Paragraphs>
  <Slides>22</Slides>
  <Notes>22</Notes>
  <HiddenSlides>0</HiddenSlides>
  <MMClips>4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Unicode MS</vt:lpstr>
      <vt:lpstr>第一PPT模板网-WWW.1PPT.COM</vt:lpstr>
      <vt:lpstr>Unit8  Buying clothes</vt:lpstr>
      <vt:lpstr>&gt;&gt;Lead-in</vt:lpstr>
      <vt:lpstr>&gt;&gt;Lead-in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&gt;&gt;Practice</vt:lpstr>
      <vt:lpstr>&gt;&gt;Presentation</vt:lpstr>
      <vt:lpstr>&gt;&gt;Practice</vt:lpstr>
      <vt:lpstr>&gt;&gt;Practice</vt:lpstr>
      <vt:lpstr>&gt;&gt;Practice</vt:lpstr>
      <vt:lpstr>&gt;&gt;Practice</vt:lpstr>
      <vt:lpstr>&gt;&gt;Practice</vt:lpstr>
      <vt:lpstr>&gt;&gt;Summary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2021-02-08T20:19:00Z</cp:lastPrinted>
  <dcterms:created xsi:type="dcterms:W3CDTF">2021-02-08T20:19:00Z</dcterms:created>
  <dcterms:modified xsi:type="dcterms:W3CDTF">2023-03-01T04:56:39Z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9A2887BC5119444A9A605A1457461636</vt:lpwstr>
  </property>
  <property fmtid="{D5CDD505-2E9C-101B-9397-08002B2CF9AE}" pid="7" name="KSOProductBuildVer">
    <vt:lpwstr>2052-11.1.0.13703</vt:lpwstr>
  </property>
</Properties>
</file>