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518" r:id="rId5"/>
    <p:sldId id="506" r:id="rId6"/>
    <p:sldId id="508" r:id="rId7"/>
    <p:sldId id="509" r:id="rId8"/>
    <p:sldId id="510" r:id="rId9"/>
    <p:sldId id="514" r:id="rId10"/>
    <p:sldId id="500" r:id="rId11"/>
    <p:sldId id="522" r:id="rId12"/>
    <p:sldId id="521" r:id="rId13"/>
    <p:sldId id="523" r:id="rId14"/>
    <p:sldId id="524" r:id="rId15"/>
    <p:sldId id="505" r:id="rId16"/>
    <p:sldId id="345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8" autoAdjust="0"/>
    <p:restoredTop sz="81272" autoAdjust="0"/>
  </p:normalViewPr>
  <p:slideViewPr>
    <p:cSldViewPr>
      <p:cViewPr varScale="1">
        <p:scale>
          <a:sx n="93" d="100"/>
          <a:sy n="93" d="100"/>
        </p:scale>
        <p:origin x="-22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C0E60170-0979-4FFB-B622-1FD8C8CD5E1E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3AF62EB-0C74-4C50-850C-F73C39617D6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教师提出问题，鼓励学生讨论后各抒己见。</a:t>
            </a:r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8A36B60-4E8C-482F-A160-47F0F855F1D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923A03B-639F-4133-AE0E-A124B431DC4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B85C9F-7777-459A-8902-2BE0CEF38C4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22C5071-9B16-484A-A830-0C024C0582C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22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B67A4AB-E7AC-4EFB-AC0E-B4217DED18A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56E8D20-70DB-4F37-8BFB-9BC3B68EA2B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B5D0C90-0BE0-41CB-9BA3-441F155F2DC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BBA4CB-CA62-4A76-B0EB-189452B7186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23B8E1B-520D-44A5-901D-AD17AD8F4D7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DB6CA28-34DD-4202-8B19-3CE4CF2ECEA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FF42EF4-B9AD-45C7-B07A-4D92FDB0B0A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2C14702-B1E2-421F-94E9-BC600A62E75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EE1E8B2-BA1C-424A-BEBE-84195B9C9EB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3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717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7175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717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66454E4F-C9CA-4038-A312-E2BA1F21E4F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8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A7DEB43-CA9B-4D34-8ED4-0EBCDF38EAA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390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E3A4A004-EDBA-4BF0-96FE-E6D8B96E5D14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1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2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3457537-361E-40FB-B178-EACD2E809CEE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0846DC3-15C7-482D-8FBE-42F1861582A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B5A98D4-2C8C-4724-B596-5D0F9856EFE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0846DC3-15C7-482D-8FBE-42F1861582A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B5A98D4-2C8C-4724-B596-5D0F9856EFE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0846DC3-15C7-482D-8FBE-42F1861582A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B5A98D4-2C8C-4724-B596-5D0F9856EFE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1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2C6E5B8-7C8C-4498-9626-5211756686D0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764CA40-FD62-4486-98EB-44B075064C5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9221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2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23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26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7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8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9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0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1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2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33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4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1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9242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4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6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7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9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925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F7E475B-ABD8-4309-BC32-26E5D563945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83EE3D9-CE7C-4BA4-8AB0-96637BD05D7E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E05FBAD8-44B0-4A8A-BF9C-D1D5B306350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46A9FC12-63E7-428F-ABD2-CB9351592B5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70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F83C7BA-645C-488A-B85E-4180E74604F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614AC95-8485-4429-9981-956F63E6369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229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2295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22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BC159DC-2AAD-4CD0-9559-EBB1DA0250D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61D0D71-4606-4364-8243-BBB0A8F2731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A588409-673F-4765-9A40-764B65382DE1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01349EF-46BA-4193-8F1E-3AE669436C1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7759B609-79E4-4B70-AEF6-5986D5FB46A7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CAED52E-C600-4ECE-AC01-53B7CDE8802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397D1B5-234F-427F-905B-1D4CA718CE8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0E8D22A-CE85-4625-8C33-22B2690D8695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6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0846DC3-15C7-482D-8FBE-42F1861582A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B5A98D4-2C8C-4724-B596-5D0F9856EFE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.xml"/><Relationship Id="rId4" Type="http://schemas.openxmlformats.org/officeDocument/2006/relationships/image" Target="../media/image6.png"/><Relationship Id="rId3" Type="http://schemas.openxmlformats.org/officeDocument/2006/relationships/audio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8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image" Target="../media/image6.png"/><Relationship Id="rId2" Type="http://schemas.openxmlformats.org/officeDocument/2006/relationships/audio" Target="NULL" TargetMode="External"/><Relationship Id="rId1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audio" Target="NULL" TargetMode="Externa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标题 6"/>
          <p:cNvSpPr>
            <a:spLocks noGrp="1"/>
          </p:cNvSpPr>
          <p:nvPr>
            <p:ph type="title"/>
          </p:nvPr>
        </p:nvSpPr>
        <p:spPr>
          <a:xfrm>
            <a:off x="0" y="1772816"/>
            <a:ext cx="9144000" cy="1152128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Unit8 Buying clothes</a:t>
            </a:r>
            <a:endParaRPr lang="zh-CN" altLang="en-US" sz="48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8435" name="副标题 3"/>
          <p:cNvSpPr txBox="1"/>
          <p:nvPr/>
        </p:nvSpPr>
        <p:spPr>
          <a:xfrm>
            <a:off x="3347864" y="3510256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课时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Think and say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2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&gt;&gt;Consolidation</a:t>
            </a:r>
            <a:endParaRPr lang="zh-CN" altLang="en-US" sz="2400" i="1"/>
          </a:p>
        </p:txBody>
      </p:sp>
      <p:cxnSp>
        <p:nvCxnSpPr>
          <p:cNvPr id="40963" name="直接连接符 9"/>
          <p:cNvCxnSpPr/>
          <p:nvPr/>
        </p:nvCxnSpPr>
        <p:spPr>
          <a:xfrm>
            <a:off x="611188" y="1484313"/>
            <a:ext cx="25209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4" name="Picture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3" y="4424363"/>
            <a:ext cx="7799387" cy="2417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40965" name="组合 16"/>
          <p:cNvGrpSpPr/>
          <p:nvPr/>
        </p:nvGrpSpPr>
        <p:grpSpPr>
          <a:xfrm>
            <a:off x="1692275" y="1201738"/>
            <a:ext cx="6334125" cy="2514600"/>
            <a:chOff x="1691680" y="1201784"/>
            <a:chExt cx="6334698" cy="2514600"/>
          </a:xfrm>
        </p:grpSpPr>
        <p:grpSp>
          <p:nvGrpSpPr>
            <p:cNvPr id="40966" name="组合 4"/>
            <p:cNvGrpSpPr/>
            <p:nvPr/>
          </p:nvGrpSpPr>
          <p:grpSpPr>
            <a:xfrm>
              <a:off x="1691680" y="1201784"/>
              <a:ext cx="6334698" cy="2514600"/>
              <a:chOff x="1371122" y="1009650"/>
              <a:chExt cx="6334698" cy="2514600"/>
            </a:xfrm>
          </p:grpSpPr>
          <p:sp>
            <p:nvSpPr>
              <p:cNvPr id="40967" name="云形标注 1"/>
              <p:cNvSpPr/>
              <p:nvPr/>
            </p:nvSpPr>
            <p:spPr>
              <a:xfrm>
                <a:off x="1371122" y="1009650"/>
                <a:ext cx="6324600" cy="2514600"/>
              </a:xfrm>
              <a:prstGeom prst="cloudCallout">
                <a:avLst>
                  <a:gd name="adj1" fmla="val -37903"/>
                  <a:gd name="adj2" fmla="val 81338"/>
                </a:avLst>
              </a:prstGeom>
              <a:noFill/>
              <a:ln>
                <a:solidFill>
                  <a:schemeClr val="tx1"/>
                </a:solidFill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68" name="云形标注 6"/>
              <p:cNvSpPr/>
              <p:nvPr/>
            </p:nvSpPr>
            <p:spPr>
              <a:xfrm>
                <a:off x="1381220" y="1009650"/>
                <a:ext cx="6324600" cy="2514600"/>
              </a:xfrm>
              <a:prstGeom prst="cloudCallout">
                <a:avLst>
                  <a:gd name="adj1" fmla="val 35713"/>
                  <a:gd name="adj2" fmla="val 88815"/>
                </a:avLst>
              </a:prstGeom>
              <a:noFill/>
              <a:ln>
                <a:solidFill>
                  <a:schemeClr val="tx1"/>
                </a:solidFill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69" name="云形标注 9"/>
              <p:cNvSpPr/>
              <p:nvPr/>
            </p:nvSpPr>
            <p:spPr>
              <a:xfrm>
                <a:off x="1371122" y="1009650"/>
                <a:ext cx="6324600" cy="2514600"/>
              </a:xfrm>
              <a:prstGeom prst="cloudCallout">
                <a:avLst>
                  <a:gd name="adj1" fmla="val -972"/>
                  <a:gd name="adj2" fmla="val 79764"/>
                </a:avLst>
              </a:prstGeom>
              <a:noFill/>
              <a:ln>
                <a:solidFill>
                  <a:schemeClr val="tx1"/>
                </a:solidFill>
                <a:round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970" name="文本框 6"/>
            <p:cNvSpPr/>
            <p:nvPr/>
          </p:nvSpPr>
          <p:spPr>
            <a:xfrm>
              <a:off x="2292947" y="1741684"/>
              <a:ext cx="5723333" cy="15327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30000"/>
                </a:lnSpc>
              </a:pPr>
              <a:r>
                <a:rPr lang="en-US" altLang="zh-CN" sz="3600" b="1">
                  <a:solidFill>
                    <a:srgbClr val="7030A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If you were the emperor, </a:t>
              </a:r>
              <a:endParaRPr lang="en-US" altLang="zh-CN" sz="3600" b="1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0" lvl="0" indent="0">
                <a:lnSpc>
                  <a:spcPct val="130000"/>
                </a:lnSpc>
              </a:pPr>
              <a:r>
                <a:rPr lang="en-US" altLang="zh-CN" sz="3600" b="1">
                  <a:solidFill>
                    <a:srgbClr val="7030A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what would you do?</a:t>
              </a:r>
              <a:endParaRPr lang="zh-CN" altLang="en-US" sz="3600" b="1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组合 23"/>
          <p:cNvGrpSpPr/>
          <p:nvPr/>
        </p:nvGrpSpPr>
        <p:grpSpPr>
          <a:xfrm>
            <a:off x="5503863" y="4371975"/>
            <a:ext cx="1573212" cy="1092200"/>
            <a:chOff x="5346082" y="4372614"/>
            <a:chExt cx="1574214" cy="1093384"/>
          </a:xfrm>
        </p:grpSpPr>
        <p:sp>
          <p:nvSpPr>
            <p:cNvPr id="43010" name="圆角矩形 22"/>
            <p:cNvSpPr/>
            <p:nvPr/>
          </p:nvSpPr>
          <p:spPr>
            <a:xfrm>
              <a:off x="5346082" y="4526769"/>
              <a:ext cx="1574214" cy="939229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3011" name="文本框 17"/>
            <p:cNvSpPr/>
            <p:nvPr/>
          </p:nvSpPr>
          <p:spPr>
            <a:xfrm>
              <a:off x="5585947" y="4372614"/>
              <a:ext cx="1297814" cy="98213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400">
                  <a:solidFill>
                    <a:srgbClr val="FF0000"/>
                  </a:solidFill>
                  <a:latin typeface="Arial" panose="020B0604020202020204" pitchFamily="34" charset="0"/>
                </a:rPr>
                <a:t>ow</a:t>
              </a:r>
              <a:r>
                <a:rPr lang="en-US" altLang="zh-CN" sz="4400">
                  <a:solidFill>
                    <a:srgbClr val="222A35"/>
                  </a:solidFill>
                  <a:latin typeface="Arial" panose="020B0604020202020204" pitchFamily="34" charset="0"/>
                </a:rPr>
                <a:t>l</a:t>
              </a:r>
              <a:endParaRPr lang="en-US" altLang="zh-CN" sz="4400">
                <a:solidFill>
                  <a:srgbClr val="222A35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43012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1785938"/>
            <a:ext cx="3092450" cy="26844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301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Learn the sounds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301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43015" name="直接连接符 11"/>
          <p:cNvCxnSpPr/>
          <p:nvPr/>
        </p:nvCxnSpPr>
        <p:spPr>
          <a:xfrm>
            <a:off x="611188" y="1484313"/>
            <a:ext cx="31686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016" name="组合 21"/>
          <p:cNvGrpSpPr/>
          <p:nvPr/>
        </p:nvGrpSpPr>
        <p:grpSpPr>
          <a:xfrm>
            <a:off x="1287463" y="4379913"/>
            <a:ext cx="2692400" cy="1108075"/>
            <a:chOff x="1338697" y="4633652"/>
            <a:chExt cx="2442145" cy="1107996"/>
          </a:xfrm>
        </p:grpSpPr>
        <p:sp>
          <p:nvSpPr>
            <p:cNvPr id="43017" name="圆角矩形 19"/>
            <p:cNvSpPr/>
            <p:nvPr/>
          </p:nvSpPr>
          <p:spPr>
            <a:xfrm>
              <a:off x="1338697" y="4771754"/>
              <a:ext cx="2008721" cy="96195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3018" name="文本框 10"/>
            <p:cNvSpPr/>
            <p:nvPr/>
          </p:nvSpPr>
          <p:spPr>
            <a:xfrm>
              <a:off x="1510050" y="4633652"/>
              <a:ext cx="2270792" cy="11079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400">
                  <a:solidFill>
                    <a:srgbClr val="222A35"/>
                  </a:solidFill>
                  <a:latin typeface="Arial" panose="020B0604020202020204" pitchFamily="34" charset="0"/>
                </a:rPr>
                <a:t>m</a:t>
              </a:r>
              <a:r>
                <a:rPr lang="en-US" altLang="zh-CN" sz="4400">
                  <a:solidFill>
                    <a:srgbClr val="FF0000"/>
                  </a:solidFill>
                  <a:latin typeface="Arial" panose="020B0604020202020204" pitchFamily="34" charset="0"/>
                </a:rPr>
                <a:t>ou</a:t>
              </a:r>
              <a:r>
                <a:rPr lang="en-US" altLang="zh-CN" sz="4400">
                  <a:solidFill>
                    <a:srgbClr val="222A35"/>
                  </a:solidFill>
                  <a:latin typeface="Arial" panose="020B0604020202020204" pitchFamily="34" charset="0"/>
                </a:rPr>
                <a:t>se</a:t>
              </a:r>
              <a:endParaRPr lang="en-US" altLang="zh-CN" sz="4400">
                <a:solidFill>
                  <a:srgbClr val="222A35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43019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7913" y="1916113"/>
            <a:ext cx="2767012" cy="25923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3020" name="sounds课文录音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8164513" y="36115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21" name="文本框 13"/>
          <p:cNvSpPr/>
          <p:nvPr/>
        </p:nvSpPr>
        <p:spPr>
          <a:xfrm>
            <a:off x="1414463" y="5272088"/>
            <a:ext cx="2400300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ow /aʊ/</a:t>
            </a:r>
            <a:endParaRPr lang="en-US" altLang="zh-CN" sz="4400">
              <a:solidFill>
                <a:srgbClr val="222A35"/>
              </a:solidFill>
              <a:latin typeface="Arial" panose="020B0604020202020204" pitchFamily="34" charset="0"/>
            </a:endParaRPr>
          </a:p>
        </p:txBody>
      </p:sp>
      <p:sp>
        <p:nvSpPr>
          <p:cNvPr id="43022" name="文本框 14"/>
          <p:cNvSpPr/>
          <p:nvPr/>
        </p:nvSpPr>
        <p:spPr>
          <a:xfrm>
            <a:off x="5411788" y="5272088"/>
            <a:ext cx="2400300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ou /aʊ/</a:t>
            </a:r>
            <a:endParaRPr lang="en-US" altLang="zh-CN" sz="4400">
              <a:solidFill>
                <a:srgbClr val="222A35"/>
              </a:solidFill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30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430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0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20"/>
                </p:tgtEl>
              </p:cMediaNode>
            </p:audio>
          </p:childTnLst>
        </p:cTn>
      </p:par>
    </p:tnLst>
    <p:bldLst>
      <p:bldP spid="43021" grpId="0"/>
      <p:bldP spid="430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4"/>
          <p:cNvGrpSpPr/>
          <p:nvPr/>
        </p:nvGrpSpPr>
        <p:grpSpPr>
          <a:xfrm>
            <a:off x="542925" y="1670050"/>
            <a:ext cx="2041525" cy="2055813"/>
            <a:chOff x="1003940" y="1338437"/>
            <a:chExt cx="3091880" cy="2830036"/>
          </a:xfrm>
        </p:grpSpPr>
        <p:pic>
          <p:nvPicPr>
            <p:cNvPr id="47106" name="图片 16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03940" y="1484313"/>
              <a:ext cx="3091880" cy="268416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47107" name="文本框 10"/>
            <p:cNvSpPr/>
            <p:nvPr/>
          </p:nvSpPr>
          <p:spPr>
            <a:xfrm>
              <a:off x="1369388" y="1338437"/>
              <a:ext cx="1440153" cy="11298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Arial" panose="020B0604020202020204" pitchFamily="34" charset="0"/>
                </a:rPr>
                <a:t>ou</a:t>
              </a:r>
              <a:endParaRPr lang="en-US" altLang="zh-CN" sz="3600">
                <a:solidFill>
                  <a:srgbClr val="222A35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7108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Try to read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09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7110" name="直接连接符 11"/>
          <p:cNvCxnSpPr/>
          <p:nvPr/>
        </p:nvCxnSpPr>
        <p:spPr>
          <a:xfrm>
            <a:off x="611188" y="1484313"/>
            <a:ext cx="2016125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1" name="文本框 14"/>
          <p:cNvSpPr/>
          <p:nvPr/>
        </p:nvSpPr>
        <p:spPr>
          <a:xfrm>
            <a:off x="2555875" y="4365625"/>
            <a:ext cx="5976938" cy="98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bl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ow</a:t>
            </a: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     d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ow</a:t>
            </a: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n     br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ow</a:t>
            </a: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n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文本框 15"/>
          <p:cNvSpPr/>
          <p:nvPr/>
        </p:nvSpPr>
        <p:spPr>
          <a:xfrm>
            <a:off x="2627313" y="2144713"/>
            <a:ext cx="5614987" cy="982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ab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ou</a:t>
            </a:r>
            <a:r>
              <a:rPr lang="en-US" altLang="zh-CN" sz="440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thr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ou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gh  cl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ou</a:t>
            </a:r>
            <a:r>
              <a:rPr lang="en-US" altLang="zh-CN" sz="4400">
                <a:solidFill>
                  <a:srgbClr val="222A35"/>
                </a:solidFill>
                <a:latin typeface="Arial" panose="020B0604020202020204" pitchFamily="34" charset="0"/>
              </a:rPr>
              <a:t>d</a:t>
            </a:r>
            <a:endParaRPr lang="en-US" altLang="zh-CN" sz="4400">
              <a:solidFill>
                <a:srgbClr val="222A35"/>
              </a:solidFill>
              <a:latin typeface="Arial" panose="020B0604020202020204" pitchFamily="34" charset="0"/>
            </a:endParaRPr>
          </a:p>
        </p:txBody>
      </p:sp>
      <p:cxnSp>
        <p:nvCxnSpPr>
          <p:cNvPr id="47113" name="直接连接符 9"/>
          <p:cNvCxnSpPr/>
          <p:nvPr/>
        </p:nvCxnSpPr>
        <p:spPr>
          <a:xfrm>
            <a:off x="2627313" y="3213100"/>
            <a:ext cx="5545137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14" name="图片 1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4197350"/>
            <a:ext cx="2089150" cy="1955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7115" name="文本框 12"/>
          <p:cNvSpPr/>
          <p:nvPr/>
        </p:nvSpPr>
        <p:spPr>
          <a:xfrm>
            <a:off x="1609725" y="4076700"/>
            <a:ext cx="974725" cy="820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ow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47116" name="直接连接符 20"/>
          <p:cNvCxnSpPr/>
          <p:nvPr/>
        </p:nvCxnSpPr>
        <p:spPr>
          <a:xfrm>
            <a:off x="2662238" y="5419725"/>
            <a:ext cx="5545137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  <p:bldP spid="471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49154" name="圆角矩形 8"/>
          <p:cNvSpPr/>
          <p:nvPr/>
        </p:nvSpPr>
        <p:spPr>
          <a:xfrm>
            <a:off x="539750" y="1814513"/>
            <a:ext cx="8064500" cy="46386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1173163" y="1947863"/>
            <a:ext cx="3155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故事阅读：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915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49157" name="Rectangle 4"/>
          <p:cNvSpPr/>
          <p:nvPr/>
        </p:nvSpPr>
        <p:spPr>
          <a:xfrm>
            <a:off x="1692275" y="2752725"/>
            <a:ext cx="523875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The emperor’s new clothes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9158" name="Rectangle 4"/>
          <p:cNvSpPr>
            <a:spLocks noChangeArrowheads="1"/>
          </p:cNvSpPr>
          <p:nvPr/>
        </p:nvSpPr>
        <p:spPr bwMode="auto">
          <a:xfrm>
            <a:off x="1173163" y="3429000"/>
            <a:ext cx="3986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语音：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9159" name="Rectangle 4"/>
          <p:cNvSpPr/>
          <p:nvPr/>
        </p:nvSpPr>
        <p:spPr>
          <a:xfrm>
            <a:off x="1584325" y="4205288"/>
            <a:ext cx="701992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字母组合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ou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ow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在单词中的发音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9160" name="文本框 10"/>
          <p:cNvSpPr/>
          <p:nvPr/>
        </p:nvSpPr>
        <p:spPr>
          <a:xfrm>
            <a:off x="1692275" y="4976813"/>
            <a:ext cx="2400300" cy="820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dirty="0" err="1">
                <a:solidFill>
                  <a:srgbClr val="0000FF"/>
                </a:solidFill>
                <a:latin typeface="Arial" panose="020B0604020202020204" pitchFamily="34" charset="0"/>
              </a:rPr>
              <a:t>ow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 /</a:t>
            </a:r>
            <a:r>
              <a:rPr lang="en-US" altLang="zh-CN" sz="3600" dirty="0" err="1">
                <a:solidFill>
                  <a:srgbClr val="0000FF"/>
                </a:solidFill>
                <a:latin typeface="Arial" panose="020B0604020202020204" pitchFamily="34" charset="0"/>
              </a:rPr>
              <a:t>aʊ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/</a:t>
            </a:r>
            <a:endParaRPr lang="en-US" altLang="zh-CN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9161" name="文本框 11"/>
          <p:cNvSpPr/>
          <p:nvPr/>
        </p:nvSpPr>
        <p:spPr>
          <a:xfrm>
            <a:off x="3894138" y="4967288"/>
            <a:ext cx="2400300" cy="820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dirty="0" err="1">
                <a:solidFill>
                  <a:srgbClr val="0000FF"/>
                </a:solidFill>
                <a:latin typeface="Arial" panose="020B0604020202020204" pitchFamily="34" charset="0"/>
              </a:rPr>
              <a:t>ou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 /</a:t>
            </a:r>
            <a:r>
              <a:rPr lang="en-US" altLang="zh-CN" sz="3600" dirty="0" err="1">
                <a:solidFill>
                  <a:srgbClr val="0000FF"/>
                </a:solidFill>
                <a:latin typeface="Arial" panose="020B0604020202020204" pitchFamily="34" charset="0"/>
              </a:rPr>
              <a:t>aʊ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/</a:t>
            </a:r>
            <a:endParaRPr lang="en-US" altLang="zh-CN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 fill="hold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 fill="hold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7" grpId="0"/>
      <p:bldP spid="49158" grpId="0"/>
      <p:bldP spid="49159" grpId="0"/>
      <p:bldP spid="49160" grpId="0"/>
      <p:bldP spid="491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02" name="Rectangle 1"/>
          <p:cNvSpPr>
            <a:spLocks noChangeArrowheads="1"/>
          </p:cNvSpPr>
          <p:nvPr/>
        </p:nvSpPr>
        <p:spPr bwMode="auto">
          <a:xfrm>
            <a:off x="722313" y="2096135"/>
            <a:ext cx="76835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完成练习册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Task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Unit9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Look and learn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3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51204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51205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1206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  <p:custDataLst>
      <p:tags r:id="rId3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副标题 4"/>
          <p:cNvSpPr txBox="1"/>
          <p:nvPr/>
        </p:nvSpPr>
        <p:spPr bwMode="auto">
          <a:xfrm>
            <a:off x="1476375" y="1585913"/>
            <a:ext cx="783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Level1:</a:t>
            </a:r>
            <a:r>
              <a:rPr lang="zh-CN" altLang="en-US" sz="28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分角色朗读对话，注意模仿语音语调。</a:t>
            </a: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副标题 4"/>
          <p:cNvSpPr txBox="1"/>
          <p:nvPr/>
        </p:nvSpPr>
        <p:spPr bwMode="auto">
          <a:xfrm>
            <a:off x="1476375" y="2297113"/>
            <a:ext cx="68754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Level2: 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三人一组，试着表演出来吧。</a:t>
            </a:r>
            <a:endParaRPr lang="zh-CN" altLang="en-US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五角星 4"/>
          <p:cNvSpPr/>
          <p:nvPr/>
        </p:nvSpPr>
        <p:spPr>
          <a:xfrm>
            <a:off x="900113" y="1557338"/>
            <a:ext cx="576263" cy="576263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0484" name="五角星 14"/>
          <p:cNvSpPr/>
          <p:nvPr/>
        </p:nvSpPr>
        <p:spPr>
          <a:xfrm>
            <a:off x="165100" y="2276475"/>
            <a:ext cx="576263" cy="576263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0485" name="五角星 15"/>
          <p:cNvSpPr/>
          <p:nvPr/>
        </p:nvSpPr>
        <p:spPr>
          <a:xfrm>
            <a:off x="900113" y="2244725"/>
            <a:ext cx="576263" cy="574675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2048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327400"/>
            <a:ext cx="3917950" cy="2938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76900" y="3765550"/>
            <a:ext cx="3476625" cy="2608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8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06725" y="3879850"/>
            <a:ext cx="3130550" cy="2347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9" name="标题 2"/>
          <p:cNvSpPr/>
          <p:nvPr/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400" i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&gt;&gt;Review</a:t>
            </a:r>
            <a:endParaRPr lang="zh-CN" altLang="en-US" sz="2400" i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90" name="文本占位符 2"/>
          <p:cNvSpPr txBox="1"/>
          <p:nvPr/>
        </p:nvSpPr>
        <p:spPr bwMode="auto">
          <a:xfrm>
            <a:off x="539750" y="901700"/>
            <a:ext cx="22320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20491" name="直接连接符 21"/>
          <p:cNvCxnSpPr/>
          <p:nvPr/>
        </p:nvCxnSpPr>
        <p:spPr>
          <a:xfrm>
            <a:off x="611188" y="1484313"/>
            <a:ext cx="17287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Enjoy a story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4579" name="直接连接符 9"/>
          <p:cNvCxnSpPr/>
          <p:nvPr/>
        </p:nvCxnSpPr>
        <p:spPr>
          <a:xfrm>
            <a:off x="611188" y="1484313"/>
            <a:ext cx="25209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0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6813" y="2071688"/>
            <a:ext cx="5003800" cy="37528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4581" name="矩形 14"/>
          <p:cNvSpPr/>
          <p:nvPr/>
        </p:nvSpPr>
        <p:spPr bwMode="auto">
          <a:xfrm>
            <a:off x="882650" y="2876550"/>
            <a:ext cx="28241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emperor</a:t>
            </a:r>
            <a:endParaRPr kumimoji="0" lang="en-US" altLang="zh-CN" sz="4800" b="1" i="0" u="none" strike="noStrike" kern="1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4582" name="enpero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706813" y="33115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245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2"/>
                </p:tgtEl>
              </p:cMediaNode>
            </p:audio>
          </p:childTnLst>
        </p:cTn>
      </p:par>
    </p:tnLst>
    <p:bldLst>
      <p:bldP spid="245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"/>
          <p:cNvSpPr/>
          <p:nvPr/>
        </p:nvSpPr>
        <p:spPr>
          <a:xfrm>
            <a:off x="220663" y="1406525"/>
            <a:ext cx="9104313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does the emperor like?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2) Which shirt does the emperor like?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3) What does the man say about the magic clothes?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4) Are there any clothes in the box?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5) Can people see the emperor’s magic clothes? 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6) Who is telling the truth?</a:t>
            </a:r>
            <a:endParaRPr kumimoji="0" lang="en-US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662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&gt;&gt;Practice</a:t>
            </a:r>
            <a:endParaRPr lang="zh-CN" altLang="en-US" sz="2400" i="1" dirty="0"/>
          </a:p>
        </p:txBody>
      </p:sp>
      <p:cxnSp>
        <p:nvCxnSpPr>
          <p:cNvPr id="26628" name="直接连接符 11"/>
          <p:cNvCxnSpPr/>
          <p:nvPr/>
        </p:nvCxnSpPr>
        <p:spPr>
          <a:xfrm>
            <a:off x="611188" y="1484313"/>
            <a:ext cx="33845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0723" name="直接连接符 11"/>
          <p:cNvCxnSpPr/>
          <p:nvPr/>
        </p:nvCxnSpPr>
        <p:spPr>
          <a:xfrm>
            <a:off x="611188" y="1484313"/>
            <a:ext cx="33131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4" name="矩形 2"/>
          <p:cNvSpPr/>
          <p:nvPr/>
        </p:nvSpPr>
        <p:spPr>
          <a:xfrm>
            <a:off x="747713" y="1497013"/>
            <a:ext cx="8396288" cy="45243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marR="0" lvl="0" indent="-514350" defTabSz="914400">
              <a:lnSpc>
                <a:spcPct val="150000"/>
              </a:lnSpc>
              <a:spcAft>
                <a:spcPct val="0"/>
              </a:spcAft>
              <a:buAutoNum type="arabicParenR"/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What does the emperor like?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2) Which shirt does the emperor like?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3) What does the man say about the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    magic clothes?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</p:txBody>
      </p:sp>
      <p:sp>
        <p:nvSpPr>
          <p:cNvPr id="30725" name="矩形 5"/>
          <p:cNvSpPr/>
          <p:nvPr/>
        </p:nvSpPr>
        <p:spPr>
          <a:xfrm>
            <a:off x="1331913" y="2349500"/>
            <a:ext cx="5040313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He likes beautiful clothes.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矩形 9"/>
          <p:cNvSpPr/>
          <p:nvPr/>
        </p:nvSpPr>
        <p:spPr>
          <a:xfrm>
            <a:off x="1331913" y="3789363"/>
            <a:ext cx="4608513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He likes the green one.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矩形 10"/>
          <p:cNvSpPr/>
          <p:nvPr/>
        </p:nvSpPr>
        <p:spPr>
          <a:xfrm>
            <a:off x="4176713" y="5157788"/>
            <a:ext cx="4391025" cy="15684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He says, “Only clever 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people can see them.”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2771" name="直接连接符 11"/>
          <p:cNvCxnSpPr/>
          <p:nvPr/>
        </p:nvCxnSpPr>
        <p:spPr>
          <a:xfrm>
            <a:off x="611188" y="1484313"/>
            <a:ext cx="33131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2" name="矩形 2"/>
          <p:cNvSpPr/>
          <p:nvPr/>
        </p:nvSpPr>
        <p:spPr>
          <a:xfrm>
            <a:off x="755650" y="1574800"/>
            <a:ext cx="7632700" cy="45243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4) Are there any clothes in the box?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5) Can people see the emperor’s magic   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   clothes?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6) Who is telling the truth?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</p:txBody>
      </p:sp>
      <p:sp>
        <p:nvSpPr>
          <p:cNvPr id="32773" name="矩形 5"/>
          <p:cNvSpPr/>
          <p:nvPr/>
        </p:nvSpPr>
        <p:spPr>
          <a:xfrm>
            <a:off x="1311275" y="2492375"/>
            <a:ext cx="3476625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No, there aren’t.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矩形 10"/>
          <p:cNvSpPr/>
          <p:nvPr/>
        </p:nvSpPr>
        <p:spPr>
          <a:xfrm>
            <a:off x="1311275" y="4652963"/>
            <a:ext cx="29273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No, they can’t.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矩形 9"/>
          <p:cNvSpPr/>
          <p:nvPr/>
        </p:nvSpPr>
        <p:spPr>
          <a:xfrm>
            <a:off x="5783263" y="5373688"/>
            <a:ext cx="29273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The child.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3"/>
          <p:cNvSpPr/>
          <p:nvPr/>
        </p:nvSpPr>
        <p:spPr>
          <a:xfrm>
            <a:off x="419100" y="1444625"/>
            <a:ext cx="9080500" cy="513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A man visits the emperor with _____.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A. some nice clothes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B. some magic coats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C. some beautiful boxes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“Only _____ can see the magic clothes,” says the man.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 young people     B. old people      C. clever people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_____ can see the emperor’s new clothes.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 Everyone            B. The child        C. Nobody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18" name="文本占位符 2"/>
          <p:cNvSpPr txBox="1"/>
          <p:nvPr/>
        </p:nvSpPr>
        <p:spPr bwMode="auto">
          <a:xfrm>
            <a:off x="539750" y="901700"/>
            <a:ext cx="44640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Read and choose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4820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1" name="文本框 7"/>
          <p:cNvSpPr/>
          <p:nvPr/>
        </p:nvSpPr>
        <p:spPr>
          <a:xfrm>
            <a:off x="5795963" y="1341438"/>
            <a:ext cx="792162" cy="73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2" name="文本框 12"/>
          <p:cNvSpPr/>
          <p:nvPr/>
        </p:nvSpPr>
        <p:spPr>
          <a:xfrm>
            <a:off x="2124075" y="3556000"/>
            <a:ext cx="792163" cy="73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3" name="文本框 13"/>
          <p:cNvSpPr/>
          <p:nvPr/>
        </p:nvSpPr>
        <p:spPr>
          <a:xfrm>
            <a:off x="1187450" y="5157788"/>
            <a:ext cx="792163" cy="73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6867" name="直接连接符 11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矩形 13"/>
          <p:cNvSpPr>
            <a:spLocks noChangeArrowheads="1"/>
          </p:cNvSpPr>
          <p:nvPr/>
        </p:nvSpPr>
        <p:spPr bwMode="auto">
          <a:xfrm>
            <a:off x="5364163" y="2828925"/>
            <a:ext cx="1439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nod</a:t>
            </a:r>
            <a:endParaRPr kumimoji="0" lang="en-US" altLang="zh-CN" sz="4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68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860550"/>
            <a:ext cx="2744788" cy="2743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0" name="nod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859588" y="32131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68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0"/>
                </p:tgtEl>
              </p:cMediaNode>
            </p:audio>
          </p:childTnLst>
        </p:cTn>
      </p:par>
    </p:tnLst>
    <p:bldLst>
      <p:bldP spid="368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8915" name="直接连接符 11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6" name="矩形 13"/>
          <p:cNvSpPr/>
          <p:nvPr/>
        </p:nvSpPr>
        <p:spPr>
          <a:xfrm>
            <a:off x="4851400" y="2819400"/>
            <a:ext cx="2592388" cy="1201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put on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891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2738" y="1887538"/>
            <a:ext cx="2989262" cy="428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8" name="put…o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051675" y="32131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49100" y="10401300"/>
            <a:ext cx="3556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89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8"/>
                </p:tgtEl>
              </p:cMediaNode>
            </p:audio>
          </p:childTnLst>
        </p:cTn>
      </p:par>
    </p:tnLst>
    <p:bldLst>
      <p:bldP spid="3891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0551a00-ea68-49ea-9a65-a7065db161d8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WPS 演示</Application>
  <PresentationFormat>全屏显示(4:3)</PresentationFormat>
  <Paragraphs>150</Paragraphs>
  <Slides>14</Slides>
  <Notes>14</Notes>
  <HiddenSlides>0</HiddenSlides>
  <MMClips>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Black</vt:lpstr>
      <vt:lpstr>Arial Unicode MS</vt:lpstr>
      <vt:lpstr>第一PPT模板网-WWW.1PPT.COM</vt:lpstr>
      <vt:lpstr>Unit8 Buying clothes</vt:lpstr>
      <vt:lpstr>PowerPoint 演示文稿</vt:lpstr>
      <vt:lpstr>&gt;&gt;Presentation</vt:lpstr>
      <vt:lpstr>&gt;&gt;Practice</vt:lpstr>
      <vt:lpstr>&gt;&gt;Practice</vt:lpstr>
      <vt:lpstr>&gt;&gt;Practice</vt:lpstr>
      <vt:lpstr>&gt;&gt;Practice</vt:lpstr>
      <vt:lpstr>&gt;&gt;Practice</vt:lpstr>
      <vt:lpstr>&gt;&gt;Practice</vt:lpstr>
      <vt:lpstr>&gt;&gt;Consolidation</vt:lpstr>
      <vt:lpstr>&gt;&gt;Presentation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2021-02-08T21:11:00Z</cp:lastPrinted>
  <dcterms:created xsi:type="dcterms:W3CDTF">2021-02-08T21:11:00Z</dcterms:created>
  <dcterms:modified xsi:type="dcterms:W3CDTF">2023-03-01T04:58:19Z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6112F1647981491094C626D7DF3C7C60</vt:lpwstr>
  </property>
  <property fmtid="{D5CDD505-2E9C-101B-9397-08002B2CF9AE}" pid="7" name="KSOProductBuildVer">
    <vt:lpwstr>2052-11.1.0.13703</vt:lpwstr>
  </property>
</Properties>
</file>