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15"/>
  </p:handoutMasterIdLst>
  <p:sldIdLst>
    <p:sldId id="280" r:id="rId3"/>
    <p:sldId id="289" r:id="rId5"/>
    <p:sldId id="290" r:id="rId6"/>
    <p:sldId id="310" r:id="rId7"/>
    <p:sldId id="301" r:id="rId8"/>
    <p:sldId id="314" r:id="rId9"/>
    <p:sldId id="315" r:id="rId10"/>
    <p:sldId id="319" r:id="rId11"/>
    <p:sldId id="317" r:id="rId12"/>
    <p:sldId id="320" r:id="rId13"/>
    <p:sldId id="299" r:id="rId14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3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B1C5"/>
    <a:srgbClr val="E6FBFE"/>
    <a:srgbClr val="57D2E3"/>
    <a:srgbClr val="B2F3FC"/>
    <a:srgbClr val="4BCFE1"/>
    <a:srgbClr val="5BADF7"/>
    <a:srgbClr val="6A56AD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063" autoAdjust="0"/>
    <p:restoredTop sz="86469" autoAdjust="0"/>
  </p:normalViewPr>
  <p:slideViewPr>
    <p:cSldViewPr snapToGrid="0" showGuides="1">
      <p:cViewPr>
        <p:scale>
          <a:sx n="100" d="100"/>
          <a:sy n="100" d="100"/>
        </p:scale>
        <p:origin x="-1446" y="-84"/>
      </p:cViewPr>
      <p:guideLst>
        <p:guide orient="horz" pos="2170"/>
        <p:guide pos="3833"/>
      </p:guideLst>
    </p:cSldViewPr>
  </p:slideViewPr>
  <p:outlineViewPr>
    <p:cViewPr>
      <p:scale>
        <a:sx n="33" d="100"/>
        <a:sy n="33" d="100"/>
      </p:scale>
      <p:origin x="252" y="0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2" d="100"/>
          <a:sy n="52" d="100"/>
        </p:scale>
        <p:origin x="-2610" y="-102"/>
      </p:cViewPr>
      <p:guideLst>
        <p:guide orient="horz" pos="2880"/>
        <p:guide pos="2160"/>
      </p:guideLst>
    </p:cSldViewPr>
  </p:notesViewPr>
  <p:gridSpacing cx="72006" cy="72006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1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handoutMaster" Target="handoutMasters/handoutMaster1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60223978-00F3-446A-B3B1-AF0CFAA94FB7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BA75364-FC86-4038-8B6A-C71A1C454C4A}" type="slidenum">
              <a:rPr kumimoji="0" lang="zh-CN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ln>
            <a:solidFill>
              <a:srgbClr val="000000">
                <a:alpha val="100000"/>
              </a:srgbClr>
            </a:solidFill>
            <a:miter lim="800000"/>
          </a:ln>
        </p:spPr>
      </p:sp>
      <p:sp>
        <p:nvSpPr>
          <p:cNvPr id="4099" name="备注占位符 2"/>
          <p:cNvSpPr>
            <a:spLocks noGrp="1"/>
          </p:cNvSpPr>
          <p:nvPr>
            <p:ph type="body" idx="1"/>
          </p:nvPr>
        </p:nvSpPr>
        <p:spPr>
          <a:noFill/>
          <a:ln>
            <a:noFill/>
          </a:ln>
        </p:spPr>
        <p:txBody>
          <a:bodyPr wrap="square" lIns="91440" tIns="45720" rIns="91440" bIns="45720" anchor="t"/>
          <a:lstStyle/>
          <a:p>
            <a:pPr lvl="0"/>
            <a:endParaRPr lang="zh-CN" altLang="en-US" dirty="0"/>
          </a:p>
        </p:txBody>
      </p:sp>
      <p:sp>
        <p:nvSpPr>
          <p:cNvPr id="4100" name="灯片编号占位符 3"/>
          <p:cNvSpPr txBox="1">
            <a:spLocks noGrp="1"/>
          </p:cNvSpPr>
          <p:nvPr>
            <p:ph type="sldNum" sz="quarter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 w="9525">
            <a:noFill/>
          </a:ln>
        </p:spPr>
        <p:txBody>
          <a:bodyPr anchor="b"/>
          <a:lstStyle/>
          <a:p>
            <a:pPr lvl="0" algn="r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199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2" y="6356351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1" y="6356351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  <p:sp>
        <p:nvSpPr>
          <p:cNvPr id="10" name="矩形 14"/>
          <p:cNvSpPr>
            <a:spLocks noChangeArrowheads="1"/>
          </p:cNvSpPr>
          <p:nvPr userDrawn="1"/>
        </p:nvSpPr>
        <p:spPr bwMode="auto">
          <a:xfrm>
            <a:off x="6532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15" name="图片 6"/>
          <p:cNvPicPr>
            <a:picLocks noChangeAspect="1"/>
          </p:cNvPicPr>
          <p:nvPr userDrawn="1"/>
        </p:nvPicPr>
        <p:blipFill>
          <a:blip r:embed="rId13" cstate="email"/>
          <a:stretch>
            <a:fillRect/>
          </a:stretch>
        </p:blipFill>
        <p:spPr>
          <a:xfrm>
            <a:off x="11293475" y="252413"/>
            <a:ext cx="523876" cy="363537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" name="矩形 8"/>
          <p:cNvSpPr>
            <a:spLocks noChangeArrowheads="1"/>
          </p:cNvSpPr>
          <p:nvPr userDrawn="1"/>
        </p:nvSpPr>
        <p:spPr bwMode="auto">
          <a:xfrm>
            <a:off x="8157530" y="310198"/>
            <a:ext cx="3098165" cy="3371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上海教育出版社 </a:t>
            </a:r>
            <a:r>
              <a:rPr kumimoji="0" lang="zh-CN" alt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五</a:t>
            </a:r>
            <a:r>
              <a:rPr kumimoji="0" lang="zh-CN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年级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| </a:t>
            </a:r>
            <a:r>
              <a:rPr kumimoji="0" lang="zh-CN" altLang="en-US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下册</a:t>
            </a:r>
            <a:r>
              <a:rPr kumimoji="0" lang="en-US" altLang="zh-CN" sz="160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</a:t>
            </a:r>
            <a:r>
              <a:rPr kumimoji="0" lang="en-US" altLang="zh-CN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微软雅黑" panose="020B0503020204020204" pitchFamily="34" charset="-122"/>
                <a:ea typeface="微软雅黑" panose="020B0503020204020204" pitchFamily="34" charset="-122"/>
                <a:cs typeface="+mn-cs"/>
              </a:rPr>
              <a:t>   </a:t>
            </a:r>
            <a:endParaRPr kumimoji="0" lang="zh-CN" altLang="en-US" sz="1600" b="1" i="0" u="none" strike="noStrike" kern="1200" cap="none" spc="0" normalizeH="0" baseline="0" noProof="0" dirty="0" smtClean="0">
              <a:ln>
                <a:noFill/>
              </a:ln>
              <a:solidFill>
                <a:schemeClr val="tx1">
                  <a:lumMod val="85000"/>
                  <a:lumOff val="15000"/>
                </a:schemeClr>
              </a:solidFill>
              <a:effectLst/>
              <a:uLnTx/>
              <a:uFillTx/>
              <a:latin typeface="微软雅黑" panose="020B0503020204020204" pitchFamily="34" charset="-122"/>
              <a:ea typeface="微软雅黑" panose="020B0503020204020204" pitchFamily="34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10.xml"/><Relationship Id="rId5" Type="http://schemas.openxmlformats.org/officeDocument/2006/relationships/image" Target="../media/image27.jpeg"/><Relationship Id="rId4" Type="http://schemas.openxmlformats.org/officeDocument/2006/relationships/image" Target="../media/image26.jpe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.xml"/><Relationship Id="rId2" Type="http://schemas.openxmlformats.org/officeDocument/2006/relationships/image" Target="../media/image9.jpeg"/><Relationship Id="rId1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5.xml"/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14.jpe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8.xml"/><Relationship Id="rId5" Type="http://schemas.openxmlformats.org/officeDocument/2006/relationships/image" Target="../media/image19.png"/><Relationship Id="rId4" Type="http://schemas.openxmlformats.org/officeDocument/2006/relationships/image" Target="../media/image18.png"/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9.xml"/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image" Target="../media/image2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矩形 14"/>
          <p:cNvSpPr>
            <a:spLocks noChangeArrowheads="1"/>
          </p:cNvSpPr>
          <p:nvPr/>
        </p:nvSpPr>
        <p:spPr bwMode="auto">
          <a:xfrm>
            <a:off x="6532" y="840302"/>
            <a:ext cx="12192000" cy="6017698"/>
          </a:xfrm>
          <a:prstGeom prst="rect">
            <a:avLst/>
          </a:prstGeom>
          <a:noFill/>
          <a:ln>
            <a:noFill/>
          </a:ln>
          <a:effectLst>
            <a:reflection blurRad="6350" stA="50000" endA="300" endPos="55000" dir="5400000" sy="-100000" algn="bl" rotWithShape="0"/>
          </a:effec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宋体" panose="02010600030101010101" pitchFamily="2" charset="-122"/>
              <a:cs typeface="+mn-cs"/>
            </a:endParaRPr>
          </a:p>
        </p:txBody>
      </p:sp>
      <p:pic>
        <p:nvPicPr>
          <p:cNvPr id="3080" name="图片 6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1293475" y="252413"/>
            <a:ext cx="523876" cy="363537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083" name="组合 8"/>
          <p:cNvGrpSpPr/>
          <p:nvPr/>
        </p:nvGrpSpPr>
        <p:grpSpPr>
          <a:xfrm>
            <a:off x="0" y="1987550"/>
            <a:ext cx="8199033" cy="1350110"/>
            <a:chOff x="1178398" y="2105678"/>
            <a:chExt cx="3548062" cy="1349928"/>
          </a:xfrm>
        </p:grpSpPr>
        <p:sp>
          <p:nvSpPr>
            <p:cNvPr id="25" name="矩形 24"/>
            <p:cNvSpPr>
              <a:spLocks noChangeArrowheads="1"/>
            </p:cNvSpPr>
            <p:nvPr/>
          </p:nvSpPr>
          <p:spPr bwMode="auto">
            <a:xfrm>
              <a:off x="1703860" y="2105678"/>
              <a:ext cx="2497138" cy="5530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5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2000" b="1" i="0" u="none" strike="noStrike" kern="1200" cap="none" spc="0" normalizeH="0" baseline="0" noProof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Module</a:t>
              </a:r>
              <a:r>
                <a:rPr kumimoji="0" lang="en-US" altLang="zh-CN" sz="2000" b="1" i="0" u="none" strike="noStrike" kern="1200" cap="none" spc="0" normalizeH="0" noProof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 4 </a:t>
              </a:r>
              <a:r>
                <a:rPr kumimoji="0" lang="en-US" altLang="zh-CN" sz="2000" b="1" i="0" u="none" strike="noStrike" kern="1200" cap="none" spc="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  <a:sym typeface="微软雅黑" panose="020B0503020204020204" pitchFamily="34" charset="-122"/>
                </a:rPr>
                <a:t>Unit 10</a:t>
              </a:r>
              <a:endParaRPr kumimoji="0" lang="zh-CN" alt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  <a:sym typeface="微软雅黑" panose="020B0503020204020204" pitchFamily="34" charset="-122"/>
              </a:endParaRPr>
            </a:p>
          </p:txBody>
        </p:sp>
        <p:sp>
          <p:nvSpPr>
            <p:cNvPr id="26" name="TextBox 2"/>
            <p:cNvSpPr txBox="1">
              <a:spLocks noChangeArrowheads="1"/>
            </p:cNvSpPr>
            <p:nvPr/>
          </p:nvSpPr>
          <p:spPr bwMode="auto">
            <a:xfrm>
              <a:off x="1178398" y="2624721"/>
              <a:ext cx="3548062" cy="8308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B0604020202020204" pitchFamily="34" charset="0"/>
                <a:buNone/>
                <a:defRPr/>
              </a:pPr>
              <a:r>
                <a:rPr kumimoji="0" lang="en-US" altLang="zh-CN" sz="4800" b="1" i="0" u="none" strike="noStrike" kern="1200" cap="none" spc="300" normalizeH="0" baseline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Great</a:t>
              </a:r>
              <a:r>
                <a:rPr kumimoji="0" lang="en-US" altLang="zh-CN" sz="4800" b="1" i="0" u="none" strike="noStrike" kern="1200" cap="none" spc="300" normalizeH="0" noProof="0" dirty="0" smtClean="0">
                  <a:ln>
                    <a:noFill/>
                  </a:ln>
                  <a:solidFill>
                    <a:schemeClr val="tx1">
                      <a:lumMod val="85000"/>
                      <a:lumOff val="15000"/>
                    </a:schemeClr>
                  </a:solidFill>
                  <a:effectLst/>
                  <a:uLnTx/>
                  <a:uFillTx/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  </a:t>
              </a:r>
              <a:r>
                <a:rPr lang="en-US" altLang="zh-CN" sz="4800" b="1" spc="300" dirty="0" smtClean="0">
                  <a:solidFill>
                    <a:schemeClr val="tx1">
                      <a:lumMod val="85000"/>
                      <a:lumOff val="15000"/>
                    </a:schemeClr>
                  </a:solidFill>
                  <a:latin typeface="Times New Roman" panose="02020603050405020304" pitchFamily="18" charset="0"/>
                  <a:ea typeface="微软雅黑" panose="020B0503020204020204" pitchFamily="34" charset="-122"/>
                  <a:cs typeface="Times New Roman" panose="02020603050405020304" pitchFamily="18" charset="0"/>
                </a:rPr>
                <a:t>inventions</a:t>
              </a:r>
              <a:endParaRPr kumimoji="0" lang="en-US" altLang="zh-CN" sz="4800" b="1" i="0" u="none" strike="noStrike" kern="1200" cap="none" spc="300" normalizeH="0" baseline="0" noProof="0" dirty="0" smtClean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uFillTx/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endParaRPr>
            </a:p>
          </p:txBody>
        </p:sp>
      </p:grpSp>
      <p:pic>
        <p:nvPicPr>
          <p:cNvPr id="12" name="图片 11" descr="QQ图片20180207090100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8109585" y="1529080"/>
            <a:ext cx="4088765" cy="5328920"/>
          </a:xfrm>
          <a:prstGeom prst="rect">
            <a:avLst/>
          </a:prstGeom>
        </p:spPr>
      </p:pic>
    </p:spTree>
  </p:cSld>
  <p:clrMapOvr>
    <a:masterClrMapping/>
  </p:clrMapOvr>
  <p:transition spd="med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485900" y="1217613"/>
            <a:ext cx="2590800" cy="561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TextBox 2"/>
          <p:cNvSpPr txBox="1"/>
          <p:nvPr/>
        </p:nvSpPr>
        <p:spPr>
          <a:xfrm>
            <a:off x="1808018" y="1932710"/>
            <a:ext cx="556952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 four inventions of ancient China</a:t>
            </a:r>
            <a:endParaRPr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69586" y="2824596"/>
            <a:ext cx="2314575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8080" y="2697742"/>
            <a:ext cx="2343150" cy="162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【素材】Module 4 unit 10 图片 火药（上教版）.jpg"/>
          <p:cNvPicPr>
            <a:picLocks noChangeAspect="1"/>
          </p:cNvPicPr>
          <p:nvPr/>
        </p:nvPicPr>
        <p:blipFill>
          <a:blip r:embed="rId4" cstate="email"/>
          <a:stretch>
            <a:fillRect/>
          </a:stretch>
        </p:blipFill>
        <p:spPr>
          <a:xfrm>
            <a:off x="7523018" y="4832101"/>
            <a:ext cx="1801092" cy="1646198"/>
          </a:xfrm>
          <a:prstGeom prst="rect">
            <a:avLst/>
          </a:prstGeom>
        </p:spPr>
      </p:pic>
      <p:pic>
        <p:nvPicPr>
          <p:cNvPr id="7" name="图片 6" descr="【素材】Module 4 unit 10 图片 造纸术（上教版）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692309" y="4762500"/>
            <a:ext cx="2743200" cy="2095500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9"/>
          <p:cNvSpPr>
            <a:spLocks noChangeArrowheads="1"/>
          </p:cNvSpPr>
          <p:nvPr/>
        </p:nvSpPr>
        <p:spPr bwMode="auto">
          <a:xfrm>
            <a:off x="1734820" y="2011680"/>
            <a:ext cx="9009380" cy="28623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1.Do the homework of page 71 and 73.</a:t>
            </a:r>
            <a:endParaRPr lang="zh-CN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2.Copy the key words we have learned.</a:t>
            </a:r>
            <a:endParaRPr lang="zh-CN" altLang="zh-CN" sz="40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3.Read the passage of page 70.</a:t>
            </a:r>
            <a:endParaRPr lang="zh-CN" altLang="zh-CN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矩形 4"/>
          <p:cNvSpPr/>
          <p:nvPr/>
        </p:nvSpPr>
        <p:spPr bwMode="auto">
          <a:xfrm>
            <a:off x="289561" y="1219201"/>
            <a:ext cx="1916114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     Homework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6" name="矩形 5"/>
          <p:cNvSpPr/>
          <p:nvPr/>
        </p:nvSpPr>
        <p:spPr bwMode="auto">
          <a:xfrm>
            <a:off x="499109" y="1390650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</p:spTree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53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 bwMode="auto">
          <a:xfrm>
            <a:off x="0" y="1109662"/>
            <a:ext cx="2093913" cy="550863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r>
              <a:rPr lang="en-US" altLang="zh-CN" b="1" dirty="0">
                <a:latin typeface="Times New Roman" panose="02020603050405020304" pitchFamily="18" charset="0"/>
                <a:ea typeface="微软雅黑" panose="020B0503020204020204" pitchFamily="34" charset="-122"/>
                <a:cs typeface="Times New Roman" panose="02020603050405020304" pitchFamily="18" charset="0"/>
              </a:rPr>
              <a:t> Warm-up</a:t>
            </a:r>
            <a:endParaRPr lang="zh-CN" altLang="en-US" b="1" dirty="0">
              <a:latin typeface="Times New Roman" panose="02020603050405020304" pitchFamily="18" charset="0"/>
              <a:ea typeface="微软雅黑" panose="020B0503020204020204" pitchFamily="34" charset="-122"/>
              <a:cs typeface="Times New Roman" panose="02020603050405020304" pitchFamily="18" charset="0"/>
            </a:endParaRPr>
          </a:p>
        </p:txBody>
      </p:sp>
      <p:sp>
        <p:nvSpPr>
          <p:cNvPr id="13" name="矩形 12"/>
          <p:cNvSpPr/>
          <p:nvPr/>
        </p:nvSpPr>
        <p:spPr bwMode="auto">
          <a:xfrm>
            <a:off x="209550" y="1281113"/>
            <a:ext cx="209550" cy="209550"/>
          </a:xfrm>
          <a:prstGeom prst="rect">
            <a:avLst/>
          </a:prstGeom>
          <a:solidFill>
            <a:schemeClr val="bg2">
              <a:lumMod val="9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1" hangingPunct="1">
              <a:buFont typeface="Arial" panose="020B0604020202020204" pitchFamily="34" charset="0"/>
              <a:buNone/>
              <a:defRPr/>
            </a:pPr>
            <a:endParaRPr lang="zh-CN" altLang="en-US"/>
          </a:p>
        </p:txBody>
      </p:sp>
      <p:pic>
        <p:nvPicPr>
          <p:cNvPr id="3" name="Picture 6" descr="C:\Users\ADMINI~1\AppData\Local\Temp\%W@GJ$ACOF(TYDYECOKVDYB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77875" y="-411163"/>
            <a:ext cx="190500" cy="142875"/>
          </a:xfrm>
          <a:prstGeom prst="rect">
            <a:avLst/>
          </a:prstGeom>
          <a:noFill/>
        </p:spPr>
      </p:pic>
      <p:sp>
        <p:nvSpPr>
          <p:cNvPr id="10" name="TextBox 9"/>
          <p:cNvSpPr txBox="1"/>
          <p:nvPr/>
        </p:nvSpPr>
        <p:spPr>
          <a:xfrm>
            <a:off x="4025900" y="1676400"/>
            <a:ext cx="50419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Great inventions</a:t>
            </a:r>
            <a:endParaRPr lang="zh-CN" altLang="en-US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385" name="Rectangle 1"/>
          <p:cNvSpPr>
            <a:spLocks noChangeArrowheads="1"/>
          </p:cNvSpPr>
          <p:nvPr/>
        </p:nvSpPr>
        <p:spPr bwMode="auto">
          <a:xfrm rot="10800000" flipV="1">
            <a:off x="558800" y="2558480"/>
            <a:ext cx="8394700" cy="6998839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 GUO: Do you know any great inventions in the world?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Kitty: I think paper is a great invention. People can write on it.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Alice:I</a:t>
            </a:r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think the watch is a great invention. People can tell the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time anywhere.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Peter: I think the car is a great invention. People can travel from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one place to another very fast.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Joe: I think...Well, I'm going to invent something myself.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MS GUO: Great! What are you going to invent?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Joe: I'm going to invent a flying bike! People can go anywhere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en-US" altLang="zh-CN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with it.</a:t>
            </a:r>
            <a:endParaRPr lang="en-US" altLang="zh-CN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br>
              <a:rPr lang="en-US" altLang="zh-CN" sz="2400" dirty="0" smtClean="0"/>
            </a:br>
            <a:br>
              <a:rPr lang="en-US" altLang="zh-CN" sz="2400" dirty="0" smtClean="0"/>
            </a:br>
            <a:endParaRPr lang="en-US" altLang="zh-CN" sz="2400" dirty="0" smtClean="0"/>
          </a:p>
          <a:p>
            <a:pPr lvl="0" eaLnBrk="1" hangingPunct="1">
              <a:lnSpc>
                <a:spcPct val="120000"/>
              </a:lnSpc>
            </a:pPr>
            <a:endParaRPr lang="en-US" altLang="zh-CN" sz="2400" b="1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lvl="0" eaLnBrk="1" hangingPunct="1">
              <a:lnSpc>
                <a:spcPct val="120000"/>
              </a:lnSpc>
            </a:pPr>
            <a:endParaRPr lang="en-US" altLang="zh-CN" sz="2400" dirty="0" smtClean="0">
              <a:latin typeface="Times New Roman" panose="02020603050405020304" pitchFamily="18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1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b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br>
              <a:rPr kumimoji="0" lang="zh-CN" altLang="zh-CN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  <a:cs typeface="宋体" panose="02010600030101010101" pitchFamily="2" charset="-122"/>
              </a:rPr>
            </a:br>
            <a:endParaRPr kumimoji="0" lang="zh-CN" altLang="zh-CN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16386" name="Picture 2" descr="C:\Users\ADMINI~1\AppData\Local\Temp\%W@GJ$ACOF(TYDYECOKVDYB.pn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811338" y="-2058988"/>
            <a:ext cx="190500" cy="142875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9017000" y="3019866"/>
            <a:ext cx="2862263" cy="258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fade thruBlk="1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406415" y="1062335"/>
            <a:ext cx="5079985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altLang="zh-CN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Read and write</a:t>
            </a:r>
            <a:endParaRPr lang="zh-CN" altLang="en-US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17613" y="2522538"/>
            <a:ext cx="2847975" cy="206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663700" y="5156200"/>
            <a:ext cx="29591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is____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0425" y="2557463"/>
            <a:ext cx="3105150" cy="1819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500" y="2479675"/>
            <a:ext cx="2895600" cy="192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矩形 9"/>
          <p:cNvSpPr/>
          <p:nvPr/>
        </p:nvSpPr>
        <p:spPr>
          <a:xfrm>
            <a:off x="5393180" y="5073134"/>
            <a:ext cx="18646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is____</a:t>
            </a:r>
            <a:endParaRPr lang="zh-CN" altLang="en-US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9050780" y="4996934"/>
            <a:ext cx="1864613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It is____</a:t>
            </a:r>
            <a:endParaRPr lang="zh-CN" altLang="en-US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zh-CN" altLang="en-US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【素材】Module 4 unit 10 图片camera（上教版）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746250" y="1631950"/>
            <a:ext cx="3905250" cy="3905250"/>
          </a:xfrm>
          <a:prstGeom prst="rect">
            <a:avLst/>
          </a:prstGeom>
        </p:spPr>
      </p:pic>
      <p:pic>
        <p:nvPicPr>
          <p:cNvPr id="5" name="图片 4" descr="【素材】Module 4 unit 10 图片watch（上教版）.jpg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7124700" y="1524000"/>
            <a:ext cx="3712350" cy="3712350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2705100" y="5334000"/>
            <a:ext cx="1905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camera</a:t>
            </a:r>
            <a:endParaRPr lang="zh-CN" altLang="en-US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445500" y="5384800"/>
            <a:ext cx="21717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watch</a:t>
            </a:r>
            <a:endParaRPr lang="zh-CN" altLang="en-US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/>
          <p:cNvSpPr txBox="1"/>
          <p:nvPr/>
        </p:nvSpPr>
        <p:spPr>
          <a:xfrm>
            <a:off x="2222500" y="1295400"/>
            <a:ext cx="80137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 flying machine</a:t>
            </a:r>
            <a:endParaRPr lang="zh-CN" altLang="en-US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3223" y="787400"/>
            <a:ext cx="2840353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email"/>
          <a:stretch>
            <a:fillRect/>
          </a:stretch>
        </p:blipFill>
        <p:spPr bwMode="auto">
          <a:xfrm>
            <a:off x="7032624" y="2806411"/>
            <a:ext cx="2708276" cy="2708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图片 5" descr="【素材】Module 4 unit 10 图片 brothers（上教版）.jpg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2374900" y="2205062"/>
            <a:ext cx="2787650" cy="394173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6400" y="1096963"/>
            <a:ext cx="2773678" cy="681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图片 4" descr="【素材】Module 4 unit 10 图片 flying machine（上教版）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565400" y="2354262"/>
            <a:ext cx="7010400" cy="288594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485900" y="1323539"/>
            <a:ext cx="8559800" cy="418576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How do the Wright brothers invent the flying machine ?Put the sentences in order.</a:t>
            </a:r>
            <a:endParaRPr lang="en-US" altLang="zh-CN" sz="28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A.They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watch how the birds fly.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B.They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fly like birds.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C.They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draw a picture of their flying machine.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D.They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want to invent a flying machine.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</a:t>
            </a:r>
            <a:r>
              <a:rPr lang="en-US" altLang="zh-CN" sz="28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E.They</a:t>
            </a:r>
            <a:r>
              <a:rPr lang="en-US" altLang="zh-CN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build the flying machine.</a:t>
            </a:r>
            <a:endParaRPr lang="en-US" altLang="zh-CN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1139825" y="1106489"/>
            <a:ext cx="3076575" cy="8308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41500" y="2269886"/>
            <a:ext cx="4076700" cy="372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684963" y="2079624"/>
            <a:ext cx="1899261" cy="981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9131301" y="3286942"/>
            <a:ext cx="1773238" cy="9786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5" cstate="email"/>
          <a:srcRect/>
          <a:stretch>
            <a:fillRect/>
          </a:stretch>
        </p:blipFill>
        <p:spPr bwMode="auto">
          <a:xfrm>
            <a:off x="6804742" y="4648200"/>
            <a:ext cx="2174158" cy="116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95325" y="871097"/>
            <a:ext cx="3330575" cy="7005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7306320" y="4063999"/>
            <a:ext cx="4188768" cy="2130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12900" y="1793875"/>
            <a:ext cx="8242301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Box 6"/>
          <p:cNvSpPr txBox="1"/>
          <p:nvPr/>
        </p:nvSpPr>
        <p:spPr>
          <a:xfrm>
            <a:off x="1244600" y="4076700"/>
            <a:ext cx="5562600" cy="16547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S1:IS … a great invention?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S2: Yes , it is. People can …</a:t>
            </a:r>
            <a:endParaRPr lang="en-US" altLang="zh-CN" sz="36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PP_MARK_KEY" val="3a76bd17-567a-49d2-8eac-686522236067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1077</Words>
  <Application>WPS 演示</Application>
  <PresentationFormat>自定义</PresentationFormat>
  <Paragraphs>57</Paragraphs>
  <Slides>11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Calibri</vt:lpstr>
      <vt:lpstr>Times New Roman</vt:lpstr>
      <vt:lpstr>Arial</vt:lpstr>
      <vt:lpstr>Arial Unicode MS</vt:lpstr>
      <vt:lpstr>Calibri Light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第一PPT模板网-WWW.1PPT.COM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creator>第一PPT模板网-WWW.1PPT.COM</dc:creator>
  <cp:lastModifiedBy>小树</cp:lastModifiedBy>
  <cp:revision>538</cp:revision>
  <dcterms:created xsi:type="dcterms:W3CDTF">2013-07-01T03:05:00Z</dcterms:created>
  <dcterms:modified xsi:type="dcterms:W3CDTF">2023-03-01T05:00:09Z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E756A8151F5745E3B231BEC3725E7C64</vt:lpwstr>
  </property>
</Properties>
</file>