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9" r:id="rId19"/>
    <p:sldId id="351" r:id="rId20"/>
    <p:sldId id="352" r:id="rId21"/>
    <p:sldId id="353" r:id="rId22"/>
    <p:sldId id="354" r:id="rId23"/>
    <p:sldId id="357" r:id="rId24"/>
    <p:sldId id="355" r:id="rId25"/>
    <p:sldId id="356" r:id="rId26"/>
    <p:sldId id="350" r:id="rId27"/>
    <p:sldId id="359" r:id="rId28"/>
    <p:sldId id="358" r:id="rId29"/>
    <p:sldId id="360" r:id="rId30"/>
    <p:sldId id="362" r:id="rId31"/>
    <p:sldId id="363" r:id="rId32"/>
    <p:sldId id="361" r:id="rId33"/>
    <p:sldId id="365" r:id="rId34"/>
    <p:sldId id="366" r:id="rId35"/>
    <p:sldId id="346" r:id="rId36"/>
    <p:sldId id="268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hyperlink" Target="read&#35838;&#25991;&#21160;&#30011;.swf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144111" y="1978688"/>
            <a:ext cx="5701665" cy="1624457"/>
            <a:chOff x="101596" y="2096813"/>
            <a:chExt cx="5701665" cy="162512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156530" y="2096813"/>
              <a:ext cx="3591795" cy="581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4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1 Unit 1 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01596" y="2798228"/>
              <a:ext cx="5701665" cy="923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5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You and me</a:t>
              </a:r>
              <a:endParaRPr kumimoji="0" lang="en-US" altLang="zh-CN" sz="54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3940" y="1217930"/>
            <a:ext cx="34417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Listen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1646555"/>
            <a:ext cx="7505065" cy="45523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44285" y="2435225"/>
            <a:ext cx="5273040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Who is taller?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 pitchFamily="34" charset="0"/>
                <a:sym typeface="+mn-ea"/>
              </a:rPr>
              <a:t>…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is taller.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2795" y="1548130"/>
            <a:ext cx="3437890" cy="43237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3485" y="1635125"/>
            <a:ext cx="785431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 is visiting his cousin George in the countryside.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Joe: I weigh 47 kilograms. How much do you weigh, George?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George: I weigh 40 kilograms.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Joe: I’m 150 </a:t>
            </a:r>
            <a:r>
              <a:rPr lang="en-US" altLang="zh-CN" sz="28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centimetres</a:t>
            </a: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tall. How tall are you?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7790" y="1875155"/>
            <a:ext cx="100450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George: I’m 152 </a:t>
            </a:r>
            <a:r>
              <a:rPr lang="en-US" altLang="zh-CN" sz="2800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centimetres</a:t>
            </a: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tall.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Joe: You’re taller. Do you do a lot of exercise?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George: Yes. I usually play basketball and table tennis after school.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Joe: I usually play football after school. I’m a football fan.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0695" y="1644015"/>
            <a:ext cx="907415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George: Sometimes I go fishing with my grandpa.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Joe: How exciting! I don’t go fishing often. There’s no river near my home.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George: But you can go to museums. That’s fantastic!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345" y="1260475"/>
            <a:ext cx="41738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Ask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9455" y="2495550"/>
            <a:ext cx="4966335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do you always/usually/ 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often/sometimes do after school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...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55790" y="1851660"/>
            <a:ext cx="4190365" cy="43427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200" y="1123950"/>
            <a:ext cx="3517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Think and say</a:t>
            </a:r>
            <a:endParaRPr lang="en-US" altLang="zh-CN" sz="28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9570" y="2112010"/>
            <a:ext cx="727519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That</a:t>
            </a:r>
            <a:r>
              <a:rPr lang="en-US" altLang="zh-CN" sz="2800" noProof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noProof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s </a:t>
            </a:r>
            <a:r>
              <a:rPr lang="zh-CN" altLang="en-US" sz="2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fantastic!                      </a:t>
            </a:r>
            <a:r>
              <a:rPr lang="zh-CN" altLang="en-US" sz="2800" noProof="0" dirty="0">
                <a:effectLst/>
                <a:latin typeface="Times New Roman" panose="02020603050405020304" pitchFamily="18" charset="0"/>
                <a:sym typeface="+mn-ea"/>
              </a:rPr>
              <a:t>So cool!</a:t>
            </a:r>
            <a:endParaRPr lang="zh-CN" altLang="en-US" sz="2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Arial" panose="020B0604020202020204" pitchFamily="34" charset="0"/>
              </a:rPr>
              <a:t>How exciting!                         </a:t>
            </a:r>
            <a:r>
              <a:rPr lang="en-US" altLang="zh-CN" sz="2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How</a:t>
            </a:r>
            <a:r>
              <a:rPr lang="zh-CN" altLang="en-US" sz="2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 amazing!</a:t>
            </a:r>
            <a:endParaRPr lang="zh-CN" altLang="en-US" sz="280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How nice!                                Wonderful!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Tha</a:t>
            </a:r>
            <a:r>
              <a:rPr lang="en-US" altLang="zh-CN" sz="2800" noProof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noProof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s </a:t>
            </a:r>
            <a:r>
              <a:rPr lang="zh-CN" altLang="en-US" sz="280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great!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425" y="1144270"/>
            <a:ext cx="81953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67155" y="1689100"/>
            <a:ext cx="9218930" cy="51403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2505" y="289623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5475" y="1141095"/>
            <a:ext cx="40722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read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7140" y="1822450"/>
            <a:ext cx="6014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 lives in the countryside?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57533" y="2493143"/>
            <a:ext cx="5676616" cy="4003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78860" y="1276350"/>
            <a:ext cx="50349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at do people do in a theatre?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21510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8670" y="2498725"/>
            <a:ext cx="4965700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148955" y="3474720"/>
            <a:ext cx="18313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theatre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200785"/>
            <a:ext cx="355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Free-talk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8035" y="2325370"/>
            <a:ext cx="6414770" cy="336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do you usually do after school?</a:t>
            </a:r>
            <a:endParaRPr lang="en-US" altLang="zh-CN" sz="2800" noProof="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usually read books.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usually sing songs.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usually ...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6960" y="2097405"/>
            <a:ext cx="4257040" cy="31902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220" y="1149985"/>
            <a:ext cx="41916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Read and complete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2375" y="2174875"/>
            <a:ext cx="772604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There are a lot of __________ and _____ in the city. </a:t>
            </a:r>
            <a:endParaRPr lang="zh-CN" altLang="en-US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lang="zh-CN" altLang="en-US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There are a lot of _____ and _______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_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_ too.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290" y="4055745"/>
            <a:ext cx="9704705" cy="2047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220" y="1149985"/>
            <a:ext cx="41916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Read and complete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7285" y="2157730"/>
            <a:ext cx="806640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There are a lot of ______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with garden in the </a:t>
            </a:r>
            <a:endParaRPr lang="en-US" altLang="zh-CN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countryside. There are ____, _____, _____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and _____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90" y="4055745"/>
            <a:ext cx="9761855" cy="21812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890" y="1141095"/>
            <a:ext cx="41916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Read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8510" y="1906905"/>
            <a:ext cx="8732520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1. 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do people go to work </a:t>
            </a:r>
            <a:r>
              <a:rPr lang="en-US" altLang="zh-CN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 the city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People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go to work by car, bus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or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underground.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What do they do at the weekend?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At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weekend, some people enjoy themselves at the cinema or theat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ome people visit museums or parks.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3. How is the air in the countryside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The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air is fresh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4. 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What do </a:t>
            </a:r>
            <a:r>
              <a:rPr lang="en-US" altLang="zh-CN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people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do </a:t>
            </a:r>
            <a:r>
              <a:rPr lang="en-US" altLang="zh-CN" sz="20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 the countryside</a:t>
            </a:r>
            <a:r>
              <a:rPr lang="zh-CN" altLang="en-US" sz="2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?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People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here like to walk or ride their bikes. Farmers plant crops in spring. Then in autumn, they get the crops.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8870" y="1329055"/>
            <a:ext cx="563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There are ... in the city.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4805" y="1920240"/>
            <a:ext cx="8834120" cy="46774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7735" y="1073150"/>
            <a:ext cx="52565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There are ... in the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</a:t>
            </a:r>
            <a:r>
              <a:rPr lang="en-US" altLang="zh-CN" sz="280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ountryside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20215" y="1738738"/>
            <a:ext cx="9142730" cy="48533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2887345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8" name="文本占位符 2"/>
          <p:cNvSpPr txBox="1"/>
          <p:nvPr/>
        </p:nvSpPr>
        <p:spPr bwMode="auto">
          <a:xfrm>
            <a:off x="746443" y="1090295"/>
            <a:ext cx="31686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Class debate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7200" y="1934210"/>
            <a:ext cx="8857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Which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is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better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place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to live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in, the c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ity or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countryside?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225" y="2577465"/>
            <a:ext cx="9218930" cy="43014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073150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Let’s guess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4170" y="1925320"/>
            <a:ext cx="728408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Yao Ming, a basketball player</a:t>
            </a:r>
            <a:endParaRPr kumimoji="0" lang="en-US" altLang="zh-CN" sz="28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Height: (   ) 215cm  ( </a:t>
            </a:r>
            <a:r>
              <a:rPr lang="zh-CN" altLang="en-US" sz="2800" b="1" dirty="0">
                <a:solidFill>
                  <a:srgbClr val="0000FF"/>
                </a:solidFill>
                <a:latin typeface="Berlin Sans FB Demi" pitchFamily="34" charset="0"/>
                <a:sym typeface="+mn-ea"/>
              </a:rPr>
              <a:t>√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) 226cm  (   ) 229cm</a:t>
            </a:r>
            <a:endParaRPr kumimoji="0" lang="en-US" altLang="zh-CN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Weight: (   ) 123kg  ( </a:t>
            </a:r>
            <a:r>
              <a:rPr lang="zh-CN" altLang="en-US" sz="2800" b="1" dirty="0">
                <a:solidFill>
                  <a:srgbClr val="0000FF"/>
                </a:solidFill>
                <a:latin typeface="Berlin Sans FB Demi" pitchFamily="34" charset="0"/>
                <a:sym typeface="+mn-ea"/>
              </a:rPr>
              <a:t>√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 140kg   (   ) 135kg</a:t>
            </a:r>
            <a:endParaRPr kumimoji="0" lang="en-US" altLang="zh-CN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Hobbies: (   ) write books (   ) play the piano</a:t>
            </a:r>
            <a:endParaRPr kumimoji="0" lang="en-US" altLang="zh-CN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       (   ) do exercise (</a:t>
            </a:r>
            <a:r>
              <a:rPr lang="zh-CN" altLang="en-US" sz="2800" b="1" dirty="0">
                <a:solidFill>
                  <a:srgbClr val="0000FF"/>
                </a:solidFill>
                <a:latin typeface="Berlin Sans FB Demi" pitchFamily="34" charset="0"/>
                <a:sym typeface="+mn-ea"/>
              </a:rPr>
              <a:t>√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) play basketball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073150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8535" y="1226185"/>
            <a:ext cx="2828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 a interview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8" name="组合 5"/>
          <p:cNvGrpSpPr/>
          <p:nvPr/>
        </p:nvGrpSpPr>
        <p:grpSpPr>
          <a:xfrm>
            <a:off x="1630680" y="2330450"/>
            <a:ext cx="3306763" cy="2841625"/>
            <a:chOff x="627020" y="2136531"/>
            <a:chExt cx="3307529" cy="2841259"/>
          </a:xfrm>
        </p:grpSpPr>
        <p:pic>
          <p:nvPicPr>
            <p:cNvPr id="9" name="Picture 8" descr="C:\Users\kxx\Pictures\图库快寻\全国版\课本\1B jpg\前言-Eddie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86964" y="2136531"/>
              <a:ext cx="1747585" cy="28412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C:\Users\kxx\Pictures\图库快寻\全国版\课本\1B jpg\前言-Kitty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627020" y="2321169"/>
              <a:ext cx="1726998" cy="24895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0"/>
          <p:cNvSpPr txBox="1"/>
          <p:nvPr/>
        </p:nvSpPr>
        <p:spPr>
          <a:xfrm>
            <a:off x="5949950" y="2330450"/>
            <a:ext cx="636397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How tall are you?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I’m 165 </a:t>
            </a:r>
            <a:r>
              <a:rPr lang="en-US" altLang="zh-CN" sz="280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centimetres</a:t>
            </a: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tall. </a:t>
            </a:r>
            <a:endParaRPr lang="en-US" altLang="zh-CN" sz="280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en-US" altLang="zh-CN" sz="280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How much do you weigh?</a:t>
            </a:r>
            <a:endParaRPr lang="en-US" altLang="zh-CN" sz="280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I’m weigh 51 kilograms.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+mn-ea"/>
              </a:rPr>
              <a:t>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073150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1695450"/>
            <a:ext cx="72840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grpSp>
        <p:nvGrpSpPr>
          <p:cNvPr id="13317" name="组合 5"/>
          <p:cNvGrpSpPr/>
          <p:nvPr/>
        </p:nvGrpSpPr>
        <p:grpSpPr>
          <a:xfrm>
            <a:off x="1059180" y="2058670"/>
            <a:ext cx="3306763" cy="2841625"/>
            <a:chOff x="627020" y="2136531"/>
            <a:chExt cx="3307529" cy="2841259"/>
          </a:xfrm>
        </p:grpSpPr>
        <p:pic>
          <p:nvPicPr>
            <p:cNvPr id="15" name="Picture 8" descr="C:\Users\kxx\Pictures\图库快寻\全国版\课本\1B jpg\前言-Eddie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86964" y="2136531"/>
              <a:ext cx="1747585" cy="28412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C:\Users\kxx\Pictures\图库快寻\全国版\课本\1B jpg\前言-Kitty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627020" y="2321169"/>
              <a:ext cx="1726998" cy="24895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4818380" y="2306320"/>
            <a:ext cx="688149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do you do every?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do exercise every day.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 you live in the city or in the countryside? </a:t>
            </a:r>
            <a:endParaRPr lang="en-US" altLang="zh-CN" sz="280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live in the city.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073150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1695450"/>
            <a:ext cx="72840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4560" y="1141095"/>
            <a:ext cx="2759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Free talk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73655" y="2068830"/>
            <a:ext cx="150444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 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you like city or countryside</a:t>
            </a:r>
            <a:r>
              <a:rPr lang="en-US" altLang="zh-CN" sz="2800" noProof="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 Why?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9080" y="3100705"/>
            <a:ext cx="9133205" cy="30568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2015" y="1098550"/>
            <a:ext cx="33394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8490" y="1610360"/>
            <a:ext cx="6743065" cy="47618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64055" y="3117215"/>
            <a:ext cx="22574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25890" y="3245485"/>
            <a:ext cx="16097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980" y="1010285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1695450"/>
            <a:ext cx="72840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125" y="1313815"/>
            <a:ext cx="51111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Learn</a:t>
            </a:r>
            <a:r>
              <a:rPr lang="zh-CN" altLang="en-US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 sounds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7025" y="1873250"/>
            <a:ext cx="9542780" cy="46094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073150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1695450"/>
            <a:ext cx="72840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7905" y="2002155"/>
            <a:ext cx="65855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ei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28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table     make     rain    play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  <a:p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ai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Ice  fire  cry  night  tie  height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685" y="2844800"/>
            <a:ext cx="49663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073150"/>
            <a:ext cx="2402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1135" y="1695450"/>
            <a:ext cx="72840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525" y="1141730"/>
            <a:ext cx="37230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57350" y="1757680"/>
            <a:ext cx="9592945" cy="49593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125" y="2736850"/>
            <a:ext cx="107422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text aloud according to the correct pronunciation and intonation.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按照正确的语音、语调朗读课文对话。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925" y="1345565"/>
            <a:ext cx="2470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Homework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2865" y="2018665"/>
            <a:ext cx="4822190" cy="3365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tall is Joe/George?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 is 150 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cm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 is 152 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centimetre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4790" y="1414780"/>
            <a:ext cx="6743065" cy="476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8645" y="2604770"/>
            <a:ext cx="8628380" cy="1495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92555" y="1464945"/>
            <a:ext cx="3689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 </a:t>
            </a:r>
            <a:r>
              <a:rPr lang="zh-CN" altLang="en-US" sz="32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centi</a:t>
            </a:r>
            <a:r>
              <a:rPr lang="zh-CN" altLang="en-US" sz="3200" b="1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met</a:t>
            </a:r>
            <a:r>
              <a:rPr lang="en-US" altLang="zh-CN" sz="3200" b="1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</a:t>
            </a:r>
            <a:r>
              <a:rPr lang="zh-CN" altLang="en-US" sz="32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   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7760" y="4011930"/>
            <a:ext cx="6047740" cy="166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 met</a:t>
            </a:r>
            <a:r>
              <a:rPr lang="en-US" altLang="zh-CN" sz="32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</a:t>
            </a:r>
            <a:r>
              <a:rPr lang="zh-CN" altLang="en-US" sz="32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  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3200" dirty="0">
                <a:solidFill>
                  <a:srgbClr val="30303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met</a:t>
            </a:r>
            <a:r>
              <a:rPr lang="en-US" altLang="zh-CN" sz="3200" dirty="0">
                <a:solidFill>
                  <a:srgbClr val="30303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 </a:t>
            </a:r>
            <a:r>
              <a:rPr lang="zh-CN" altLang="en-US" sz="3200" dirty="0">
                <a:solidFill>
                  <a:srgbClr val="30303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=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100</a:t>
            </a:r>
            <a:r>
              <a:rPr lang="zh-CN" altLang="en-US" sz="3200" dirty="0">
                <a:solidFill>
                  <a:srgbClr val="30303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centimet</a:t>
            </a:r>
            <a:r>
              <a:rPr lang="en-US" altLang="zh-CN" sz="3200" dirty="0">
                <a:solidFill>
                  <a:srgbClr val="30303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</a:t>
            </a:r>
            <a:r>
              <a:rPr lang="zh-CN" altLang="en-US" sz="3200" dirty="0">
                <a:solidFill>
                  <a:srgbClr val="30303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     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9960" y="1294130"/>
            <a:ext cx="38417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Ask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0" y="4702175"/>
            <a:ext cx="2038350" cy="1457325"/>
          </a:xfrm>
          <a:prstGeom prst="rect">
            <a:avLst/>
          </a:prstGeom>
        </p:spPr>
      </p:pic>
      <p:pic>
        <p:nvPicPr>
          <p:cNvPr id="4" name="图片 3" descr="图片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53790" y="4702175"/>
            <a:ext cx="2833370" cy="17125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0250" y="2317115"/>
            <a:ext cx="6730365" cy="1900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A: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long is your...?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</a:t>
            </a:r>
            <a:r>
              <a:rPr lang="en-US" altLang="zh-CN" sz="28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: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My ... is ... centimet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 long.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183640"/>
            <a:ext cx="42767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315" y="2021205"/>
            <a:ext cx="4032885" cy="2641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21530" y="5247640"/>
            <a:ext cx="3586480" cy="1746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George is 40 kilograms.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6495" y="1567180"/>
            <a:ext cx="4779010" cy="2914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34205" y="4949190"/>
            <a:ext cx="494982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Joe is 47 kilograms.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640" y="1900555"/>
            <a:ext cx="4714240" cy="3533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29250" y="2248535"/>
            <a:ext cx="4906645" cy="217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much do you weigh?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weigh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 pitchFamily="34" charset="0"/>
                <a:sym typeface="+mn-ea"/>
              </a:rPr>
              <a:t>…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kilograms.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altLang="zh-CN" sz="2800" b="1" noProof="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b="1" noProof="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        weigh</a:t>
            </a:r>
            <a:endParaRPr kumimoji="0" lang="en-US" altLang="zh-CN" sz="28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2c1a26f-0289-4f3b-85cd-6ae5a3f2e9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3629</Words>
  <Application>WPS 演示</Application>
  <PresentationFormat>自定义</PresentationFormat>
  <Paragraphs>325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Berlin Sans FB Demi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416</cp:revision>
  <dcterms:created xsi:type="dcterms:W3CDTF">2013-07-01T03:05:00Z</dcterms:created>
  <dcterms:modified xsi:type="dcterms:W3CDTF">2023-03-01T06:47:26Z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E9CA0D26C8CD46B8AC241218660B6AFA</vt:lpwstr>
  </property>
</Properties>
</file>