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40"/>
  </p:handoutMasterIdLst>
  <p:sldIdLst>
    <p:sldId id="280" r:id="rId3"/>
    <p:sldId id="277" r:id="rId5"/>
    <p:sldId id="333" r:id="rId6"/>
    <p:sldId id="334" r:id="rId7"/>
    <p:sldId id="336" r:id="rId8"/>
    <p:sldId id="335" r:id="rId9"/>
    <p:sldId id="337" r:id="rId10"/>
    <p:sldId id="338" r:id="rId11"/>
    <p:sldId id="339" r:id="rId12"/>
    <p:sldId id="340" r:id="rId13"/>
    <p:sldId id="341" r:id="rId14"/>
    <p:sldId id="342" r:id="rId15"/>
    <p:sldId id="343" r:id="rId16"/>
    <p:sldId id="344" r:id="rId17"/>
    <p:sldId id="345" r:id="rId18"/>
    <p:sldId id="350" r:id="rId19"/>
    <p:sldId id="351" r:id="rId20"/>
    <p:sldId id="352" r:id="rId21"/>
    <p:sldId id="353" r:id="rId22"/>
    <p:sldId id="354" r:id="rId23"/>
    <p:sldId id="355" r:id="rId24"/>
    <p:sldId id="356" r:id="rId25"/>
    <p:sldId id="357" r:id="rId26"/>
    <p:sldId id="358" r:id="rId27"/>
    <p:sldId id="359" r:id="rId28"/>
    <p:sldId id="360" r:id="rId29"/>
    <p:sldId id="361" r:id="rId30"/>
    <p:sldId id="362" r:id="rId31"/>
    <p:sldId id="363" r:id="rId32"/>
    <p:sldId id="364" r:id="rId33"/>
    <p:sldId id="365" r:id="rId34"/>
    <p:sldId id="366" r:id="rId35"/>
    <p:sldId id="367" r:id="rId36"/>
    <p:sldId id="346" r:id="rId37"/>
    <p:sldId id="347" r:id="rId38"/>
    <p:sldId id="268" r:id="rId39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09" d="100"/>
          <a:sy n="109" d="100"/>
        </p:scale>
        <p:origin x="-594" y="-90"/>
      </p:cViewPr>
      <p:guideLst>
        <p:guide orient="horz" pos="2148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4" Type="http://schemas.openxmlformats.org/officeDocument/2006/relationships/tags" Target="tags/tag1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346BB2D-7E59-40E7-89FC-1C6B93D6B4BC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5A24E47-CC64-451A-87DD-4AFFD3BDCF4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922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7" name="组合 1"/>
          <p:cNvGrpSpPr/>
          <p:nvPr userDrawn="1"/>
        </p:nvGrpSpPr>
        <p:grpSpPr>
          <a:xfrm>
            <a:off x="0" y="876300"/>
            <a:ext cx="8143875" cy="3740150"/>
            <a:chOff x="-1" y="869694"/>
            <a:chExt cx="8144452" cy="3740406"/>
          </a:xfrm>
        </p:grpSpPr>
        <p:sp>
          <p:nvSpPr>
            <p:cNvPr id="8" name="矩形 14"/>
            <p:cNvSpPr>
              <a:spLocks noChangeArrowheads="1"/>
            </p:cNvSpPr>
            <p:nvPr/>
          </p:nvSpPr>
          <p:spPr bwMode="auto">
            <a:xfrm rot="10800000">
              <a:off x="-1" y="869694"/>
              <a:ext cx="8144452" cy="3740406"/>
            </a:xfrm>
            <a:prstGeom prst="rect">
              <a:avLst/>
            </a:prstGeom>
            <a:gradFill flip="none" rotWithShape="1">
              <a:gsLst>
                <a:gs pos="917">
                  <a:schemeClr val="bg1"/>
                </a:gs>
                <a:gs pos="37000">
                  <a:srgbClr val="E6FBFE">
                    <a:alpha val="80000"/>
                  </a:srgbClr>
                </a:gs>
                <a:gs pos="100000">
                  <a:srgbClr val="57D2E3"/>
                </a:gs>
              </a:gsLst>
              <a:lin ang="0" scaled="1"/>
              <a:tileRect/>
            </a:gradFill>
            <a:ln>
              <a:noFill/>
            </a:ln>
            <a:effectLst>
              <a:reflection blurRad="6350" stA="50000" endA="300" endPos="55000" dir="5400000" sy="-100000" algn="bl" rotWithShape="0"/>
            </a:effec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1030" name="图片 28"/>
            <p:cNvPicPr>
              <a:picLocks noChangeAspect="1"/>
            </p:cNvPicPr>
            <p:nvPr/>
          </p:nvPicPr>
          <p:blipFill>
            <a:blip r:embed="rId2" cstate="email"/>
            <a:srcRect b="-90"/>
            <a:stretch>
              <a:fillRect/>
            </a:stretch>
          </p:blipFill>
          <p:spPr>
            <a:xfrm>
              <a:off x="0" y="869694"/>
              <a:ext cx="8144450" cy="3336546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0" name="矩形 14"/>
          <p:cNvSpPr>
            <a:spLocks noChangeArrowheads="1"/>
          </p:cNvSpPr>
          <p:nvPr/>
        </p:nvSpPr>
        <p:spPr bwMode="auto">
          <a:xfrm>
            <a:off x="6531" y="1536700"/>
            <a:ext cx="8144451" cy="2298699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4"/>
          <p:cNvSpPr>
            <a:spLocks noChangeArrowheads="1"/>
          </p:cNvSpPr>
          <p:nvPr/>
        </p:nvSpPr>
        <p:spPr bwMode="auto">
          <a:xfrm>
            <a:off x="0" y="171611"/>
            <a:ext cx="12192000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051" name="图片 21"/>
          <p:cNvPicPr>
            <a:picLocks noChangeAspect="1"/>
          </p:cNvPicPr>
          <p:nvPr userDrawn="1"/>
        </p:nvPicPr>
        <p:blipFill>
          <a:blip r:embed="rId2" cstate="email"/>
          <a:srcRect l="-2669" r="-10663"/>
          <a:stretch>
            <a:fillRect/>
          </a:stretch>
        </p:blipFill>
        <p:spPr>
          <a:xfrm>
            <a:off x="2233613" y="182563"/>
            <a:ext cx="9958387" cy="5095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3" name="图片 28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11339513" y="252413"/>
            <a:ext cx="523875" cy="3635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组合 2"/>
          <p:cNvGrpSpPr/>
          <p:nvPr userDrawn="1"/>
        </p:nvGrpSpPr>
        <p:grpSpPr>
          <a:xfrm>
            <a:off x="0" y="839788"/>
            <a:ext cx="12192000" cy="3122612"/>
            <a:chOff x="0" y="839788"/>
            <a:chExt cx="12192000" cy="3122612"/>
          </a:xfrm>
        </p:grpSpPr>
        <p:sp>
          <p:nvSpPr>
            <p:cNvPr id="3" name="矩形 14"/>
            <p:cNvSpPr>
              <a:spLocks noChangeArrowheads="1"/>
            </p:cNvSpPr>
            <p:nvPr/>
          </p:nvSpPr>
          <p:spPr bwMode="auto">
            <a:xfrm>
              <a:off x="0" y="840303"/>
              <a:ext cx="12192000" cy="3120789"/>
            </a:xfrm>
            <a:prstGeom prst="rect">
              <a:avLst/>
            </a:prstGeom>
            <a:solidFill>
              <a:srgbClr val="57D2E3"/>
            </a:solidFill>
            <a:ln>
              <a:noFill/>
            </a:ln>
            <a:effectLst>
              <a:reflection blurRad="6350" stA="50000" endA="300" endPos="55000" dir="5400000" sy="-100000" algn="bl" rotWithShape="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3085" name="图片 28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280416" y="839788"/>
              <a:ext cx="11640122" cy="312261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5" name="矩形 14"/>
          <p:cNvSpPr>
            <a:spLocks noChangeArrowheads="1"/>
          </p:cNvSpPr>
          <p:nvPr/>
        </p:nvSpPr>
        <p:spPr bwMode="auto">
          <a:xfrm>
            <a:off x="0" y="2127509"/>
            <a:ext cx="12192000" cy="1356797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矩形 8"/>
          <p:cNvSpPr>
            <a:spLocks noChangeArrowheads="1"/>
          </p:cNvSpPr>
          <p:nvPr/>
        </p:nvSpPr>
        <p:spPr bwMode="auto">
          <a:xfrm>
            <a:off x="2646680" y="2373630"/>
            <a:ext cx="777049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60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谢谢观看！</a:t>
            </a:r>
            <a:endParaRPr kumimoji="0" lang="zh-CN" altLang="en-US" sz="5400" b="1" i="0" u="none" strike="noStrike" kern="1200" cap="none" spc="60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5.png"/><Relationship Id="rId1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2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3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4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5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6531" y="840302"/>
            <a:ext cx="12192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149" name="组合 8"/>
          <p:cNvGrpSpPr/>
          <p:nvPr/>
        </p:nvGrpSpPr>
        <p:grpSpPr>
          <a:xfrm>
            <a:off x="1143953" y="1987550"/>
            <a:ext cx="5701665" cy="1639868"/>
            <a:chOff x="101438" y="2105678"/>
            <a:chExt cx="5701665" cy="1640541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703860" y="2105678"/>
              <a:ext cx="2497138" cy="11355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en-US" altLang="zh-CN" sz="2400" b="1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 Module 3 Unit 7 </a:t>
              </a:r>
              <a:endPara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101438" y="2730139"/>
              <a:ext cx="5701665" cy="10160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6000" b="1" i="0" u="none" strike="noStrike" kern="1200" cap="none" spc="30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</a:t>
              </a:r>
              <a:r>
                <a:rPr kumimoji="0" lang="en-US" altLang="zh-CN" sz="4800" b="1" i="0" u="none" strike="noStrike" kern="1200" cap="none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Helping others</a:t>
              </a:r>
              <a:endParaRPr kumimoji="0" lang="en-US" altLang="zh-CN" sz="4800" b="1" i="0" u="none" strike="noStrike" kern="1200" cap="none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0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3" name="图片 2" descr="英语上教（三起）六年级下册（2014年新编）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150225" y="1536065"/>
            <a:ext cx="4048125" cy="532193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13435" y="1175385"/>
            <a:ext cx="368871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Think and share</a:t>
            </a:r>
            <a:endParaRPr lang="en-US" altLang="zh-CN" sz="2800" b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endParaRPr lang="zh-CN" altLang="en-US" sz="2800" dirty="0"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75100" y="1993265"/>
            <a:ext cx="441325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0070C0"/>
                </a:solidFill>
                <a:latin typeface="Times New Roman" panose="02020603050405020304" pitchFamily="18" charset="0"/>
                <a:sym typeface="+mn-ea"/>
              </a:rPr>
              <a:t>More things we can do</a:t>
            </a:r>
            <a:endParaRPr lang="zh-CN" altLang="en-US" sz="2800" dirty="0">
              <a:solidFill>
                <a:srgbClr val="0070C0"/>
              </a:solidFill>
              <a:latin typeface="Times New Roman" panose="02020603050405020304" pitchFamily="18" charset="0"/>
            </a:endParaRPr>
          </a:p>
          <a:p>
            <a:endParaRPr lang="zh-CN" altLang="en-US" sz="2800">
              <a:latin typeface="Times New Roman" panose="02020603050405020304" pitchFamily="18" charset="0"/>
            </a:endParaRPr>
          </a:p>
        </p:txBody>
      </p:sp>
      <p:pic>
        <p:nvPicPr>
          <p:cNvPr id="4" name="图片 3" descr="图片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023110" y="3025775"/>
            <a:ext cx="3492500" cy="2987675"/>
          </a:xfrm>
          <a:prstGeom prst="rect">
            <a:avLst/>
          </a:prstGeom>
        </p:spPr>
      </p:pic>
      <p:pic>
        <p:nvPicPr>
          <p:cNvPr id="6" name="图片 5" descr="图片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8110" y="3356610"/>
            <a:ext cx="3856990" cy="265684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" name="图片 1" descr="图片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7010" y="2177415"/>
            <a:ext cx="4109720" cy="3055620"/>
          </a:xfrm>
          <a:prstGeom prst="rect">
            <a:avLst/>
          </a:prstGeom>
        </p:spPr>
      </p:pic>
      <p:pic>
        <p:nvPicPr>
          <p:cNvPr id="3" name="图片 2" descr="图片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880860" y="2177415"/>
            <a:ext cx="3907790" cy="324167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3" name="图片 2" descr="图片1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335020" y="1417320"/>
            <a:ext cx="5695950" cy="346646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786505" y="5554345"/>
            <a:ext cx="69176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help classmates with their studies</a:t>
            </a:r>
            <a:endParaRPr lang="en-US" altLang="zh-CN" sz="2800" dirty="0"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" name="图片 1" descr="图片1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729990" y="1106805"/>
            <a:ext cx="5054600" cy="379158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364230" y="5307330"/>
            <a:ext cx="682307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visit old people in old people’s homes</a:t>
            </a:r>
            <a:endParaRPr lang="zh-CN" altLang="en-US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altLang="en-US" sz="28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" name="图片 1" descr="图片1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303905" y="1328420"/>
            <a:ext cx="5924550" cy="349631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996815" y="5349240"/>
            <a:ext cx="414909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be a volunteer</a:t>
            </a:r>
            <a:endParaRPr lang="zh-CN" altLang="en-US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altLang="en-US" sz="28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340225" y="1438910"/>
            <a:ext cx="532447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Words of wisdom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61920" y="2717165"/>
            <a:ext cx="736917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Do well and have well.</a:t>
            </a:r>
            <a:endParaRPr kumimoji="0" lang="en-US" altLang="zh-CN" sz="280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There is kindness to be found everywhere.</a:t>
            </a:r>
            <a:endParaRPr kumimoji="0" lang="en-US" altLang="zh-CN" sz="280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Good things come in small packages.</a:t>
            </a:r>
            <a:endParaRPr kumimoji="0" lang="en-US" altLang="zh-CN" sz="280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Roses given, fragrance in hand.</a:t>
            </a:r>
            <a:endParaRPr kumimoji="0" lang="en-US" altLang="zh-CN" sz="280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zh-CN" altLang="en-US" sz="28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61920" y="2717165"/>
            <a:ext cx="736917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kumimoji="0" lang="en-US" altLang="zh-CN" sz="280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zh-CN" altLang="en-US" sz="2800"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0710" y="1133475"/>
            <a:ext cx="491553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noProof="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Look and spell</a:t>
            </a:r>
            <a:endParaRPr kumimoji="0" lang="en-US" altLang="zh-CN" sz="3200" b="1" kern="1200" cap="none" spc="0" normalizeH="0" baseline="0" noProof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endParaRPr lang="zh-CN" altLang="en-US" sz="3200" dirty="0">
              <a:latin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9745" y="1679575"/>
            <a:ext cx="8916035" cy="506603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61920" y="2717165"/>
            <a:ext cx="736917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kumimoji="0" lang="en-US" altLang="zh-CN" sz="280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zh-CN" altLang="en-US" sz="2800"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965" y="1200785"/>
            <a:ext cx="511175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noProof="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Read and guess</a:t>
            </a:r>
            <a:endParaRPr kumimoji="0" lang="en-US" altLang="zh-CN" sz="3200" b="1" kern="1200" cap="none" spc="0" normalizeH="0" baseline="0" noProof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endParaRPr kumimoji="0" lang="en-US" altLang="zh-CN" sz="3200" b="1" i="0" u="none" strike="noStrike" kern="1200" cap="none" normalizeH="0" baseline="0" noProof="0" dirty="0"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endParaRPr lang="zh-CN" altLang="en-US" sz="3200" b="1"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87220" y="2376170"/>
            <a:ext cx="885063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sym typeface="+mn-ea"/>
              </a:rPr>
              <a:t>I am an insect. I</a:t>
            </a:r>
            <a:r>
              <a:rPr lang="zh-CN" altLang="en-US" sz="280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sym typeface="+mn-ea"/>
              </a:rPr>
              <a:t> </a:t>
            </a:r>
            <a:r>
              <a:rPr lang="en-US" altLang="zh-CN" sz="280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sym typeface="+mn-ea"/>
              </a:rPr>
              <a:t>am small and yellow. I fly among flowers. </a:t>
            </a:r>
            <a:endParaRPr lang="en-US" altLang="zh-CN" sz="2800" noProof="0" dirty="0" smtClean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+mn-ea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sym typeface="+mn-ea"/>
              </a:rPr>
              <a:t>I have a sting on my tail. What am I?</a:t>
            </a:r>
            <a:endParaRPr lang="zh-CN" altLang="en-US" sz="2800" dirty="0">
              <a:latin typeface="Times New Roman" panose="02020603050405020304" pitchFamily="18" charset="0"/>
            </a:endParaRPr>
          </a:p>
        </p:txBody>
      </p:sp>
      <p:pic>
        <p:nvPicPr>
          <p:cNvPr id="6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53655" y="3811270"/>
            <a:ext cx="3265170" cy="264414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61920" y="2717165"/>
            <a:ext cx="736917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kumimoji="0" lang="en-US" altLang="zh-CN" sz="280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zh-CN" altLang="en-US" sz="2800"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65605" y="1793875"/>
            <a:ext cx="907288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sym typeface="+mn-ea"/>
              </a:rPr>
              <a:t>I am an insect. I</a:t>
            </a:r>
            <a:r>
              <a:rPr lang="zh-CN" altLang="en-US" sz="280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sym typeface="+mn-ea"/>
              </a:rPr>
              <a:t> </a:t>
            </a:r>
            <a:r>
              <a:rPr lang="en-US" altLang="zh-CN" sz="280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sym typeface="+mn-ea"/>
              </a:rPr>
              <a:t>am small and black. </a:t>
            </a:r>
            <a:endParaRPr lang="en-US" altLang="zh-CN" sz="2800" noProof="0" dirty="0" smtClean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+mn-ea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sym typeface="+mn-ea"/>
              </a:rPr>
              <a:t>I live in a nest under the ground. </a:t>
            </a:r>
            <a:endParaRPr lang="en-US" altLang="zh-CN" sz="2800" noProof="0" dirty="0" smtClean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+mn-ea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sym typeface="+mn-ea"/>
              </a:rPr>
              <a:t>Do you know me?</a:t>
            </a:r>
            <a:r>
              <a:rPr lang="en-US" altLang="zh-CN" b="1" noProof="0" dirty="0" smtClean="0">
                <a:ln>
                  <a:noFill/>
                </a:ln>
                <a:effectLst/>
                <a:uLnTx/>
                <a:uFillTx/>
                <a:latin typeface="+mn-ea"/>
                <a:ea typeface="+mn-ea"/>
                <a:sym typeface="+mn-ea"/>
              </a:rPr>
              <a:t> </a:t>
            </a:r>
            <a:endParaRPr kumimoji="0" lang="en-US" altLang="zh-CN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endParaRPr lang="zh-CN" altLang="en-US"/>
          </a:p>
        </p:txBody>
      </p:sp>
      <p:pic>
        <p:nvPicPr>
          <p:cNvPr id="7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48855" y="2781935"/>
            <a:ext cx="3389630" cy="33724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61920" y="2717165"/>
            <a:ext cx="736917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kumimoji="0" lang="en-US" altLang="zh-CN" sz="280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zh-CN" altLang="en-US" sz="2800"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6110" y="1158240"/>
            <a:ext cx="433641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noProof="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Read aloud</a:t>
            </a:r>
            <a:endParaRPr kumimoji="0" lang="en-US" altLang="zh-CN" sz="3200" b="1" kern="1200" cap="none" spc="0" normalizeH="0" baseline="0" noProof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endParaRPr lang="zh-CN" altLang="en-US" sz="3200"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515610" y="1404620"/>
            <a:ext cx="5657215" cy="4892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noProof="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praise</a:t>
            </a:r>
            <a:endParaRPr lang="en-US" altLang="zh-CN" sz="2800" noProof="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noProof="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raise</a:t>
            </a:r>
            <a:endParaRPr kumimoji="0" lang="en-US" altLang="zh-CN" sz="2800" kern="1200" cap="none" spc="0" normalizeH="0" baseline="0" noProof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noProof="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afraid</a:t>
            </a:r>
            <a:endParaRPr kumimoji="0" lang="en-US" altLang="zh-CN" sz="2800" kern="1200" cap="none" spc="0" normalizeH="0" baseline="0" noProof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noProof="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rain</a:t>
            </a:r>
            <a:endParaRPr kumimoji="0" lang="en-US" altLang="zh-CN" sz="2800" kern="1200" cap="none" spc="0" normalizeH="0" baseline="0" noProof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noProof="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raisin</a:t>
            </a:r>
            <a:endParaRPr kumimoji="0" lang="en-US" altLang="zh-CN" sz="2800" kern="1200" cap="none" spc="0" normalizeH="0" baseline="0" noProof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noProof="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waist</a:t>
            </a:r>
            <a:endParaRPr kumimoji="0" lang="en-US" altLang="zh-CN" sz="2800" kern="1200" cap="none" spc="0" normalizeH="0" baseline="0" noProof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noProof="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paint</a:t>
            </a:r>
            <a:endParaRPr kumimoji="0" lang="en-US" altLang="zh-CN" sz="2800" kern="1200" cap="none" spc="0" normalizeH="0" baseline="0" noProof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505200" y="3143250"/>
            <a:ext cx="201041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>
                <a:solidFill>
                  <a:srgbClr val="FF0000"/>
                </a:solidFill>
                <a:latin typeface="Times New Roman" panose="02020603050405020304" pitchFamily="18" charset="0"/>
              </a:rPr>
              <a:t>ai</a:t>
            </a:r>
            <a:endParaRPr lang="en-US" altLang="zh-CN" sz="44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49960" y="1141095"/>
            <a:ext cx="458343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Think and discuss</a:t>
            </a:r>
            <a:endParaRPr lang="en-US" altLang="zh-CN" sz="3200" b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endParaRPr lang="en-US" altLang="zh-CN" sz="3200" b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16990" y="2217420"/>
            <a:ext cx="7990205" cy="31076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457200" marR="0" indent="-457200" defTabSz="914400">
              <a:lnSpc>
                <a:spcPct val="150000"/>
              </a:lnSpc>
              <a:buClrTx/>
              <a:buSzTx/>
              <a:buFontTx/>
              <a:buAutoNum type="arabicPlain"/>
              <a:defRPr/>
            </a:pPr>
            <a:r>
              <a:rPr lang="en-US" altLang="zh-CN" sz="2800" kern="0" noProof="0" dirty="0">
                <a:latin typeface="Times New Roman" panose="02020603050405020304" pitchFamily="18" charset="0"/>
                <a:cs typeface="+mj-cs"/>
                <a:sym typeface="+mn-ea"/>
              </a:rPr>
              <a:t>Did you ever help other people?</a:t>
            </a:r>
            <a:endParaRPr kumimoji="0" lang="en-US" altLang="zh-CN" sz="2800" kern="0" cap="none" spc="0" normalizeH="0" baseline="0" noProof="0" dirty="0">
              <a:latin typeface="Times New Roman" panose="02020603050405020304" pitchFamily="18" charset="0"/>
              <a:ea typeface="宋体" panose="02010600030101010101" pitchFamily="2" charset="-122"/>
              <a:cs typeface="+mj-cs"/>
            </a:endParaRPr>
          </a:p>
          <a:p>
            <a:pPr marL="457200" marR="0" indent="-457200" defTabSz="914400">
              <a:lnSpc>
                <a:spcPct val="150000"/>
              </a:lnSpc>
              <a:buClrTx/>
              <a:buSzTx/>
              <a:buFontTx/>
              <a:buAutoNum type="arabicPlain"/>
              <a:defRPr/>
            </a:pPr>
            <a:r>
              <a:rPr lang="en-US" altLang="zh-CN" sz="2800" kern="0" noProof="0" dirty="0">
                <a:latin typeface="Times New Roman" panose="02020603050405020304" pitchFamily="18" charset="0"/>
                <a:cs typeface="+mj-cs"/>
                <a:sym typeface="+mn-ea"/>
              </a:rPr>
              <a:t>Did anyone help you before?</a:t>
            </a:r>
            <a:endParaRPr kumimoji="0" lang="en-US" altLang="zh-CN" sz="2800" kern="0" cap="none" spc="0" normalizeH="0" baseline="0" noProof="0" dirty="0">
              <a:latin typeface="Times New Roman" panose="02020603050405020304" pitchFamily="18" charset="0"/>
              <a:ea typeface="宋体" panose="02010600030101010101" pitchFamily="2" charset="-122"/>
              <a:cs typeface="+mj-cs"/>
            </a:endParaRPr>
          </a:p>
          <a:p>
            <a:pPr marL="457200" marR="0" indent="-457200" defTabSz="914400">
              <a:lnSpc>
                <a:spcPct val="150000"/>
              </a:lnSpc>
              <a:buClrTx/>
              <a:buSzTx/>
              <a:buFontTx/>
              <a:buAutoNum type="arabicPlain"/>
              <a:defRPr/>
            </a:pPr>
            <a:r>
              <a:rPr lang="en-US" altLang="zh-CN" sz="2800" kern="0" noProof="0" dirty="0">
                <a:latin typeface="Times New Roman" panose="02020603050405020304" pitchFamily="18" charset="0"/>
                <a:cs typeface="+mj-cs"/>
                <a:sym typeface="+mn-ea"/>
              </a:rPr>
              <a:t>How do you feel when you help other people?</a:t>
            </a:r>
            <a:endParaRPr kumimoji="0" lang="en-US" altLang="zh-CN" sz="2800" kern="0" cap="none" spc="0" normalizeH="0" baseline="0" noProof="0" dirty="0">
              <a:latin typeface="Times New Roman" panose="02020603050405020304" pitchFamily="18" charset="0"/>
              <a:ea typeface="宋体" panose="02010600030101010101" pitchFamily="2" charset="-122"/>
              <a:cs typeface="+mj-cs"/>
            </a:endParaRPr>
          </a:p>
          <a:p>
            <a:pPr marL="457200" marR="0" indent="-457200" defTabSz="914400">
              <a:lnSpc>
                <a:spcPct val="150000"/>
              </a:lnSpc>
              <a:buClrTx/>
              <a:buSzTx/>
              <a:buFontTx/>
              <a:buAutoNum type="arabicPlain"/>
              <a:defRPr/>
            </a:pPr>
            <a:r>
              <a:rPr lang="en-US" altLang="zh-CN" sz="2800" kern="0" noProof="0" dirty="0">
                <a:latin typeface="Times New Roman" panose="02020603050405020304" pitchFamily="18" charset="0"/>
                <a:cs typeface="+mj-cs"/>
                <a:sym typeface="+mn-ea"/>
              </a:rPr>
              <a:t>Why do people help each other?</a:t>
            </a:r>
            <a:endParaRPr kumimoji="0" lang="en-US" altLang="zh-CN" sz="2800" kern="0" cap="none" spc="0" normalizeH="0" baseline="0" noProof="0" dirty="0">
              <a:latin typeface="Times New Roman" panose="02020603050405020304" pitchFamily="18" charset="0"/>
              <a:ea typeface="宋体" panose="02010600030101010101" pitchFamily="2" charset="-122"/>
              <a:cs typeface="+mj-cs"/>
            </a:endParaRPr>
          </a:p>
          <a:p>
            <a:pPr marL="457200" marR="0" indent="-457200" defTabSz="914400">
              <a:buClrTx/>
              <a:buSzTx/>
              <a:buFontTx/>
              <a:buAutoNum type="arabicPeriod"/>
              <a:defRPr/>
            </a:pPr>
            <a:endParaRPr lang="zh-CN" altLang="en-US" sz="2800" dirty="0">
              <a:latin typeface="Times New Roman" panose="02020603050405020304" pitchFamily="18" charset="0"/>
            </a:endParaRPr>
          </a:p>
        </p:txBody>
      </p:sp>
      <p:pic>
        <p:nvPicPr>
          <p:cNvPr id="6" name="图片 5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28965" y="4267835"/>
            <a:ext cx="2809240" cy="225742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61920" y="2717165"/>
            <a:ext cx="736917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kumimoji="0" lang="en-US" altLang="zh-CN" sz="280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zh-CN" altLang="en-US" sz="2800"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88035" y="1165860"/>
            <a:ext cx="450659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noProof="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Think and answer</a:t>
            </a:r>
            <a:endParaRPr kumimoji="0" lang="en-US" altLang="zh-CN" sz="3200" b="1" kern="1200" cap="none" spc="0" normalizeH="0" baseline="0" noProof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endParaRPr lang="zh-CN" altLang="en-US" sz="3200" dirty="0"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43305" y="1992630"/>
            <a:ext cx="871537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Why do people like the bee instead of the ant?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Because the bee works for flowers and people while the ant only works for himself and his queen.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endParaRPr lang="zh-CN" altLang="en-US" dirty="0"/>
          </a:p>
        </p:txBody>
      </p:sp>
      <p:pic>
        <p:nvPicPr>
          <p:cNvPr id="32770" name="Picture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445375" y="3564255"/>
            <a:ext cx="3387725" cy="28943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61920" y="2717165"/>
            <a:ext cx="736917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kumimoji="0" lang="en-US" altLang="zh-CN" sz="280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zh-CN" altLang="en-US" sz="2800"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11200" y="1166495"/>
            <a:ext cx="451548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noProof="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Think and say</a:t>
            </a:r>
            <a:endParaRPr kumimoji="0" lang="en-US" altLang="zh-CN" sz="3200" b="1" kern="1200" cap="none" spc="0" normalizeH="0" baseline="0" noProof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endParaRPr lang="zh-CN" altLang="en-US" sz="3200"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866390" y="2242820"/>
            <a:ext cx="808482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What do you think of the ant and the bee?</a:t>
            </a:r>
            <a:endParaRPr lang="zh-CN" altLang="en-US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altLang="en-US" sz="2800">
              <a:latin typeface="Times New Roman" panose="02020603050405020304" pitchFamily="18" charset="0"/>
            </a:endParaRPr>
          </a:p>
        </p:txBody>
      </p:sp>
      <p:pic>
        <p:nvPicPr>
          <p:cNvPr id="33797" name="Picture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661920" y="3499485"/>
            <a:ext cx="2438400" cy="1843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796" name="Picture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984365" y="3425190"/>
            <a:ext cx="2146300" cy="19177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61920" y="2717165"/>
            <a:ext cx="736917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kumimoji="0" lang="en-US" altLang="zh-CN" sz="280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zh-CN" altLang="en-US" sz="2800"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90190" y="1529715"/>
            <a:ext cx="8272145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Do you have any suggestions for the ant?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Don’t be selfish.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Work for people and plants.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Do good things for others. 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…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61920" y="2717165"/>
            <a:ext cx="736917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kumimoji="0" lang="en-US" altLang="zh-CN" sz="280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zh-CN" altLang="en-US" sz="2800"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94055" y="1235075"/>
            <a:ext cx="390207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noProof="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Talk and share</a:t>
            </a:r>
            <a:endParaRPr kumimoji="0" lang="en-US" altLang="zh-CN" sz="3200" b="1" kern="1200" cap="none" spc="0" normalizeH="0" baseline="0" noProof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endParaRPr lang="zh-CN" altLang="en-US" sz="3200" dirty="0"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381250" y="2197735"/>
            <a:ext cx="9984740" cy="2953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What do you learn from the story?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A selfish person cannot earn people’s respect. 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Helping other people makes you popular. 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A kind heart is better than a smart mind. 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endParaRPr lang="zh-CN" altLang="en-US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36520" y="2737485"/>
            <a:ext cx="736917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kumimoji="0" lang="en-US" altLang="zh-CN" sz="280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zh-CN" altLang="en-US" sz="2800"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19455" y="1055370"/>
            <a:ext cx="433641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noProof="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Do you know?</a:t>
            </a:r>
            <a:endParaRPr kumimoji="0" lang="en-US" altLang="zh-CN" sz="3600" b="1" kern="1200" cap="none" spc="0" normalizeH="0" baseline="0" noProof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endParaRPr kumimoji="0" lang="en-US" altLang="zh-CN" sz="3600" b="1" kern="1200" cap="none" spc="0" normalizeH="0" baseline="0" noProof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37840" y="1916430"/>
            <a:ext cx="747141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How does the bee help flowers and people?</a:t>
            </a:r>
            <a:endParaRPr lang="zh-CN" altLang="en-US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altLang="en-US" sz="2800">
              <a:latin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841500" y="2435225"/>
            <a:ext cx="9255125" cy="427418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61920" y="2717165"/>
            <a:ext cx="736917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kumimoji="0" lang="en-US" altLang="zh-CN" sz="280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zh-CN" altLang="en-US" sz="2800">
              <a:latin typeface="Times New Roman" panose="02020603050405020304" pitchFamily="18" charset="0"/>
            </a:endParaRPr>
          </a:p>
        </p:txBody>
      </p:sp>
      <p:pic>
        <p:nvPicPr>
          <p:cNvPr id="43012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04285" y="1115378"/>
            <a:ext cx="4362450" cy="4060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3692525" y="5596890"/>
            <a:ext cx="751395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noProof="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The bee pollinates the plants.</a:t>
            </a:r>
            <a:endParaRPr kumimoji="0" lang="en-US" altLang="zh-CN" sz="2800" kern="1200" cap="none" spc="0" normalizeH="0" baseline="0" noProof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endParaRPr kumimoji="0" lang="en-US" altLang="zh-CN" sz="2800" kern="1200" cap="none" spc="0" normalizeH="0" baseline="0" noProof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61920" y="2717165"/>
            <a:ext cx="736917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kumimoji="0" lang="en-US" altLang="zh-CN" sz="280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zh-CN" altLang="en-US" sz="2800">
              <a:latin typeface="Times New Roman" panose="02020603050405020304" pitchFamily="18" charset="0"/>
            </a:endParaRPr>
          </a:p>
        </p:txBody>
      </p:sp>
      <p:pic>
        <p:nvPicPr>
          <p:cNvPr id="45060" name="Picture 6" descr="c:\users\lyz\appdata\roaming\360se6\User Data\temp\userid216569time20100713014836.jp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712210" y="1214120"/>
            <a:ext cx="4992688" cy="38560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4445635" y="5477510"/>
            <a:ext cx="1504569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noProof="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The bee gathers nectar.</a:t>
            </a:r>
            <a:endParaRPr kumimoji="0" lang="en-US" altLang="zh-CN" sz="2800" kern="1200" cap="none" spc="0" normalizeH="0" baseline="0" noProof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endParaRPr lang="zh-CN" altLang="en-US" sz="28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61920" y="2717165"/>
            <a:ext cx="736917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kumimoji="0" lang="en-US" altLang="zh-CN" sz="280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zh-CN" altLang="en-US" sz="2800">
              <a:latin typeface="Times New Roman" panose="02020603050405020304" pitchFamily="18" charset="0"/>
            </a:endParaRPr>
          </a:p>
        </p:txBody>
      </p:sp>
      <p:pic>
        <p:nvPicPr>
          <p:cNvPr id="47108" name="Picture 6" descr="c:\users\lyz\appdata\roaming\360se6\User Data\temp\77b1OOOPIC73.jp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367405" y="1118235"/>
            <a:ext cx="5456238" cy="40878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4110990" y="5664835"/>
            <a:ext cx="626999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noProof="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The bee makes honey.</a:t>
            </a:r>
            <a:endParaRPr kumimoji="0" lang="en-US" altLang="zh-CN" sz="2800" kern="1200" cap="none" spc="0" normalizeH="0" baseline="0" noProof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endParaRPr kumimoji="0" lang="en-US" altLang="zh-CN" sz="2800" kern="1200" cap="none" spc="0" normalizeH="0" baseline="0" noProof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61920" y="2717165"/>
            <a:ext cx="736917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kumimoji="0" lang="en-US" altLang="zh-CN" sz="280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zh-CN" altLang="en-US" sz="2800">
              <a:latin typeface="Times New Roman" panose="02020603050405020304" pitchFamily="18" charset="0"/>
            </a:endParaRPr>
          </a:p>
        </p:txBody>
      </p:sp>
      <p:pic>
        <p:nvPicPr>
          <p:cNvPr id="48132" name="Picture 6" descr="c:\users\lyz\appdata\roaming\360se6\User Data\temp\05300439213381133489010105934.jp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250055" y="1214120"/>
            <a:ext cx="3124200" cy="34759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3445510" y="5255895"/>
            <a:ext cx="753110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Honey is good for people’s health.</a:t>
            </a:r>
            <a:endParaRPr lang="zh-CN" altLang="en-US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altLang="en-US" sz="28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61920" y="2717165"/>
            <a:ext cx="736917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kumimoji="0" lang="en-US" altLang="zh-CN" sz="280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zh-CN" altLang="en-US" sz="2800"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445510" y="5255895"/>
            <a:ext cx="753110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altLang="en-US" sz="2800">
              <a:latin typeface="Times New Roman" panose="02020603050405020304" pitchFamily="18" charset="0"/>
            </a:endParaRPr>
          </a:p>
        </p:txBody>
      </p:sp>
      <p:pic>
        <p:nvPicPr>
          <p:cNvPr id="49156" name="Picture 6" descr="c:\users\lyz\appdata\roaming\360se6\User Data\temp\20060107192417586.jp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074795" y="2456815"/>
            <a:ext cx="4343400" cy="3949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2729865" y="1336675"/>
            <a:ext cx="784542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An ant can lift more than 400 times its own weight.</a:t>
            </a:r>
            <a:endParaRPr lang="zh-CN" altLang="en-US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altLang="en-US" sz="28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77545" y="1072515"/>
            <a:ext cx="523049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kern="0" noProof="0" dirty="0">
                <a:solidFill>
                  <a:schemeClr val="tx1"/>
                </a:solidFill>
                <a:latin typeface="Times New Roman" panose="02020603050405020304" pitchFamily="18" charset="0"/>
                <a:cs typeface="+mj-cs"/>
                <a:sym typeface="+mn-ea"/>
              </a:rPr>
              <a:t>Read and learn</a:t>
            </a:r>
            <a:endParaRPr kumimoji="0" lang="en-US" altLang="zh-CN" sz="3200" b="1" kern="0" cap="none" spc="0" normalizeH="0" baseline="0" noProof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+mj-cs"/>
              <a:sym typeface="+mn-ea"/>
            </a:endParaRPr>
          </a:p>
          <a:p>
            <a:endParaRPr lang="zh-CN" altLang="en-US" sz="3200" dirty="0"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14855" y="1771650"/>
            <a:ext cx="8306435" cy="5298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algn="l" defTabSz="914400" rtl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lang="en-US" altLang="zh-CN" sz="2400" kern="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sym typeface="+mn-ea"/>
              </a:rPr>
              <a:t>People always help each other. We help our friends. We help    our family. We also help strangers. </a:t>
            </a:r>
            <a:endParaRPr kumimoji="0" lang="en-US" altLang="zh-CN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342900" marR="0" lvl="0" algn="l" defTabSz="914400" rtl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lang="en-US" altLang="zh-CN" sz="2400" kern="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sym typeface="+mn-ea"/>
              </a:rPr>
              <a:t>Helping other people makes us feel warm and happy. Last month, I gave my seat to an old lady on a bus. She was grateful and said “Thank you.” to me. Last week, a woman showed me the way when I got lost. </a:t>
            </a:r>
            <a:endParaRPr kumimoji="0" lang="en-US" altLang="zh-CN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342900" marR="0" lvl="0" algn="l" defTabSz="914400" rtl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lang="en-US" altLang="zh-CN" sz="2400" kern="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sym typeface="+mn-ea"/>
              </a:rPr>
              <a:t>I passed on the goodwill.      </a:t>
            </a:r>
            <a:endParaRPr lang="en-US" altLang="zh-CN" sz="2400" kern="0" noProof="0" dirty="0" smtClean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sym typeface="+mn-ea"/>
            </a:endParaRPr>
          </a:p>
          <a:p>
            <a:pPr marL="342900" marR="0" lvl="0" algn="l" defTabSz="914400" rtl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lang="en-US" altLang="zh-CN" sz="2400" kern="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sym typeface="+mn-ea"/>
              </a:rPr>
              <a:t>Roses given, fragrance in hand.</a:t>
            </a:r>
            <a:endParaRPr kumimoji="0" lang="en-US" altLang="zh-CN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R="0" lvl="0" algn="l" rtl="0">
              <a:lnSpc>
                <a:spcPct val="150000"/>
              </a:lnSpc>
              <a:spcAft>
                <a:spcPct val="0"/>
              </a:spcAft>
              <a:buNone/>
            </a:pPr>
            <a:endParaRPr lang="zh-CN" altLang="en-US" sz="2400" dirty="0">
              <a:latin typeface="Times New Roman" panose="02020603050405020304" pitchFamily="18" charset="0"/>
            </a:endParaRPr>
          </a:p>
        </p:txBody>
      </p:sp>
      <p:pic>
        <p:nvPicPr>
          <p:cNvPr id="4" name="图片 3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00524" y="5052695"/>
            <a:ext cx="1697355" cy="180530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61920" y="2717165"/>
            <a:ext cx="736917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kumimoji="0" lang="en-US" altLang="zh-CN" sz="280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zh-CN" altLang="en-US" sz="2800"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445510" y="5255895"/>
            <a:ext cx="753110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altLang="en-US" sz="2800">
              <a:latin typeface="Times New Roman" panose="02020603050405020304" pitchFamily="18" charset="0"/>
            </a:endParaRPr>
          </a:p>
        </p:txBody>
      </p:sp>
      <p:pic>
        <p:nvPicPr>
          <p:cNvPr id="51204" name="Picture 6" descr="c:\users\lyz\appdata\roaming\360se6\User Data\temp\1024px-Ant_mound.jp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445510" y="1276985"/>
            <a:ext cx="5413375" cy="3609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3999865" y="5367020"/>
            <a:ext cx="754761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The ant lives in an ant hill.  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61920" y="2717165"/>
            <a:ext cx="736917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kumimoji="0" lang="en-US" altLang="zh-CN" sz="280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zh-CN" altLang="en-US" sz="2800"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445510" y="5255895"/>
            <a:ext cx="753110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altLang="en-US" sz="2800">
              <a:latin typeface="Times New Roman" panose="02020603050405020304" pitchFamily="18" charset="0"/>
            </a:endParaRPr>
          </a:p>
        </p:txBody>
      </p:sp>
      <p:pic>
        <p:nvPicPr>
          <p:cNvPr id="53252" name="Picture 6" descr="c:\users\lyz\appdata\roaming\360se6\User Data\temp\1024px-Meat_eater_ant_qeen_excavating_hole.jp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673793" y="1325245"/>
            <a:ext cx="5167312" cy="3444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3386455" y="5382895"/>
            <a:ext cx="70199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The queen ant can live for up to 15 years.</a:t>
            </a:r>
            <a:endParaRPr lang="zh-CN" altLang="en-US" sz="28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61920" y="2717165"/>
            <a:ext cx="736917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kumimoji="0" lang="en-US" altLang="zh-CN" sz="280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zh-CN" altLang="en-US" sz="2800"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445510" y="5255895"/>
            <a:ext cx="753110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altLang="en-US" sz="2800">
              <a:latin typeface="Times New Roman" panose="02020603050405020304" pitchFamily="18" charset="0"/>
            </a:endParaRPr>
          </a:p>
        </p:txBody>
      </p:sp>
      <p:pic>
        <p:nvPicPr>
          <p:cNvPr id="54276" name="Picture 6" descr="c:\users\lyz\appdata\roaming\360se6\User Data\temp\1024px-Termite_damage.JP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280728" y="1034415"/>
            <a:ext cx="5629275" cy="422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3360420" y="5647690"/>
            <a:ext cx="729234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Termites damage trees and buildings.</a:t>
            </a:r>
            <a:endParaRPr lang="zh-CN" altLang="en-US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altLang="en-US" sz="28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61920" y="2717165"/>
            <a:ext cx="736917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kumimoji="0" lang="en-US" altLang="zh-CN" sz="280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zh-CN" altLang="en-US" sz="2800"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445510" y="5255895"/>
            <a:ext cx="753110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altLang="en-US" sz="2800"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81380" y="1285875"/>
            <a:ext cx="546925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Read and learn</a:t>
            </a:r>
            <a:endParaRPr lang="en-US" altLang="zh-CN" sz="3200" b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endParaRPr lang="zh-CN" altLang="en-US" sz="3200" dirty="0">
              <a:latin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321560" y="2291080"/>
            <a:ext cx="8442325" cy="3692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noProof="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        Some people think happiness is hard to get. I do not quite agree. Happiness is all around us. Reading a good book makes me happy. Sharing with friends makes me happy. A pleasant trip makes me happy. Being nice to other people makes me happy. Happiness does not cost a lot of money. Remember to keep smiling. A smiling  face also brings  happiness. </a:t>
            </a:r>
            <a:endParaRPr kumimoji="0" lang="en-US" altLang="zh-CN" sz="2400" kern="1200" cap="none" spc="0" normalizeH="0" baseline="0" noProof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endParaRPr lang="zh-CN" altLang="en-US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54430" y="1175385"/>
            <a:ext cx="437007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Write a new notice</a:t>
            </a:r>
            <a:endParaRPr lang="en-US" altLang="zh-CN" sz="3200" b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endParaRPr lang="zh-CN" altLang="en-US" sz="3200">
              <a:latin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642110" y="1631950"/>
            <a:ext cx="8907145" cy="518477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37235" y="1224807"/>
            <a:ext cx="466852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noProof="0" dirty="0">
                <a:uLnTx/>
                <a:uFillTx/>
                <a:latin typeface="Times New Roman" panose="02020603050405020304" pitchFamily="18" charset="0"/>
                <a:sym typeface="+mn-ea"/>
              </a:rPr>
              <a:t>Homework</a:t>
            </a:r>
            <a:endParaRPr kumimoji="0" lang="en-US" altLang="zh-CN" sz="3200" b="1" i="0" u="none" strike="noStrike" kern="1200" cap="none" normalizeH="0" baseline="0" noProof="0" dirty="0"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endParaRPr lang="zh-CN" altLang="en-US" sz="3200" b="1" dirty="0">
              <a:effectLst/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71495" y="2617470"/>
            <a:ext cx="825563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Times New Roman" panose="02020603050405020304" pitchFamily="18" charset="0"/>
              </a:rPr>
              <a:t>Complete Workbook pages 38 and 40.</a:t>
            </a:r>
            <a:endParaRPr lang="zh-CN" altLang="en-US" sz="2800" dirty="0">
              <a:latin typeface="Times New Roman" panose="02020603050405020304" pitchFamily="18" charset="0"/>
            </a:endParaRPr>
          </a:p>
          <a:p>
            <a:endParaRPr lang="zh-CN" altLang="en-US" sz="2800" dirty="0">
              <a:latin typeface="Times New Roman" panose="02020603050405020304" pitchFamily="18" charset="0"/>
            </a:endParaRPr>
          </a:p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完成练习册第38页和第40页。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" name="图片 1" descr="图片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425190" y="1160145"/>
            <a:ext cx="5341620" cy="345567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042410" y="5187315"/>
            <a:ext cx="491553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help the blind cross the street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" name="图片 1" descr="图片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17900" y="1085215"/>
            <a:ext cx="5640070" cy="378396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858895" y="5213350"/>
            <a:ext cx="56394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pick up rubbish (sweep the floor)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" name="图片 1" descr="图片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0910" y="1127760"/>
            <a:ext cx="5250180" cy="368173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641725" y="5230495"/>
            <a:ext cx="572452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read the newspaper to old people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endParaRPr lang="zh-CN" altLang="en-US" sz="28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" name="图片 1" descr="图片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71570" y="1008380"/>
            <a:ext cx="4849495" cy="408178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697730" y="5477510"/>
            <a:ext cx="531622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clean the table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endParaRPr lang="zh-CN" altLang="en-US" sz="28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" name="图片 1" descr="图片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9665" y="1046480"/>
            <a:ext cx="4852035" cy="368236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657985" y="4974590"/>
            <a:ext cx="986345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give seats to those in need (old people/ the disabled/pregnant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women/the sick) 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" name="图片 1" descr="图片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58895" y="1185545"/>
            <a:ext cx="4679315" cy="353758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264660" y="5290185"/>
            <a:ext cx="473646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help tourists find their way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31f45238-bc42-4abc-9a71-c5e59eed1872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3292</Words>
  <Application>WPS 演示</Application>
  <PresentationFormat>自定义</PresentationFormat>
  <Paragraphs>284</Paragraphs>
  <Slides>36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7" baseType="lpstr">
      <vt:lpstr>Arial</vt:lpstr>
      <vt:lpstr>宋体</vt:lpstr>
      <vt:lpstr>Wingdings</vt:lpstr>
      <vt:lpstr>Calibri Light</vt:lpstr>
      <vt:lpstr>Calibri</vt:lpstr>
      <vt:lpstr>微软雅黑</vt:lpstr>
      <vt:lpstr>Calibri</vt:lpstr>
      <vt:lpstr>Times New Roman</vt:lpstr>
      <vt:lpstr>Arial Unicode MS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413</cp:revision>
  <dcterms:created xsi:type="dcterms:W3CDTF">2013-07-01T03:05:00Z</dcterms:created>
  <dcterms:modified xsi:type="dcterms:W3CDTF">2023-03-01T06:53:06Z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4CB73FC7BE20470DAE89BDFCAEECE211</vt:lpwstr>
  </property>
</Properties>
</file>