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280" r:id="rId3"/>
    <p:sldId id="277" r:id="rId5"/>
    <p:sldId id="334" r:id="rId6"/>
    <p:sldId id="336" r:id="rId7"/>
    <p:sldId id="335" r:id="rId8"/>
    <p:sldId id="337" r:id="rId9"/>
    <p:sldId id="338" r:id="rId10"/>
    <p:sldId id="339" r:id="rId11"/>
    <p:sldId id="340" r:id="rId12"/>
    <p:sldId id="342" r:id="rId13"/>
    <p:sldId id="343" r:id="rId14"/>
    <p:sldId id="344" r:id="rId15"/>
    <p:sldId id="345" r:id="rId16"/>
    <p:sldId id="346" r:id="rId17"/>
    <p:sldId id="347" r:id="rId18"/>
    <p:sldId id="33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71" r:id="rId35"/>
    <p:sldId id="369" r:id="rId36"/>
    <p:sldId id="374" r:id="rId37"/>
    <p:sldId id="372" r:id="rId38"/>
    <p:sldId id="373" r:id="rId39"/>
    <p:sldId id="375" r:id="rId40"/>
    <p:sldId id="378" r:id="rId41"/>
    <p:sldId id="377" r:id="rId42"/>
    <p:sldId id="376" r:id="rId43"/>
    <p:sldId id="379" r:id="rId44"/>
    <p:sldId id="351" r:id="rId45"/>
    <p:sldId id="268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46BB2D-7E59-40E7-89FC-1C6B93D6B4B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24E47-CC64-451A-87DD-4AFFD3BDCF4F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9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1"/>
          <p:cNvGrpSpPr/>
          <p:nvPr userDrawn="1"/>
        </p:nvGrpSpPr>
        <p:grpSpPr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1030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>
          <a:xfrm>
            <a:off x="2233613" y="182563"/>
            <a:ext cx="9958387" cy="509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/>
          <p:nvPr userDrawn="1"/>
        </p:nvGrpSpPr>
        <p:grpSpPr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85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09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646680" y="2373630"/>
            <a:ext cx="777049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431076-E711-4EE3-9989-FAA091F9402E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组合 8"/>
          <p:cNvGrpSpPr/>
          <p:nvPr/>
        </p:nvGrpSpPr>
        <p:grpSpPr>
          <a:xfrm>
            <a:off x="1289987" y="2156559"/>
            <a:ext cx="5701665" cy="1315564"/>
            <a:chOff x="247472" y="2274755"/>
            <a:chExt cx="5701665" cy="1316103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277354" y="2274755"/>
              <a:ext cx="3641899" cy="738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en-US" altLang="zh-CN" sz="2800" b="1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Module 4 Unit 11 </a:t>
              </a:r>
              <a:endPara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247472" y="2760572"/>
              <a:ext cx="5701665" cy="830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0" lang="en-US" altLang="zh-CN" sz="4800" b="1" i="0" u="none" strike="noStrike" kern="1200" cap="none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Western festivals</a:t>
              </a:r>
              <a:endParaRPr kumimoji="0" lang="en-US" altLang="zh-CN" sz="4800" b="1" i="0" u="none" strike="noStrike" kern="1200" cap="none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 descr="英语上教（三起）六年级下册（2014年新编）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50225" y="1536065"/>
            <a:ext cx="4048125" cy="532193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5150" y="1805940"/>
            <a:ext cx="7360920" cy="3813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sym typeface="+mn-ea"/>
              </a:rPr>
              <a:t>April Fool’s Day</a:t>
            </a:r>
            <a:endParaRPr kumimoji="0" lang="en-US" altLang="zh-CN" sz="2800" i="0" u="none" strike="noStrike" kern="1200" cap="none" normalizeH="0" baseline="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Date: </a:t>
            </a:r>
            <a:r>
              <a:rPr lang="en-US" altLang="zh-CN" sz="2800" noProof="0" dirty="0" smtClean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1st</a:t>
            </a:r>
            <a:r>
              <a:rPr lang="en-US" altLang="zh-CN" sz="2800" baseline="30000" noProof="0" dirty="0" smtClean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en-US" altLang="zh-CN" sz="2800" noProof="0" dirty="0" smtClean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April</a:t>
            </a:r>
            <a:endParaRPr lang="en-US" altLang="zh-CN" sz="2800" noProof="0" dirty="0" smtClean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i="0" u="none" strike="noStrike" kern="1200" cap="none" normalizeH="0" baseline="0" noProof="0" dirty="0" smtClean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 smtClean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make fun of relatives or friends</a:t>
            </a:r>
            <a:endParaRPr lang="en-US" altLang="zh-CN" sz="2800" noProof="0" dirty="0" smtClean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2800" i="0" u="none" strike="noStrike" kern="1200" cap="none" normalizeH="0" baseline="0" noProof="0" dirty="0" smtClean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 smtClean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say something foolish, but no one cares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sym typeface="+mn-ea"/>
              </a:rPr>
              <a:t> 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2095" y="2071370"/>
            <a:ext cx="1373251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Mother’s Day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  <a:p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On the second Sunday in May</a:t>
            </a:r>
            <a:endParaRPr kumimoji="0" lang="en-US" altLang="zh-CN" sz="2800" kern="1200" cap="none" spc="0" normalizeH="0" baseline="0" noProof="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2665" y="2016760"/>
            <a:ext cx="3068955" cy="35299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8365" y="2146300"/>
            <a:ext cx="68840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Father’s Day</a:t>
            </a:r>
            <a:endParaRPr lang="en-US" altLang="zh-CN" sz="280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On the third Sunday in June</a:t>
            </a:r>
            <a:endParaRPr kumimoji="0" lang="en-US" altLang="zh-CN" sz="2800" kern="1200" cap="none" spc="0" normalizeH="0" baseline="0" noProof="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 descr="图片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7505" y="1699895"/>
            <a:ext cx="2320925" cy="43256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00" y="1920875"/>
            <a:ext cx="4749165" cy="3384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Halloween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sym typeface="+mn-ea"/>
              </a:rPr>
              <a:t>Date: 31st </a:t>
            </a: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October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the ghost festival in </a:t>
            </a:r>
            <a:endParaRPr lang="en-US" altLang="zh-CN" sz="2800" noProof="0" dirty="0">
              <a:latin typeface="Times New Roman" panose="02020603050405020304" pitchFamily="18" charset="0"/>
              <a:ea typeface="+mn-ea"/>
              <a:sym typeface="+mn-ea"/>
            </a:endParaRPr>
          </a:p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   </a:t>
            </a:r>
            <a:b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</a:b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many Western countries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3" name="图片 2" descr="图片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89165" y="1335405"/>
            <a:ext cx="3818255" cy="45554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6895" y="3245485"/>
            <a:ext cx="55975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Thanksgiving</a:t>
            </a:r>
            <a:endParaRPr lang="en-US" altLang="zh-CN" sz="280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noProof="0" dirty="0">
              <a:latin typeface="Times New Roman" panose="02020603050405020304" pitchFamily="18" charset="0"/>
              <a:ea typeface="+mn-ea"/>
              <a:sym typeface="+mn-ea"/>
            </a:endParaRPr>
          </a:p>
          <a:p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On the fourth Thursday in November 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 descr="图片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4670" y="1042035"/>
            <a:ext cx="4504690" cy="35807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3485" y="1675130"/>
            <a:ext cx="55460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sym typeface="+mn-ea"/>
              </a:rPr>
              <a:t>Christmas</a:t>
            </a:r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Date: 25th </a:t>
            </a: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December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kumimoji="0" lang="en-US" altLang="zh-CN" i="0" u="none" strike="noStrike" kern="1200" cap="none" normalizeH="0" baseline="0" noProof="0" dirty="0"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/>
          </a:p>
        </p:txBody>
      </p:sp>
      <p:pic>
        <p:nvPicPr>
          <p:cNvPr id="3" name="图片 2" descr="图片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6035" y="1675130"/>
            <a:ext cx="2162175" cy="2723515"/>
          </a:xfrm>
          <a:prstGeom prst="rect">
            <a:avLst/>
          </a:prstGeom>
        </p:spPr>
      </p:pic>
      <p:pic>
        <p:nvPicPr>
          <p:cNvPr id="4" name="图片 3" descr="图片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445" y="3787140"/>
            <a:ext cx="2143125" cy="27425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7465" y="1149350"/>
            <a:ext cx="4037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Read and recite</a:t>
            </a:r>
            <a:endParaRPr lang="en-US" altLang="zh-CN" sz="3200" b="1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</p:txBody>
      </p:sp>
      <p:pic>
        <p:nvPicPr>
          <p:cNvPr id="3" name="图片 2" descr="图片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4195" y="3672840"/>
            <a:ext cx="3228340" cy="2733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53515" y="2402205"/>
            <a:ext cx="70446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Christmas is on 25th December. It is an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important festival in many Western countries.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People give presents to each other at Christmas. Children wait for presents from Father Christmas on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Christmas Eve.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765" y="1158240"/>
            <a:ext cx="34163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Read and spell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17416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DE9"/>
              </a:clrFrom>
              <a:clrTo>
                <a:srgbClr val="FFFD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4860" y="1924685"/>
            <a:ext cx="3098800" cy="233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746115" y="2861945"/>
            <a:ext cx="33909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Easter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BFAE6"/>
              </a:clrFrom>
              <a:clrTo>
                <a:srgbClr val="FBFAE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520" y="4430395"/>
            <a:ext cx="2952750" cy="221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3939540" y="5060315"/>
            <a:ext cx="37312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Halloween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DE9"/>
              </a:clrFrom>
              <a:clrTo>
                <a:srgbClr val="FFFD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8340" y="1507490"/>
            <a:ext cx="2801938" cy="223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396865" y="2367915"/>
            <a:ext cx="45154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Thanksgiving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DE9"/>
              </a:clrFrom>
              <a:clrTo>
                <a:srgbClr val="FFFDE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7215" y="4137660"/>
            <a:ext cx="2665413" cy="213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3590290" y="4812665"/>
            <a:ext cx="4200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Christmas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600" y="1157605"/>
            <a:ext cx="39528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Look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2355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4653" y="1734503"/>
            <a:ext cx="3948112" cy="259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51200" y="4795520"/>
            <a:ext cx="72834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Easter is on a Sunday in March or April.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At Easter, children usually eat chocolate eggs.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9830" y="1311910"/>
            <a:ext cx="374840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Guess and say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830" y="2522855"/>
            <a:ext cx="5179695" cy="3352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862445" y="3330575"/>
            <a:ext cx="49333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Chinese or Western festivals?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0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7773" y="1470025"/>
            <a:ext cx="4248150" cy="2597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798445" y="4208145"/>
            <a:ext cx="777811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Halloween is on 31st October.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Children in the US and the UK love this festival.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They get candy from their neighbours.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662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2098" y="1276985"/>
            <a:ext cx="4027487" cy="2627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952115" y="4080510"/>
            <a:ext cx="78714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Thanksgiving is on the fourth Thursday in November.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It is a holiday in the US.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People usually eat turkey on Thanksgiving Day.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7652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97420" y="1455420"/>
            <a:ext cx="3903663" cy="3046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8010" y="3074035"/>
            <a:ext cx="1116774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Christmas is on 25th December. It is an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important festival in many Western countries.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People give presents to each other at Christmas. </a:t>
            </a:r>
            <a:endParaRPr lang="en-US" altLang="zh-CN" sz="2800" dirty="0"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Children wait for presents from Father Christmas on Christmas Eve.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890" y="1226185"/>
            <a:ext cx="44386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Talk and share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</p:txBody>
      </p:sp>
      <p:pic>
        <p:nvPicPr>
          <p:cNvPr id="29702" name="Picture 4" descr="http://img2.imgtn.bdimg.com/it/u=2891748392,2944843582&amp;fm=23&amp;gp=0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0475" y="3515043"/>
            <a:ext cx="3571875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63340" y="2302510"/>
            <a:ext cx="61506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More about Halloween</a:t>
            </a:r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84270" y="1550035"/>
            <a:ext cx="62109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Things to do on</a:t>
            </a:r>
            <a:r>
              <a:rPr lang="en-US" altLang="zh-TW" sz="2800" dirty="0">
                <a:latin typeface="Times New Roman" panose="02020603050405020304" pitchFamily="18" charset="0"/>
                <a:ea typeface="PMingLiU" panose="02020500000000000000" pitchFamily="18" charset="-120"/>
                <a:sym typeface="+mn-ea"/>
              </a:rPr>
              <a:t> Halloween</a:t>
            </a:r>
            <a:endParaRPr lang="zh-TW" altLang="en-US" sz="2800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58760" y="3738880"/>
            <a:ext cx="41402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see scary films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9942" name="Picture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60245" y="2827020"/>
            <a:ext cx="2141538" cy="3209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Picture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15523" y="2874645"/>
            <a:ext cx="2457450" cy="311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24400" y="1362710"/>
            <a:ext cx="63379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wear costumes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4102" name="Picture 6" descr="{5BEB7688-59A2-42B4-A727-EA9BA5FEFF1A}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27809" y="2451879"/>
            <a:ext cx="4536505" cy="35555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5160" y="1421765"/>
            <a:ext cx="58953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sym typeface="+mn-ea"/>
              </a:rPr>
              <a:t>play “trick or treat”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n-cs"/>
              <a:sym typeface="+mn-ea"/>
            </a:endParaRPr>
          </a:p>
          <a:p>
            <a:endParaRPr lang="zh-CN" altLang="en-US" sz="2800">
              <a:latin typeface="Times New Roman" panose="02020603050405020304" pitchFamily="18" charset="0"/>
            </a:endParaRPr>
          </a:p>
        </p:txBody>
      </p:sp>
      <p:pic>
        <p:nvPicPr>
          <p:cNvPr id="34820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863" y="3063240"/>
            <a:ext cx="3997325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3" name="Picture 5" descr="4431944_123024095967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07225" y="3178810"/>
            <a:ext cx="3411855" cy="2577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59605" y="1379220"/>
            <a:ext cx="5171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sym typeface="+mn-ea"/>
              </a:rPr>
              <a:t>eat pumpkin pies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+mn-cs"/>
              <a:sym typeface="+mn-ea"/>
            </a:endParaRPr>
          </a:p>
        </p:txBody>
      </p:sp>
      <p:pic>
        <p:nvPicPr>
          <p:cNvPr id="35843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3030" y="2527618"/>
            <a:ext cx="2208213" cy="3408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5755" y="1295400"/>
            <a:ext cx="65684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make jack-o’-lanterns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6868" name="Picture 6" descr="Q:\Common\Photo research\Photo archive\Holidays, festivals and celebrations\pumpkin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62705" y="2359025"/>
            <a:ext cx="4091305" cy="4041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2150" y="1438910"/>
            <a:ext cx="54184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+mn-ea"/>
              </a:rPr>
              <a:t>Get a pumpkin.</a:t>
            </a:r>
            <a:endParaRPr kumimoji="0" lang="en-US" altLang="zh-CN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lang="zh-CN" altLang="en-US" sz="280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46085" name="Picture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3353" y="2559050"/>
            <a:ext cx="3865562" cy="3222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1047750"/>
            <a:ext cx="4762500" cy="47625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3011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3270885"/>
            <a:ext cx="35242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696210" y="1456055"/>
            <a:ext cx="85617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You can also make a jack-o’-lantern with an orange.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Let’s try!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8525" y="1226185"/>
            <a:ext cx="4472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Make and Say</a:t>
            </a:r>
            <a:endParaRPr lang="en-US" altLang="zh-CN" sz="32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5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80790" y="2014220"/>
            <a:ext cx="5349875" cy="4437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35338" y="960755"/>
            <a:ext cx="5400675" cy="493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7106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23590" y="1196975"/>
            <a:ext cx="5545138" cy="497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01695" y="1116013"/>
            <a:ext cx="5616575" cy="505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9155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4690" y="1277620"/>
            <a:ext cx="6041390" cy="5096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1855" y="1173480"/>
            <a:ext cx="42005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</a:rPr>
              <a:t>Read and Say</a:t>
            </a:r>
            <a:endParaRPr lang="en-US" altLang="zh-CN" sz="32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1235" y="1543050"/>
            <a:ext cx="733488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1" hangingPunct="1">
              <a:lnSpc>
                <a:spcPct val="200000"/>
              </a:lnSpc>
              <a:tabLst>
                <a:tab pos="304038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give up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defTabSz="914400" eaLnBrk="1" hangingPunct="1">
              <a:lnSpc>
                <a:spcPct val="200000"/>
              </a:lnSpc>
              <a:tabLst>
                <a:tab pos="304038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take out  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defTabSz="914400" eaLnBrk="1" hangingPunct="1">
              <a:lnSpc>
                <a:spcPct val="200000"/>
              </a:lnSpc>
              <a:tabLst>
                <a:tab pos="304038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Take it easy.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defTabSz="914400" eaLnBrk="1" hangingPunct="1">
              <a:lnSpc>
                <a:spcPct val="200000"/>
              </a:lnSpc>
              <a:tabLst>
                <a:tab pos="304038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Not at all. 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pPr defTabSz="914400" eaLnBrk="1" hangingPunct="1">
              <a:lnSpc>
                <a:spcPct val="200000"/>
              </a:lnSpc>
              <a:tabLst>
                <a:tab pos="3040380" algn="l"/>
              </a:tabLst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Please pick it up.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  <p:sp>
        <p:nvSpPr>
          <p:cNvPr id="4" name="弧形 3"/>
          <p:cNvSpPr/>
          <p:nvPr/>
        </p:nvSpPr>
        <p:spPr>
          <a:xfrm>
            <a:off x="5211445" y="1600200"/>
            <a:ext cx="504825" cy="503238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弧形 6"/>
          <p:cNvSpPr/>
          <p:nvPr/>
        </p:nvSpPr>
        <p:spPr>
          <a:xfrm>
            <a:off x="5305425" y="2387600"/>
            <a:ext cx="504825" cy="503238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弧形 7"/>
          <p:cNvSpPr/>
          <p:nvPr/>
        </p:nvSpPr>
        <p:spPr>
          <a:xfrm>
            <a:off x="5305425" y="3295650"/>
            <a:ext cx="504825" cy="503555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5716270" y="4291330"/>
            <a:ext cx="504825" cy="503238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弧形 9"/>
          <p:cNvSpPr/>
          <p:nvPr/>
        </p:nvSpPr>
        <p:spPr>
          <a:xfrm>
            <a:off x="5211445" y="4291330"/>
            <a:ext cx="504825" cy="503238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弧形 10"/>
          <p:cNvSpPr/>
          <p:nvPr/>
        </p:nvSpPr>
        <p:spPr>
          <a:xfrm>
            <a:off x="6156960" y="5041900"/>
            <a:ext cx="504825" cy="503238"/>
          </a:xfrm>
          <a:prstGeom prst="arc">
            <a:avLst>
              <a:gd name="adj1" fmla="val 10627080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8475" y="1115060"/>
            <a:ext cx="44297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Think and answer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7435" y="1908175"/>
            <a:ext cx="6730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How do people celebrate Christmas?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sz="2800" dirty="0">
              <a:effectLst/>
              <a:latin typeface="Times New Roman" panose="02020603050405020304" pitchFamily="18" charset="0"/>
            </a:endParaRPr>
          </a:p>
        </p:txBody>
      </p:sp>
      <p:pic>
        <p:nvPicPr>
          <p:cNvPr id="24579" name="Picture 6" descr="Q:\Common\Photo research\Photo archive\Holidays, festivals and celebrations\56269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92720" y="2860993"/>
            <a:ext cx="2881313" cy="3675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478280" y="3364230"/>
            <a:ext cx="612521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People decorate their houses and put up Christmas trees before Christmas.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5604" name="Picture 10" descr="200612052054368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735" y="1356995"/>
            <a:ext cx="3419475" cy="414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928235" y="2188845"/>
            <a:ext cx="6219190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sym typeface="+mn-ea"/>
              </a:rPr>
              <a:t>Put up the lights and Christmas balls.</a:t>
            </a:r>
            <a:endParaRPr kumimoji="0" lang="en-US" altLang="zh-CN" sz="2800" kern="1200" cap="none" spc="0" normalizeH="0" baseline="0" noProof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en-US" altLang="zh-CN" sz="2800" noProof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sym typeface="+mn-ea"/>
              </a:rPr>
              <a:t>Put a star at the top of the tree.</a:t>
            </a:r>
            <a:endParaRPr kumimoji="0" lang="en-US" altLang="zh-CN" sz="2800" kern="1200" cap="none" spc="0" normalizeH="0" baseline="0" noProof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6627" name="Picture 5" descr="Q:\Common\Photo research\Photo archive\Holidays, festivals and celebrations\56308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7010" y="1789430"/>
            <a:ext cx="3509963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24500" y="2350770"/>
            <a:ext cx="6158865" cy="272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eaLnBrk="1" hangingPunct="1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sym typeface="+mn-ea"/>
              </a:rPr>
              <a:t>On Christmas eve, children put up stockings at the end of their bed before they go to bed.</a:t>
            </a:r>
            <a:endParaRPr kumimoji="0" lang="en-US" altLang="zh-CN" sz="2800" kern="1200" cap="none" spc="0" normalizeH="0" baseline="0" noProof="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i="1" kern="1200" cap="none" spc="0" normalizeH="0" baseline="0" noProof="0" dirty="0">
              <a:solidFill>
                <a:srgbClr val="CC008D"/>
              </a:solidFill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3435" y="1098550"/>
            <a:ext cx="30841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Free talk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77490" y="1929130"/>
            <a:ext cx="131533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What Chinese festivals do you know?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图片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82190" y="2671445"/>
            <a:ext cx="7628255" cy="391541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3235" name="Picture 3" descr="family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0303" y="3500765"/>
            <a:ext cx="3671887" cy="252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3237" name="Picture 5" descr="200713106469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983991" y="3501033"/>
            <a:ext cx="3443779" cy="2584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2849880" y="1473200"/>
            <a:ext cx="79908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People get together with relatives and friends and have a big dinner.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3225" y="1482090"/>
            <a:ext cx="79908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604" y="812142"/>
            <a:ext cx="4217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Think and choose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9067" y="1103924"/>
            <a:ext cx="87236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1. Christmas Eve is _______.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a the night before 24th December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b the night of 24th December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   c the night of 25th December 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2. Father Christmas often puts the presents _______.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	a into children’s hats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	b into children’s stockings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	c into children’s shoes</a:t>
            </a:r>
            <a:endParaRPr lang="en-US" altLang="zh-CN" sz="24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3. Father Christmas comes into the house through the______.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	a window    b front door    c  chimney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400" noProof="0" dirty="0" smtClean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4. On Christmas Day, people often ________ to each other.</a:t>
            </a:r>
            <a:endParaRPr kumimoji="0" lang="en-US" altLang="zh-CN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L="342900" marR="0" lvl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	a give presents      b ask for money    c ask for presents</a:t>
            </a:r>
            <a:endParaRPr kumimoji="0" lang="zh-CN" alt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</a:endParaRPr>
          </a:p>
          <a:p>
            <a:pPr marR="0" lvl="0" algn="l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2380" y="1322705"/>
            <a:ext cx="8111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Times New Roman" panose="02020603050405020304" pitchFamily="18" charset="0"/>
              </a:rPr>
              <a:t>Homework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7450" y="2546350"/>
            <a:ext cx="87141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</a:rPr>
              <a:t>Recite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“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Listen </a:t>
            </a:r>
            <a:r>
              <a:rPr lang="zh-CN" altLang="en-US" sz="2800" dirty="0">
                <a:latin typeface="Times New Roman" panose="02020603050405020304" pitchFamily="18" charset="0"/>
              </a:rPr>
              <a:t>and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say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”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</a:rPr>
              <a:t>on 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Student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’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s </a:t>
            </a:r>
            <a:r>
              <a:rPr lang="zh-CN" altLang="en-US" sz="2800" dirty="0">
                <a:latin typeface="Times New Roman" panose="02020603050405020304" pitchFamily="18" charset="0"/>
              </a:rPr>
              <a:t>Book page 68.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endParaRPr lang="zh-CN" altLang="en-US" sz="2800" dirty="0">
              <a:latin typeface="Times New Roman" panose="02020603050405020304" pitchFamily="18" charset="0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在学生用书第68页背诵“听和说”。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4605" y="1496060"/>
            <a:ext cx="7628255" cy="47523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48330" y="1405890"/>
            <a:ext cx="8246745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New Year’s Day</a:t>
            </a:r>
            <a:endParaRPr lang="en-US" altLang="zh-CN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Valentine’s Day 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Easter           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April Fool’s Day 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Mother’s Day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Father’s Day    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Halloween       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Thanksgiving   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　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Christmas </a:t>
            </a:r>
            <a:r>
              <a:rPr lang="en-US" altLang="zh-CN" sz="2400" b="1" dirty="0">
                <a:solidFill>
                  <a:srgbClr val="7030A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3590" y="2796540"/>
            <a:ext cx="2524125" cy="27139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5245" y="1285240"/>
            <a:ext cx="51796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noProof="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+mj-cs"/>
                <a:sym typeface="+mn-ea"/>
              </a:rPr>
              <a:t>Talk and share</a:t>
            </a:r>
            <a:endParaRPr kumimoji="0" lang="en-US" altLang="zh-CN" sz="3200" b="1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+mj-cs"/>
              <a:sym typeface="+mn-ea"/>
            </a:endParaRPr>
          </a:p>
          <a:p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1855" y="2557145"/>
            <a:ext cx="6696075" cy="3580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sym typeface="+mn-ea"/>
              </a:rPr>
              <a:t>New Year’s Day</a:t>
            </a:r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L="342900" marR="0" indent="-3429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Date: 1st </a:t>
            </a: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January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457200" marR="0" indent="-4572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start </a:t>
            </a: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a new year </a:t>
            </a:r>
            <a:endParaRPr kumimoji="0" lang="en-US" altLang="zh-CN" sz="2800" kern="1200" cap="none" spc="0" normalizeH="0" baseline="0" noProof="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457200" marR="0" indent="-4572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visit friends, relatives and </a:t>
            </a:r>
            <a:r>
              <a:rPr lang="en-US" altLang="zh-CN" sz="2800" noProof="0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sym typeface="+mn-ea"/>
              </a:rPr>
              <a:t>neighbours</a:t>
            </a:r>
            <a:endParaRPr kumimoji="0" lang="en-US" altLang="zh-CN" sz="2800" kern="1200" cap="none" spc="0" normalizeH="0" baseline="0" noProof="0" dirty="0" err="1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lang="en-US" altLang="zh-CN" sz="2800" noProof="0" dirty="0"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图片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7040" y="1976755"/>
            <a:ext cx="3571240" cy="29051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700" y="1550670"/>
            <a:ext cx="9626600" cy="431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Valentine’s Day</a:t>
            </a:r>
            <a:endParaRPr lang="en-US" altLang="zh-CN" sz="280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endParaRPr kumimoji="0" lang="en-US" altLang="zh-CN" sz="2800" i="0" u="none" strike="noStrike" kern="1200" cap="none" normalizeH="0" baseline="0" noProof="0" dirty="0"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342900" marR="0" indent="-3429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sym typeface="+mn-ea"/>
              </a:rPr>
              <a:t>Date: 14th </a:t>
            </a: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February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457200" marR="0" indent="-4572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a lovers’ holiday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457200" marR="0" indent="-4572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a day to show love and care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pPr marL="457200" marR="0" indent="-457200" defTabSz="914400" eaLnBrk="1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people give candy, flowers and gifts to their lovers</a:t>
            </a:r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  <a:p>
            <a:endParaRPr kumimoji="0" lang="en-US" altLang="zh-CN" sz="2800" kern="1200" cap="none" normalizeH="0" baseline="0" noProof="0" dirty="0">
              <a:latin typeface="Times New Roman" panose="02020603050405020304" pitchFamily="18" charset="0"/>
              <a:ea typeface="+mn-ea"/>
              <a:cs typeface="+mn-cs"/>
              <a:sym typeface="+mn-ea"/>
            </a:endParaRPr>
          </a:p>
        </p:txBody>
      </p:sp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1920" y="1550670"/>
            <a:ext cx="3719195" cy="29178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六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48460" y="1609725"/>
            <a:ext cx="612521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noProof="0" dirty="0">
                <a:uLnTx/>
                <a:uFillTx/>
                <a:latin typeface="Times New Roman" panose="02020603050405020304" pitchFamily="18" charset="0"/>
                <a:sym typeface="+mn-ea"/>
              </a:rPr>
              <a:t>Easter</a:t>
            </a:r>
            <a:endParaRPr lang="en-US" altLang="zh-CN" sz="2800" noProof="0" dirty="0">
              <a:uLnTx/>
              <a:uFillTx/>
              <a:latin typeface="Times New Roman" panose="02020603050405020304" pitchFamily="18" charset="0"/>
              <a:sym typeface="+mn-ea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endParaRPr lang="en-US" altLang="zh-CN" sz="2800" b="1" noProof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sym typeface="+mn-ea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On a Sunday in March </a:t>
            </a:r>
            <a:b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</a:b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or April</a:t>
            </a:r>
            <a:endParaRPr kumimoji="0" lang="en-US" altLang="zh-CN" sz="2800" kern="1200" cap="none" spc="0" normalizeH="0" baseline="0" noProof="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800" noProof="0" dirty="0">
                <a:latin typeface="Times New Roman" panose="02020603050405020304" pitchFamily="18" charset="0"/>
                <a:ea typeface="+mn-ea"/>
                <a:sym typeface="+mn-ea"/>
              </a:rPr>
              <a:t>an important holiday in the West</a:t>
            </a:r>
            <a:endParaRPr kumimoji="0" lang="zh-CN" altLang="en-US" sz="2800" b="1" kern="1200" cap="none" spc="0" normalizeH="0" baseline="0" noProof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endParaRPr kumimoji="0" lang="en-US" altLang="zh-CN" i="0" u="none" strike="noStrike" kern="1200" cap="none" normalizeH="0" baseline="0" noProof="0" dirty="0"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3" name="图片 2" descr="图片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7675" y="1760220"/>
            <a:ext cx="2428875" cy="36093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c761bb8-e8d6-46a0-a90a-7a58bcb28f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3748</Words>
  <Application>WPS 演示</Application>
  <PresentationFormat>自定义</PresentationFormat>
  <Paragraphs>303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PMingLiU</vt:lpstr>
      <vt:lpstr>PMingLiU-ExtB</vt:lpstr>
      <vt:lpstr>楷体_GB2312</vt:lpstr>
      <vt:lpstr>新宋体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415</cp:revision>
  <dcterms:created xsi:type="dcterms:W3CDTF">2013-07-01T03:05:00Z</dcterms:created>
  <dcterms:modified xsi:type="dcterms:W3CDTF">2023-03-01T06:56:38Z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3B961A4C28F442708C82001228EDB82A</vt:lpwstr>
  </property>
</Properties>
</file>