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3"/>
  </p:handoutMasterIdLst>
  <p:sldIdLst>
    <p:sldId id="280" r:id="rId3"/>
    <p:sldId id="277" r:id="rId5"/>
    <p:sldId id="333" r:id="rId6"/>
    <p:sldId id="334" r:id="rId7"/>
    <p:sldId id="336" r:id="rId8"/>
    <p:sldId id="335" r:id="rId9"/>
    <p:sldId id="337" r:id="rId10"/>
    <p:sldId id="338" r:id="rId11"/>
    <p:sldId id="339" r:id="rId12"/>
    <p:sldId id="340" r:id="rId13"/>
    <p:sldId id="342" r:id="rId14"/>
    <p:sldId id="344" r:id="rId15"/>
    <p:sldId id="345" r:id="rId16"/>
    <p:sldId id="348" r:id="rId17"/>
    <p:sldId id="363" r:id="rId18"/>
    <p:sldId id="349" r:id="rId19"/>
    <p:sldId id="351" r:id="rId20"/>
    <p:sldId id="352" r:id="rId21"/>
    <p:sldId id="353" r:id="rId22"/>
    <p:sldId id="354" r:id="rId23"/>
    <p:sldId id="355" r:id="rId24"/>
    <p:sldId id="356" r:id="rId25"/>
    <p:sldId id="357" r:id="rId26"/>
    <p:sldId id="364" r:id="rId27"/>
    <p:sldId id="365" r:id="rId28"/>
    <p:sldId id="358" r:id="rId29"/>
    <p:sldId id="359" r:id="rId30"/>
    <p:sldId id="346" r:id="rId31"/>
    <p:sldId id="268" r:id="rId32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38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-120" y="-234"/>
      </p:cViewPr>
      <p:guideLst>
        <p:guide orient="horz" pos="2168"/>
        <p:guide pos="38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346BB2D-7E59-40E7-89FC-1C6B93D6B4B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5A24E47-CC64-451A-87DD-4AFFD3BDCF4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92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7" name="组合 1"/>
          <p:cNvGrpSpPr/>
          <p:nvPr userDrawn="1"/>
        </p:nvGrpSpPr>
        <p:grpSpPr>
          <a:xfrm>
            <a:off x="0" y="876300"/>
            <a:ext cx="8143875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1030" name="图片 28"/>
            <p:cNvPicPr>
              <a:picLocks noChangeAspect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6531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0" y="171611"/>
            <a:ext cx="12192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51" name="图片 21"/>
          <p:cNvPicPr>
            <a:picLocks noChangeAspect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>
          <a:xfrm>
            <a:off x="2233613" y="182563"/>
            <a:ext cx="9958387" cy="509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28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2"/>
          <p:cNvGrpSpPr/>
          <p:nvPr userDrawn="1"/>
        </p:nvGrpSpPr>
        <p:grpSpPr>
          <a:xfrm>
            <a:off x="0" y="839788"/>
            <a:ext cx="12192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3085" name="图片 28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0" y="2127509"/>
            <a:ext cx="12192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2646680" y="2373630"/>
            <a:ext cx="777049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49" name="组合 8"/>
          <p:cNvGrpSpPr/>
          <p:nvPr/>
        </p:nvGrpSpPr>
        <p:grpSpPr>
          <a:xfrm>
            <a:off x="1300163" y="1996440"/>
            <a:ext cx="5701665" cy="1445260"/>
            <a:chOff x="257648" y="2114572"/>
            <a:chExt cx="5701665" cy="1445853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390488" y="2114572"/>
              <a:ext cx="3435985" cy="737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altLang="zh-CN" sz="2800" b="1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Module 4 Unit 12</a:t>
              </a:r>
              <a:endPara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257648" y="2730139"/>
              <a:ext cx="5701665" cy="830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</a:t>
              </a:r>
              <a:r>
                <a:rPr kumimoji="0" lang="en-US" altLang="zh-CN" sz="4800" b="1" i="0" u="none" strike="noStrike" kern="1200" cap="none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The five peas</a:t>
              </a:r>
              <a:endParaRPr kumimoji="0" lang="en-US" altLang="zh-CN" sz="4800" b="1" i="0" u="none" strike="noStrike" kern="1200" cap="none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 descr="英语上教（三起）六年级下册（2014年新编）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150225" y="1536065"/>
            <a:ext cx="4048125" cy="532193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09015" y="1311275"/>
            <a:ext cx="53162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Arial Black" panose="020B0A04020102020204" pitchFamily="34" charset="0"/>
                <a:sym typeface="+mn-ea"/>
              </a:rPr>
              <a:t>Think and answer</a:t>
            </a:r>
            <a:endParaRPr lang="zh-CN" altLang="en-US" sz="2800" b="1">
              <a:latin typeface="Times New Roman" panose="02020603050405020304" pitchFamily="18" charset="0"/>
              <a:ea typeface="Arial Black" panose="020B0A04020102020204" pitchFamily="34" charset="0"/>
              <a:sym typeface="+mn-ea"/>
            </a:endParaRPr>
          </a:p>
          <a:p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17955" y="2896235"/>
            <a:ext cx="626173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Where did the five peas live?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They lived together in a pod.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05270" y="2114550"/>
            <a:ext cx="4399915" cy="351409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1070" y="1259840"/>
            <a:ext cx="28714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Times New Roman" panose="02020603050405020304" pitchFamily="18" charset="0"/>
                <a:ea typeface="Arial Black" panose="020B0A04020102020204" pitchFamily="34" charset="0"/>
                <a:sym typeface="+mn-ea"/>
              </a:rPr>
              <a:t>Read and think </a:t>
            </a:r>
            <a:endParaRPr lang="zh-CN" altLang="en-US" sz="3200" b="1" dirty="0">
              <a:latin typeface="Times New Roman" panose="02020603050405020304" pitchFamily="18" charset="0"/>
              <a:ea typeface="Arial Black" panose="020B0A04020102020204" pitchFamily="34" charset="0"/>
              <a:sym typeface="+mn-ea"/>
            </a:endParaRPr>
          </a:p>
          <a:p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41675" y="2214880"/>
            <a:ext cx="746315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1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Was it an exciting match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2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Are you excited about going to Beijing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3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Look!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The excited reader is coming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．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4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That film is exciting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．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75995" y="1269365"/>
            <a:ext cx="475361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uLnTx/>
                <a:uFillTx/>
                <a:latin typeface="Times New Roman" panose="02020603050405020304" pitchFamily="18" charset="0"/>
                <a:sym typeface="+mn-ea"/>
              </a:rPr>
              <a:t>More words to learn</a:t>
            </a:r>
            <a:endParaRPr kumimoji="0" lang="en-US" altLang="zh-CN" sz="3200" b="1" i="0" u="none" strike="noStrike" kern="1200" cap="none" normalizeH="0" baseline="0" noProof="0" dirty="0"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58820" y="2171700"/>
            <a:ext cx="731774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323E32"/>
                </a:solidFill>
                <a:latin typeface="Times New Roman" panose="02020603050405020304" pitchFamily="18" charset="0"/>
                <a:sym typeface="+mn-ea"/>
              </a:rPr>
              <a:t>interest → interested / interesting 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endParaRPr lang="en-US" altLang="zh-CN" sz="2800" dirty="0">
              <a:solidFill>
                <a:srgbClr val="323E32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solidFill>
                  <a:srgbClr val="323E32"/>
                </a:solidFill>
                <a:latin typeface="Times New Roman" panose="02020603050405020304" pitchFamily="18" charset="0"/>
                <a:sym typeface="+mn-ea"/>
              </a:rPr>
              <a:t>excite → excited </a:t>
            </a:r>
            <a:r>
              <a:rPr lang="zh-CN" altLang="en-US" sz="2800" dirty="0">
                <a:solidFill>
                  <a:srgbClr val="323E32"/>
                </a:solidFill>
                <a:latin typeface="Times New Roman" panose="02020603050405020304" pitchFamily="18" charset="0"/>
                <a:sym typeface="+mn-ea"/>
              </a:rPr>
              <a:t>／ </a:t>
            </a:r>
            <a:r>
              <a:rPr lang="en-US" altLang="zh-CN" sz="2800" dirty="0">
                <a:solidFill>
                  <a:srgbClr val="323E32"/>
                </a:solidFill>
                <a:latin typeface="Times New Roman" panose="02020603050405020304" pitchFamily="18" charset="0"/>
                <a:sym typeface="+mn-ea"/>
              </a:rPr>
              <a:t>exciting 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endParaRPr lang="en-US" altLang="zh-CN" sz="2800" dirty="0">
              <a:solidFill>
                <a:srgbClr val="323E32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solidFill>
                  <a:srgbClr val="323E32"/>
                </a:solidFill>
                <a:latin typeface="Times New Roman" panose="02020603050405020304" pitchFamily="18" charset="0"/>
                <a:sym typeface="+mn-ea"/>
              </a:rPr>
              <a:t>move → moved / moving 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endParaRPr lang="en-US" altLang="zh-CN" sz="2800" dirty="0">
              <a:solidFill>
                <a:srgbClr val="323E32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solidFill>
                  <a:srgbClr val="323E32"/>
                </a:solidFill>
                <a:latin typeface="Times New Roman" panose="02020603050405020304" pitchFamily="18" charset="0"/>
                <a:sym typeface="+mn-ea"/>
              </a:rPr>
              <a:t>surprise → surprised </a:t>
            </a:r>
            <a:r>
              <a:rPr lang="zh-CN" altLang="en-US" sz="2800" dirty="0">
                <a:solidFill>
                  <a:srgbClr val="323E32"/>
                </a:solidFill>
                <a:latin typeface="Times New Roman" panose="02020603050405020304" pitchFamily="18" charset="0"/>
                <a:sym typeface="+mn-ea"/>
              </a:rPr>
              <a:t>／ </a:t>
            </a:r>
            <a:r>
              <a:rPr lang="en-US" altLang="zh-CN" sz="2800" dirty="0">
                <a:solidFill>
                  <a:srgbClr val="323E32"/>
                </a:solidFill>
                <a:latin typeface="Times New Roman" panose="02020603050405020304" pitchFamily="18" charset="0"/>
                <a:sym typeface="+mn-ea"/>
              </a:rPr>
              <a:t>surprising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endParaRPr lang="en-US" altLang="zh-CN" sz="2800" dirty="0">
              <a:solidFill>
                <a:srgbClr val="323E32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solidFill>
                  <a:srgbClr val="323E32"/>
                </a:solidFill>
                <a:latin typeface="Times New Roman" panose="02020603050405020304" pitchFamily="18" charset="0"/>
                <a:sym typeface="+mn-ea"/>
              </a:rPr>
              <a:t>please → pleased / pleasing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01365" y="1524000"/>
            <a:ext cx="769239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323E32"/>
                </a:solidFill>
                <a:latin typeface="Times New Roman" panose="02020603050405020304" pitchFamily="18" charset="0"/>
                <a:sym typeface="+mn-ea"/>
              </a:rPr>
              <a:t>bore → bored / boring 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endParaRPr lang="en-US" altLang="zh-CN" sz="2800" dirty="0">
              <a:solidFill>
                <a:srgbClr val="323E32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solidFill>
                  <a:srgbClr val="323E32"/>
                </a:solidFill>
                <a:latin typeface="Times New Roman" panose="02020603050405020304" pitchFamily="18" charset="0"/>
                <a:sym typeface="+mn-ea"/>
              </a:rPr>
              <a:t>tire → tired</a:t>
            </a:r>
            <a:r>
              <a:rPr lang="zh-CN" altLang="en-US" sz="2800" dirty="0">
                <a:solidFill>
                  <a:srgbClr val="323E32"/>
                </a:solidFill>
                <a:latin typeface="Times New Roman" panose="02020603050405020304" pitchFamily="18" charset="0"/>
                <a:sym typeface="+mn-ea"/>
              </a:rPr>
              <a:t>／</a:t>
            </a:r>
            <a:r>
              <a:rPr lang="en-US" altLang="zh-CN" sz="2800" dirty="0">
                <a:solidFill>
                  <a:srgbClr val="323E32"/>
                </a:solidFill>
                <a:latin typeface="Times New Roman" panose="02020603050405020304" pitchFamily="18" charset="0"/>
                <a:sym typeface="+mn-ea"/>
              </a:rPr>
              <a:t>tiring 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endParaRPr lang="en-US" altLang="zh-CN" sz="2800" dirty="0">
              <a:solidFill>
                <a:srgbClr val="323E32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solidFill>
                  <a:srgbClr val="323E32"/>
                </a:solidFill>
                <a:latin typeface="Times New Roman" panose="02020603050405020304" pitchFamily="18" charset="0"/>
                <a:sym typeface="+mn-ea"/>
              </a:rPr>
              <a:t>amaze → amazed</a:t>
            </a:r>
            <a:r>
              <a:rPr lang="zh-CN" altLang="en-US" sz="2800" dirty="0">
                <a:solidFill>
                  <a:srgbClr val="323E32"/>
                </a:solidFill>
                <a:latin typeface="Times New Roman" panose="02020603050405020304" pitchFamily="18" charset="0"/>
                <a:sym typeface="+mn-ea"/>
              </a:rPr>
              <a:t>／</a:t>
            </a:r>
            <a:r>
              <a:rPr lang="en-US" altLang="zh-CN" sz="2800" dirty="0">
                <a:solidFill>
                  <a:srgbClr val="323E32"/>
                </a:solidFill>
                <a:latin typeface="Times New Roman" panose="02020603050405020304" pitchFamily="18" charset="0"/>
                <a:sym typeface="+mn-ea"/>
              </a:rPr>
              <a:t>amazing 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endParaRPr lang="en-US" altLang="zh-CN" sz="2800" dirty="0">
              <a:solidFill>
                <a:srgbClr val="323E32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solidFill>
                  <a:srgbClr val="323E32"/>
                </a:solidFill>
                <a:latin typeface="Times New Roman" panose="02020603050405020304" pitchFamily="18" charset="0"/>
                <a:sym typeface="+mn-ea"/>
              </a:rPr>
              <a:t>frighten → frightened / frightening 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endParaRPr lang="en-US" altLang="zh-CN" sz="2800" dirty="0">
              <a:solidFill>
                <a:srgbClr val="323E32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solidFill>
                  <a:srgbClr val="323E32"/>
                </a:solidFill>
                <a:latin typeface="Times New Roman" panose="02020603050405020304" pitchFamily="18" charset="0"/>
                <a:sym typeface="+mn-ea"/>
              </a:rPr>
              <a:t>puzzle → puzzled / puzzling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0125" y="1132840"/>
            <a:ext cx="31521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Times New Roman" panose="02020603050405020304" pitchFamily="18" charset="0"/>
              </a:rPr>
              <a:t>Read a story</a:t>
            </a:r>
            <a:endParaRPr lang="en-US" altLang="zh-CN" sz="3200" b="1" dirty="0">
              <a:latin typeface="Times New Roman" panose="02020603050405020304" pitchFamily="18" charset="0"/>
            </a:endParaRPr>
          </a:p>
        </p:txBody>
      </p:sp>
      <p:pic>
        <p:nvPicPr>
          <p:cNvPr id="18434" name="Picture 7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397000" y="2174558"/>
            <a:ext cx="2940050" cy="345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911090" y="2174875"/>
            <a:ext cx="681545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Five peas lived together in a pod. 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“Will we live here forever?” asked one pea.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“No. We’ll grow bigger and stronger. 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Then one day, we’ll leave this pod and see the world,” answered another pea.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2800" dirty="0">
              <a:latin typeface="Times New Roman" panose="02020603050405020304" pitchFamily="18" charset="0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04515" y="3769995"/>
            <a:ext cx="6815455" cy="3753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The peas grew bigger and bigger. 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One day, a boy picked the pod.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“We’ll soon see the world!” said the peas. 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They were very excited.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2800" dirty="0">
              <a:latin typeface="Times New Roman" panose="02020603050405020304" pitchFamily="18" charset="0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50030" y="1086485"/>
            <a:ext cx="3904615" cy="241935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83535" y="4710430"/>
            <a:ext cx="805942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The boy took the peas out of the pod. “You’ll make good bullets,” he said.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2080" y="1278255"/>
            <a:ext cx="4904740" cy="331406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79650" y="1942465"/>
            <a:ext cx="827214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The boy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took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the peas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out of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the pod. 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take … out of 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Take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the cake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out of 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the box.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Please help me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take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the food and drinks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out of 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the car.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28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6910" y="1277620"/>
            <a:ext cx="493268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  <a:ea typeface="Arial Black" panose="020B0A04020102020204" pitchFamily="34" charset="0"/>
                <a:sym typeface="+mn-ea"/>
              </a:rPr>
              <a:t>Think and answer</a:t>
            </a:r>
            <a:endParaRPr lang="zh-CN" altLang="en-US" sz="3200" b="1">
              <a:latin typeface="Times New Roman" panose="02020603050405020304" pitchFamily="18" charset="0"/>
              <a:ea typeface="Arial Black" panose="020B0A04020102020204" pitchFamily="34" charset="0"/>
              <a:sym typeface="+mn-ea"/>
            </a:endParaRPr>
          </a:p>
          <a:p>
            <a:endParaRPr lang="zh-CN" altLang="en-US" sz="3200" b="1">
              <a:latin typeface="Times New Roman" panose="02020603050405020304" pitchFamily="18" charset="0"/>
              <a:ea typeface="Arial Black" panose="020B0A0402010202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94025" y="2589530"/>
            <a:ext cx="904748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What did the boy say?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He said the five peas would make good bullets.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5980" y="1115695"/>
            <a:ext cx="350139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  <a:ea typeface="Arial Black" panose="020B0A04020102020204" pitchFamily="34" charset="0"/>
                <a:sym typeface="+mn-ea"/>
              </a:rPr>
              <a:t>Look and learn</a:t>
            </a:r>
            <a:endParaRPr lang="zh-CN" altLang="en-US" sz="3200" b="1">
              <a:latin typeface="Times New Roman" panose="02020603050405020304" pitchFamily="18" charset="0"/>
              <a:ea typeface="Arial Black" panose="020B0A04020102020204" pitchFamily="34" charset="0"/>
              <a:sym typeface="+mn-ea"/>
            </a:endParaRPr>
          </a:p>
          <a:p>
            <a:endParaRPr lang="zh-CN" altLang="en-US" sz="3200" b="1">
              <a:latin typeface="Times New Roman" panose="02020603050405020304" pitchFamily="18" charset="0"/>
            </a:endParaRPr>
          </a:p>
        </p:txBody>
      </p:sp>
      <p:pic>
        <p:nvPicPr>
          <p:cNvPr id="25602" name="Picture 2" descr="http://img0.imgtn.bdimg.com/it/u=2455874769,3141561679&amp;fm=23&amp;gp=0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1833" y="1923733"/>
            <a:ext cx="2857500" cy="285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5346065" y="4863465"/>
            <a:ext cx="48647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noProof="0" dirty="0">
                <a:uLnTx/>
                <a:uFillTx/>
                <a:latin typeface="Times New Roman" panose="02020603050405020304" pitchFamily="18" charset="0"/>
                <a:sym typeface="+mn-ea"/>
              </a:rPr>
              <a:t>bullet</a:t>
            </a:r>
            <a:endParaRPr kumimoji="0" lang="en-US" altLang="zh-CN" sz="3200" i="0" u="none" strike="noStrike" kern="1200" cap="none" normalizeH="0" baseline="0" noProof="0" dirty="0"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zh-CN" altLang="en-US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83615" y="1362710"/>
            <a:ext cx="531622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kern="10" noProof="0" dirty="0">
                <a:latin typeface="Times New Roman" panose="02020603050405020304" pitchFamily="18" charset="0"/>
                <a:sym typeface="+mn-ea"/>
              </a:rPr>
              <a:t>Talk and share</a:t>
            </a:r>
            <a:endParaRPr kumimoji="0" lang="en-US" altLang="zh-CN" sz="3200" b="1" kern="10" cap="none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zh-CN" altLang="en-US" sz="3200" b="1">
              <a:latin typeface="Times New Roman" panose="02020603050405020304" pitchFamily="18" charset="0"/>
            </a:endParaRPr>
          </a:p>
        </p:txBody>
      </p:sp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4690" y="1619885"/>
            <a:ext cx="3418840" cy="47428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286635" y="2811145"/>
            <a:ext cx="5281930" cy="1660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 smtClean="0">
                <a:uLnTx/>
                <a:uFillTx/>
                <a:latin typeface="Times New Roman" panose="02020603050405020304" pitchFamily="18" charset="0"/>
                <a:ea typeface="+mj-ea"/>
                <a:cs typeface="+mj-cs"/>
                <a:sym typeface="+mn-ea"/>
              </a:rPr>
              <a:t>What are they?</a:t>
            </a:r>
            <a:endParaRPr kumimoji="0" lang="en-US" altLang="zh-CN" sz="2800" i="0" u="none" strike="noStrike" kern="1200" cap="none" normalizeH="0" baseline="0" noProof="0" dirty="0" smtClean="0">
              <a:uLnTx/>
              <a:uFillTx/>
              <a:latin typeface="Times New Roman" panose="02020603050405020304" pitchFamily="18" charset="0"/>
              <a:ea typeface="+mj-ea"/>
              <a:cs typeface="+mj-cs"/>
              <a:sym typeface="+mn-ea"/>
            </a:endParaRPr>
          </a:p>
          <a:p>
            <a:endParaRPr kumimoji="0" lang="en-US" altLang="zh-CN" sz="2800" i="0" u="none" strike="noStrike" kern="1200" cap="none" normalizeH="0" baseline="0" noProof="0" dirty="0" smtClean="0">
              <a:uLnTx/>
              <a:uFillTx/>
              <a:latin typeface="Times New Roman" panose="02020603050405020304" pitchFamily="18" charset="0"/>
              <a:ea typeface="+mj-ea"/>
              <a:cs typeface="+mj-cs"/>
              <a:sym typeface="+mn-ea"/>
            </a:endParaRPr>
          </a:p>
          <a:p>
            <a:r>
              <a:rPr lang="en-US" altLang="zh-CN" sz="2800" noProof="0" dirty="0">
                <a:uLnTx/>
                <a:uFillTx/>
                <a:latin typeface="Times New Roman" panose="02020603050405020304" pitchFamily="18" charset="0"/>
                <a:sym typeface="+mn-ea"/>
              </a:rPr>
              <a:t>peas</a:t>
            </a:r>
            <a:endParaRPr kumimoji="0" lang="en-US" altLang="zh-CN" sz="2800" i="0" u="none" strike="noStrike" kern="1200" cap="none" normalizeH="0" baseline="0" noProof="0" dirty="0"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16305" y="1277620"/>
            <a:ext cx="397827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uLnTx/>
                <a:uFillTx/>
                <a:latin typeface="Times New Roman" panose="02020603050405020304" pitchFamily="18" charset="0"/>
                <a:sym typeface="+mn-ea"/>
              </a:rPr>
              <a:t>Look and guess</a:t>
            </a:r>
            <a:endParaRPr kumimoji="0" lang="en-US" altLang="zh-CN" sz="3200" b="1" i="0" u="none" strike="noStrike" kern="1200" cap="none" normalizeH="0" baseline="0" noProof="0" dirty="0"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zh-CN" altLang="en-US" sz="3200" b="1">
              <a:latin typeface="Times New Roman" panose="02020603050405020304" pitchFamily="18" charset="0"/>
            </a:endParaRPr>
          </a:p>
        </p:txBody>
      </p:sp>
      <p:pic>
        <p:nvPicPr>
          <p:cNvPr id="27650" name="Picture 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6507480" y="1717993"/>
            <a:ext cx="4308475" cy="4462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568575" y="3117850"/>
            <a:ext cx="5537835" cy="798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What can the peas do?</a:t>
            </a:r>
            <a:r>
              <a:rPr lang="en-US" altLang="zh-CN" b="1" dirty="0">
                <a:solidFill>
                  <a:srgbClr val="0070C0"/>
                </a:solidFill>
                <a:sym typeface="+mn-ea"/>
              </a:rPr>
              <a:t> </a:t>
            </a:r>
            <a:endParaRPr lang="zh-CN" altLang="en-US" b="1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8674" name="Picture 8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EFDED"/>
              </a:clrFrom>
              <a:clrTo>
                <a:srgbClr val="FEFDED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101408" y="2207260"/>
            <a:ext cx="2663825" cy="3065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298315" y="2078355"/>
            <a:ext cx="751332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“I’ll see the world,” said the first pea.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“I’ll fly to the sun,” said the second pea.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The third and fourth peas were lazy. “We’re happy anywhere. We only want to sleep,” they said.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The fifth pea said, “I’ll do something useful.”</a:t>
            </a:r>
            <a:endParaRPr lang="zh-CN" altLang="en-US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4675" y="1183640"/>
            <a:ext cx="373126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altLang="zh-CN" sz="3200" b="1" i="0" u="none" strike="noStrike" kern="10" cap="none" normalizeH="0" baseline="0" noProof="0" dirty="0"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Read a story</a:t>
            </a:r>
            <a:endParaRPr kumimoji="0" lang="en-US" altLang="zh-CN" sz="3200" b="1" i="0" u="none" strike="noStrike" kern="10" cap="none" normalizeH="0" baseline="0" noProof="0" dirty="0"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zh-CN" altLang="en-US" sz="3200" b="1">
              <a:effectLst/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405630" y="1090295"/>
            <a:ext cx="3380740" cy="40290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624580" y="5442585"/>
            <a:ext cx="609981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One by one, the peas flew into the sky.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8035" y="1183640"/>
            <a:ext cx="32880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kern="10" noProof="0" dirty="0">
                <a:uLnTx/>
                <a:uFillTx/>
                <a:latin typeface="Times New Roman" panose="02020603050405020304" pitchFamily="18" charset="0"/>
                <a:sym typeface="+mn-ea"/>
              </a:rPr>
              <a:t>Look and say</a:t>
            </a:r>
            <a:endParaRPr lang="en-US" altLang="zh-CN" sz="3200" b="1" kern="10" noProof="0" dirty="0">
              <a:uLnTx/>
              <a:uFillTx/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32770" name="Picture 7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EFDED"/>
              </a:clrFrom>
              <a:clrTo>
                <a:srgbClr val="FEFDED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236345" y="2169160"/>
            <a:ext cx="2390775" cy="2519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1" name="Picture 9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780790" y="2386965"/>
            <a:ext cx="2759075" cy="180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2" name="Picture 7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DEA"/>
              </a:clrFrom>
              <a:clrTo>
                <a:srgbClr val="FFFDEA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744018" y="2493328"/>
            <a:ext cx="2470150" cy="1871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3" name="Picture 8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EFDED"/>
              </a:clrFrom>
              <a:clrTo>
                <a:srgbClr val="FEFDED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9077643" y="2231708"/>
            <a:ext cx="2016125" cy="2393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4" name="Picture 7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DEA"/>
              </a:clrFrom>
              <a:clrTo>
                <a:srgbClr val="FFFDEA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290820" y="4267835"/>
            <a:ext cx="2016125" cy="2514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8035" y="1183640"/>
            <a:ext cx="32880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kern="10" noProof="0" dirty="0">
                <a:uLnTx/>
                <a:uFillTx/>
                <a:latin typeface="Times New Roman" panose="02020603050405020304" pitchFamily="18" charset="0"/>
                <a:sym typeface="+mn-ea"/>
              </a:rPr>
              <a:t>Read a story</a:t>
            </a:r>
            <a:endParaRPr lang="en-US" altLang="zh-CN" sz="3200" b="1" kern="10" noProof="0" dirty="0">
              <a:uLnTx/>
              <a:uFillTx/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31747" name="Picture 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EFCED"/>
              </a:clrFrom>
              <a:clrTo>
                <a:srgbClr val="FEFCED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873885" y="2055178"/>
            <a:ext cx="3443288" cy="4011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923915" y="3150235"/>
            <a:ext cx="5191760" cy="737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342900" indent="-342900" eaLnBrk="1" hangingPunct="1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Did the fifth pea grow into a plant?</a:t>
            </a:r>
            <a:endParaRPr lang="zh-CN" altLang="en-US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2771" name="Picture 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EFCED"/>
              </a:clrFrom>
              <a:clrTo>
                <a:srgbClr val="FEFCED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570355" y="1606233"/>
            <a:ext cx="3443288" cy="401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345430" y="3032125"/>
            <a:ext cx="632142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Why did the girl think she must be strong?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3745" y="1005205"/>
            <a:ext cx="408051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Arial Black" panose="020B0A04020102020204" pitchFamily="34" charset="0"/>
                <a:sym typeface="+mn-ea"/>
              </a:rPr>
              <a:t>Read and choose</a:t>
            </a:r>
            <a:endParaRPr lang="zh-CN" altLang="en-US" sz="3200" b="1">
              <a:solidFill>
                <a:schemeClr val="tx1"/>
              </a:solidFill>
              <a:latin typeface="Times New Roman" panose="02020603050405020304" pitchFamily="18" charset="0"/>
              <a:ea typeface="Arial Black" panose="020B0A04020102020204" pitchFamily="34" charset="0"/>
              <a:sym typeface="+mn-ea"/>
            </a:endParaRPr>
          </a:p>
          <a:p>
            <a:endParaRPr lang="zh-CN" altLang="en-US" sz="3200" b="1">
              <a:solidFill>
                <a:schemeClr val="tx1"/>
              </a:solidFill>
              <a:latin typeface="Times New Roman" panose="02020603050405020304" pitchFamily="18" charset="0"/>
              <a:ea typeface="Arial Black" panose="020B0A0402010202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53585" y="1779905"/>
            <a:ext cx="49155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sick     ill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30500" y="2640330"/>
            <a:ext cx="7054215" cy="2953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1. The _____ girl is very kind and beautiful.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2. She is looking after her ______ father. 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3. She is _________ in bed. 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4. He has been _____ for several days.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4855" y="1235075"/>
            <a:ext cx="46602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Times New Roman" panose="02020603050405020304" pitchFamily="18" charset="0"/>
                <a:ea typeface="Arial Black" panose="020B0A04020102020204" pitchFamily="34" charset="0"/>
                <a:sym typeface="+mn-ea"/>
              </a:rPr>
              <a:t>Think and judge</a:t>
            </a:r>
            <a:endParaRPr lang="zh-CN" altLang="en-US" sz="3200" b="1" dirty="0">
              <a:latin typeface="Times New Roman" panose="02020603050405020304" pitchFamily="18" charset="0"/>
              <a:ea typeface="Arial Black" panose="020B0A0402010202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27580" y="1958975"/>
            <a:ext cx="907288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eaLnBrk="1" hangingPunct="1">
              <a:lnSpc>
                <a:spcPct val="150000"/>
              </a:lnSpc>
            </a:pPr>
            <a:endParaRPr lang="en-US" altLang="zh-CN" dirty="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1. The five peas will live in a pod forever.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2. The boy took the peas out and ate them.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</a:rPr>
              <a:t>3. 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The third and fourth peas only wanted to sleep.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</a:rPr>
              <a:t>4. 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The fifth pea grew into a plant with some green leaves.</a:t>
            </a:r>
            <a:endParaRPr lang="en-US" altLang="zh-CN" sz="28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</a:rPr>
              <a:t>5. 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The girl tried to be as strong as the fifth pea.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4120" y="1396365"/>
            <a:ext cx="428498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Homework</a:t>
            </a:r>
            <a:endParaRPr kumimoji="0" lang="en-US" altLang="zh-CN" sz="3200" b="1" i="0" u="none" strike="noStrike" kern="1200" cap="none" normalizeH="0" baseline="0" noProof="0" dirty="0">
              <a:uLnTx/>
              <a:uFillTx/>
              <a:latin typeface="Times New Roman" panose="02020603050405020304" pitchFamily="18" charset="0"/>
              <a:ea typeface="+mn-ea"/>
              <a:cs typeface="+mn-cs"/>
              <a:sym typeface="+mn-ea"/>
            </a:endParaRPr>
          </a:p>
          <a:p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62960" y="2874010"/>
            <a:ext cx="1282954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</a:rPr>
              <a:t>Retell Part 1 of the story.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复述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故事第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部分。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7825" y="1591310"/>
            <a:ext cx="4209415" cy="37877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488430" y="2504440"/>
            <a:ext cx="48387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 smtClean="0">
                <a:uLnTx/>
                <a:uFillTx/>
                <a:latin typeface="Times New Roman" panose="02020603050405020304" pitchFamily="18" charset="0"/>
                <a:ea typeface="+mj-ea"/>
                <a:cs typeface="+mj-cs"/>
                <a:sym typeface="+mn-ea"/>
              </a:rPr>
              <a:t>What is it?</a:t>
            </a:r>
            <a:endParaRPr kumimoji="0" lang="en-US" altLang="zh-CN" sz="2800" i="0" u="none" strike="noStrike" kern="1200" cap="none" normalizeH="0" baseline="0" noProof="0" dirty="0" smtClean="0">
              <a:uLnTx/>
              <a:uFillTx/>
              <a:latin typeface="Times New Roman" panose="02020603050405020304" pitchFamily="18" charset="0"/>
              <a:ea typeface="+mj-ea"/>
              <a:cs typeface="+mj-cs"/>
              <a:sym typeface="+mn-ea"/>
            </a:endParaRPr>
          </a:p>
          <a:p>
            <a:endParaRPr kumimoji="0" lang="en-US" altLang="zh-CN" sz="2800" i="0" u="none" strike="noStrike" kern="1200" cap="none" normalizeH="0" baseline="0" noProof="0" dirty="0" smtClean="0">
              <a:uLnTx/>
              <a:uFillTx/>
              <a:latin typeface="Times New Roman" panose="02020603050405020304" pitchFamily="18" charset="0"/>
              <a:ea typeface="+mj-ea"/>
              <a:cs typeface="+mj-cs"/>
              <a:sym typeface="+mn-ea"/>
            </a:endParaRPr>
          </a:p>
          <a:p>
            <a:r>
              <a:rPr lang="en-US" altLang="zh-CN" sz="2800" noProof="0" dirty="0">
                <a:uLnTx/>
                <a:uFillTx/>
                <a:latin typeface="Times New Roman" panose="02020603050405020304" pitchFamily="18" charset="0"/>
                <a:sym typeface="+mn-ea"/>
              </a:rPr>
              <a:t>pod</a:t>
            </a:r>
            <a:endParaRPr lang="en-US" altLang="zh-CN" sz="2800" noProof="0" dirty="0">
              <a:uLnTx/>
              <a:uFillTx/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62685" y="1200150"/>
            <a:ext cx="29222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kern="10" noProof="0" dirty="0">
                <a:latin typeface="Times New Roman" panose="02020603050405020304" pitchFamily="18" charset="0"/>
                <a:sym typeface="+mn-ea"/>
              </a:rPr>
              <a:t>Talk and learn</a:t>
            </a:r>
            <a:endParaRPr kumimoji="0" lang="en-US" altLang="zh-CN" sz="3200" b="1" kern="10" cap="none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65525" y="2018665"/>
            <a:ext cx="56394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What do you know about peas?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011170" y="2861310"/>
            <a:ext cx="6381115" cy="349186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13275" y="1421130"/>
            <a:ext cx="3970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Peas can be …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3415" y="2392680"/>
            <a:ext cx="8883015" cy="397256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97760" y="1019810"/>
            <a:ext cx="8228965" cy="561911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7415" y="1166495"/>
            <a:ext cx="35947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kern="10" noProof="0" dirty="0">
                <a:latin typeface="Times New Roman" panose="02020603050405020304" pitchFamily="18" charset="0"/>
                <a:sym typeface="+mn-ea"/>
              </a:rPr>
              <a:t>Look and say</a:t>
            </a:r>
            <a:endParaRPr kumimoji="0" lang="en-US" altLang="zh-CN" sz="3200" b="1" kern="10" cap="none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zh-CN" altLang="en-US" sz="3200" b="1" dirty="0">
              <a:effectLst/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25295" y="2657475"/>
            <a:ext cx="751395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 smtClean="0">
                <a:uLnTx/>
                <a:uFillTx/>
                <a:latin typeface="Times New Roman" panose="02020603050405020304" pitchFamily="18" charset="0"/>
                <a:ea typeface="+mj-ea"/>
                <a:cs typeface="+mj-cs"/>
                <a:sym typeface="+mn-ea"/>
              </a:rPr>
              <a:t>Do you know any stories about peas? </a:t>
            </a:r>
            <a:endParaRPr lang="en-US" altLang="zh-CN" sz="2800" noProof="0" dirty="0" smtClean="0">
              <a:uLnTx/>
              <a:uFillTx/>
              <a:latin typeface="Times New Roman" panose="02020603050405020304" pitchFamily="18" charset="0"/>
              <a:ea typeface="+mj-ea"/>
              <a:cs typeface="+mj-cs"/>
              <a:sym typeface="+mn-ea"/>
            </a:endParaRPr>
          </a:p>
          <a:p>
            <a:endParaRPr kumimoji="0" lang="en-US" altLang="zh-CN" sz="2800" i="0" u="none" strike="noStrike" kern="1200" cap="none" normalizeH="0" baseline="0" noProof="0" dirty="0" smtClean="0">
              <a:uLnTx/>
              <a:uFillTx/>
              <a:latin typeface="Times New Roman" panose="02020603050405020304" pitchFamily="18" charset="0"/>
              <a:ea typeface="+mj-ea"/>
              <a:cs typeface="+mj-cs"/>
              <a:sym typeface="+mn-ea"/>
            </a:endParaRPr>
          </a:p>
          <a:p>
            <a:r>
              <a:rPr lang="en-US" altLang="zh-CN" sz="2800" noProof="0" dirty="0">
                <a:uLnTx/>
                <a:uFillTx/>
                <a:latin typeface="Times New Roman" panose="02020603050405020304" pitchFamily="18" charset="0"/>
                <a:ea typeface="GungsuhChe" panose="02030609000101010101" pitchFamily="49" charset="-127"/>
                <a:cs typeface="Leelawadee" panose="020B0502040204020203" pitchFamily="34" charset="-34"/>
                <a:sym typeface="+mn-ea"/>
              </a:rPr>
              <a:t>The princess and the pea</a:t>
            </a:r>
            <a:endParaRPr kumimoji="0" lang="en-US" altLang="zh-CN" sz="2800" i="0" u="none" strike="noStrike" kern="1200" cap="none" normalizeH="0" baseline="0" noProof="0" dirty="0">
              <a:uLnTx/>
              <a:uFillTx/>
              <a:latin typeface="Times New Roman" panose="02020603050405020304" pitchFamily="18" charset="0"/>
              <a:ea typeface="GungsuhChe" panose="02030609000101010101" pitchFamily="49" charset="-127"/>
              <a:cs typeface="Leelawadee" panose="020B0502040204020203" pitchFamily="34" charset="-34"/>
              <a:sym typeface="+mn-ea"/>
            </a:endParaRPr>
          </a:p>
          <a:p>
            <a:endParaRPr lang="en-US" altLang="zh-CN" sz="2800" noProof="0" dirty="0">
              <a:uLnTx/>
              <a:uFillTx/>
              <a:latin typeface="Times New Roman" panose="02020603050405020304" pitchFamily="18" charset="0"/>
              <a:ea typeface="GungsuhChe" panose="02030609000101010101" pitchFamily="49" charset="-127"/>
              <a:cs typeface="Leelawadee" panose="020B0502040204020203" pitchFamily="34" charset="-34"/>
              <a:sym typeface="+mn-ea"/>
            </a:endParaRPr>
          </a:p>
          <a:p>
            <a:r>
              <a:rPr lang="en-US" altLang="zh-CN" sz="2800" noProof="0" dirty="0">
                <a:uLnTx/>
                <a:uFillTx/>
                <a:latin typeface="Times New Roman" panose="02020603050405020304" pitchFamily="18" charset="0"/>
                <a:ea typeface="GungsuhChe" panose="02030609000101010101" pitchFamily="49" charset="-127"/>
                <a:cs typeface="Leelawadee" panose="020B0502040204020203" pitchFamily="34" charset="-34"/>
                <a:sym typeface="+mn-ea"/>
              </a:rPr>
              <a:t>Jack and the beanstalk</a:t>
            </a:r>
            <a:endParaRPr kumimoji="0" lang="en-US" altLang="zh-CN" sz="2800" i="0" u="none" strike="noStrike" kern="1200" cap="none" normalizeH="0" baseline="0" noProof="0" dirty="0">
              <a:uLnTx/>
              <a:uFillTx/>
              <a:latin typeface="Times New Roman" panose="02020603050405020304" pitchFamily="18" charset="0"/>
              <a:ea typeface="GungsuhChe" panose="02030609000101010101" pitchFamily="49" charset="-127"/>
              <a:cs typeface="Leelawadee" panose="020B0502040204020203" pitchFamily="34" charset="-34"/>
              <a:sym typeface="+mn-ea"/>
            </a:endParaRPr>
          </a:p>
          <a:p>
            <a:endParaRPr kumimoji="0" lang="en-US" altLang="zh-CN" sz="2800" i="0" u="none" strike="noStrike" kern="1200" cap="none" normalizeH="0" baseline="0" noProof="0" dirty="0">
              <a:uLnTx/>
              <a:uFillTx/>
              <a:latin typeface="Times New Roman" panose="02020603050405020304" pitchFamily="18" charset="0"/>
              <a:ea typeface="GungsuhChe" panose="02030609000101010101" pitchFamily="49" charset="-127"/>
              <a:cs typeface="Leelawadee" panose="020B0502040204020203" pitchFamily="34" charset="-34"/>
              <a:sym typeface="+mn-ea"/>
            </a:endParaRPr>
          </a:p>
        </p:txBody>
      </p:sp>
      <p:pic>
        <p:nvPicPr>
          <p:cNvPr id="4" name="图片 3" descr="图片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202122" y="3383099"/>
            <a:ext cx="5238115" cy="328993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1975" y="1376680"/>
            <a:ext cx="4114165" cy="43237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537960" y="2810510"/>
            <a:ext cx="503491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 smtClean="0">
                <a:uLnTx/>
                <a:uFillTx/>
                <a:latin typeface="Times New Roman" panose="02020603050405020304" pitchFamily="18" charset="0"/>
                <a:ea typeface="+mj-ea"/>
                <a:cs typeface="+mj-cs"/>
                <a:sym typeface="+mn-ea"/>
              </a:rPr>
              <a:t>How many peas?</a:t>
            </a:r>
            <a:endParaRPr kumimoji="0" lang="en-US" altLang="zh-CN" sz="2800" i="0" u="none" strike="noStrike" kern="1200" cap="none" normalizeH="0" baseline="0" noProof="0" dirty="0" smtClean="0">
              <a:uLnTx/>
              <a:uFillTx/>
              <a:latin typeface="Times New Roman" panose="02020603050405020304" pitchFamily="18" charset="0"/>
              <a:ea typeface="+mj-ea"/>
              <a:cs typeface="+mj-cs"/>
              <a:sym typeface="+mn-ea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23075" y="3160395"/>
            <a:ext cx="9047480" cy="798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>
                <a:solidFill>
                  <a:schemeClr val="tx1"/>
                </a:solidFill>
                <a:uLnTx/>
                <a:uFillTx/>
                <a:latin typeface="Times New Roman" panose="02020603050405020304" pitchFamily="18" charset="0"/>
                <a:sym typeface="+mn-ea"/>
              </a:rPr>
              <a:t>The five peas</a:t>
            </a:r>
            <a:endParaRPr kumimoji="0" lang="en-US" altLang="zh-CN" sz="2800" i="0" u="none" strike="noStrike" kern="1200" cap="none" normalizeH="0" baseline="0" noProof="0" dirty="0">
              <a:solidFill>
                <a:schemeClr val="tx1"/>
              </a:solidFill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zh-CN" altLang="en-US"/>
          </a:p>
        </p:txBody>
      </p:sp>
      <p:pic>
        <p:nvPicPr>
          <p:cNvPr id="3" name="图片 2" descr="图片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9595" y="1537335"/>
            <a:ext cx="4114165" cy="432371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aace450c-62b9-493b-b0f0-b37b66f7e76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2875</Words>
  <Application>WPS 演示</Application>
  <PresentationFormat>自定义</PresentationFormat>
  <Paragraphs>230</Paragraphs>
  <Slides>29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5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GungsuhChe</vt:lpstr>
      <vt:lpstr>Malgun Gothic</vt:lpstr>
      <vt:lpstr>Leelawadee</vt:lpstr>
      <vt:lpstr>Arial Black</vt:lpstr>
      <vt:lpstr>Arial Unicode MS</vt:lpstr>
      <vt:lpstr>Arial</vt:lpstr>
      <vt:lpstr>Leelawadee UI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413</cp:revision>
  <dcterms:created xsi:type="dcterms:W3CDTF">2013-07-01T03:05:00Z</dcterms:created>
  <dcterms:modified xsi:type="dcterms:W3CDTF">2023-03-01T06:57:33Z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FD0A35DA784D4B84AA80BA53D20DE26C</vt:lpwstr>
  </property>
</Properties>
</file>