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mf" ContentType="image/x-wmf"/>
  <Default Extension="gif" ContentType="image/gi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477" r:id="rId4"/>
    <p:sldId id="379" r:id="rId5"/>
    <p:sldId id="411" r:id="rId7"/>
    <p:sldId id="403" r:id="rId8"/>
    <p:sldId id="335" r:id="rId9"/>
    <p:sldId id="402" r:id="rId10"/>
    <p:sldId id="336" r:id="rId11"/>
    <p:sldId id="337" r:id="rId12"/>
    <p:sldId id="419" r:id="rId13"/>
    <p:sldId id="381" r:id="rId14"/>
    <p:sldId id="382" r:id="rId15"/>
    <p:sldId id="385" r:id="rId16"/>
    <p:sldId id="406" r:id="rId17"/>
    <p:sldId id="407" r:id="rId18"/>
    <p:sldId id="405" r:id="rId19"/>
    <p:sldId id="408" r:id="rId20"/>
    <p:sldId id="412" r:id="rId21"/>
    <p:sldId id="413" r:id="rId22"/>
    <p:sldId id="414" r:id="rId23"/>
    <p:sldId id="415" r:id="rId24"/>
    <p:sldId id="416" r:id="rId25"/>
    <p:sldId id="418" r:id="rId26"/>
    <p:sldId id="476" r:id="rId27"/>
    <p:sldId id="352" r:id="rId28"/>
    <p:sldId id="468" r:id="rId29"/>
    <p:sldId id="469" r:id="rId30"/>
    <p:sldId id="467" r:id="rId31"/>
    <p:sldId id="470" r:id="rId32"/>
    <p:sldId id="472" r:id="rId33"/>
    <p:sldId id="471" r:id="rId34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600" b="1" i="1" kern="1200">
        <a:solidFill>
          <a:srgbClr val="FF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600" b="1" i="1" kern="1200">
        <a:solidFill>
          <a:srgbClr val="FF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600" b="1" i="1" kern="1200">
        <a:solidFill>
          <a:srgbClr val="FF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600" b="1" i="1" kern="1200">
        <a:solidFill>
          <a:srgbClr val="FF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600" b="1" i="1" kern="1200">
        <a:solidFill>
          <a:srgbClr val="FF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600" b="1" i="1" kern="1200">
        <a:solidFill>
          <a:srgbClr val="FF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600" b="1" i="1" kern="1200">
        <a:solidFill>
          <a:srgbClr val="FF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600" b="1" i="1" kern="1200">
        <a:solidFill>
          <a:srgbClr val="FF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600" b="1" i="1" kern="1200">
        <a:solidFill>
          <a:srgbClr val="FF00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663300"/>
    <a:srgbClr val="D60093"/>
    <a:srgbClr val="990099"/>
    <a:srgbClr val="FF0066"/>
    <a:srgbClr val="FF0000"/>
    <a:srgbClr val="FFFF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225437-16B4-4578-B6B8-9AEC4DA286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05A49-65B6-4D28-A3EB-888E8FBD61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05A49-65B6-4D28-A3EB-888E8FBD61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D7BC14-D0FF-458E-9A42-B8BED51D291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C65FB1-32D4-41AB-A906-CEEED76C1F4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3041B3-4004-4486-BE0A-C87615241E9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54D1C4-29A8-47FB-B945-FFA7D0277F2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F0D69C-EBCF-467B-B261-53B97EA2C9E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297E2D-95DA-4A86-AD7C-8459D90E702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CE680-9E1A-4E3F-AA04-D61BA48DDB0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32AA06-373B-4645-AE44-E1197D68794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90806-8EBC-4E06-9A5B-7CB721FD4F6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96C4D-499E-47E9-8F8C-23C8550E4C6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CB5B3-F73B-44D0-8A52-5C916E9BFE9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FA1C871-5112-4404-B2A7-FA5E7670C71F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w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8.jpeg"/><Relationship Id="rId2" Type="http://schemas.openxmlformats.org/officeDocument/2006/relationships/image" Target="../media/image19.jpeg"/><Relationship Id="rId1" Type="http://schemas.openxmlformats.org/officeDocument/2006/relationships/image" Target="../media/image17.GIF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7.jpeg"/><Relationship Id="rId7" Type="http://schemas.openxmlformats.org/officeDocument/2006/relationships/image" Target="../media/image26.emf"/><Relationship Id="rId6" Type="http://schemas.openxmlformats.org/officeDocument/2006/relationships/image" Target="../media/image25.e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6" Type="http://schemas.openxmlformats.org/officeDocument/2006/relationships/image" Target="../media/image32.emf"/><Relationship Id="rId5" Type="http://schemas.openxmlformats.org/officeDocument/2006/relationships/image" Target="../media/image31.wmf"/><Relationship Id="rId4" Type="http://schemas.openxmlformats.org/officeDocument/2006/relationships/image" Target="../media/image30.png"/><Relationship Id="rId3" Type="http://schemas.openxmlformats.org/officeDocument/2006/relationships/image" Target="../media/image4.wmf"/><Relationship Id="rId2" Type="http://schemas.openxmlformats.org/officeDocument/2006/relationships/image" Target="../media/image29.wmf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wmf"/><Relationship Id="rId2" Type="http://schemas.openxmlformats.org/officeDocument/2006/relationships/image" Target="../media/image29.wmf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png"/><Relationship Id="rId2" Type="http://schemas.openxmlformats.org/officeDocument/2006/relationships/image" Target="../media/image23.wmf"/><Relationship Id="rId1" Type="http://schemas.openxmlformats.org/officeDocument/2006/relationships/image" Target="../media/image29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wmf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png"/><Relationship Id="rId2" Type="http://schemas.openxmlformats.org/officeDocument/2006/relationships/image" Target="../media/image23.wmf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openxmlformats.org/officeDocument/2006/relationships/image" Target="../media/image4.wmf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-9550" y="838268"/>
            <a:ext cx="91440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7200" i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2" charset="0"/>
              </a:rPr>
              <a:t>Unit 4 </a:t>
            </a:r>
            <a:endParaRPr lang="zh-CN" altLang="zh-CN" sz="7200" i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Snap ITC" pitchFamily="2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8000" i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nap ITC" pitchFamily="2" charset="0"/>
              </a:rPr>
              <a:t>Is it in your schoolbag?</a:t>
            </a:r>
            <a:endParaRPr lang="zh-CN" altLang="zh-CN" sz="8000" i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Snap ITC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971550" y="908050"/>
            <a:ext cx="7315200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里面 </a:t>
            </a:r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in</a:t>
            </a:r>
            <a:r>
              <a:rPr lang="zh-CN" alt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,</a:t>
            </a:r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上面</a:t>
            </a:r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on</a:t>
            </a:r>
            <a:r>
              <a:rPr lang="zh-CN" alt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, </a:t>
            </a:r>
            <a:endParaRPr lang="zh-CN" altLang="zh-CN" sz="4400" i="0" dirty="0"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under </a:t>
            </a:r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就在</a:t>
            </a:r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正下方</a:t>
            </a:r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。</a:t>
            </a:r>
            <a:endParaRPr lang="zh-CN" sz="4400" i="0" dirty="0"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前面</a:t>
            </a:r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就是</a:t>
            </a:r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in front of</a:t>
            </a:r>
            <a:r>
              <a:rPr lang="zh-CN" alt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, </a:t>
            </a:r>
            <a:endParaRPr lang="zh-CN" altLang="zh-CN" sz="4400" i="0" dirty="0"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后面</a:t>
            </a:r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就用</a:t>
            </a:r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behind.</a:t>
            </a:r>
            <a:endParaRPr lang="zh-CN" altLang="zh-CN" sz="4400" i="0" dirty="0">
              <a:solidFill>
                <a:srgbClr val="CC0066"/>
              </a:solidFill>
              <a:effectLst/>
              <a:latin typeface="Comic Sans MS" panose="030F0702030302020204" pitchFamily="66" charset="0"/>
            </a:endParaRPr>
          </a:p>
          <a:p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在旁边</a:t>
            </a:r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beside, </a:t>
            </a:r>
            <a:endParaRPr lang="zh-CN" altLang="zh-CN" sz="4400" i="0" dirty="0">
              <a:solidFill>
                <a:srgbClr val="CC0066"/>
              </a:solidFill>
              <a:effectLst/>
              <a:latin typeface="Comic Sans MS" panose="030F0702030302020204" pitchFamily="66" charset="0"/>
            </a:endParaRPr>
          </a:p>
          <a:p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near near</a:t>
            </a:r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是</a:t>
            </a:r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附近</a:t>
            </a:r>
            <a:r>
              <a:rPr lang="zh-CN" alt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,</a:t>
            </a:r>
            <a:endParaRPr lang="zh-CN" altLang="zh-CN" sz="4400" i="0" dirty="0"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距离远近要明确。</a:t>
            </a:r>
            <a:endParaRPr lang="zh-CN" sz="4400" i="0" dirty="0"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CHH00865_000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16238" y="3068638"/>
            <a:ext cx="5761037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MCj0232756000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659380">
            <a:off x="4953000" y="3276600"/>
            <a:ext cx="187325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39750" y="1484313"/>
            <a:ext cx="4608513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i="0" dirty="0">
                <a:solidFill>
                  <a:schemeClr val="tx1"/>
                </a:solidFill>
                <a:effectLst/>
              </a:rPr>
              <a:t>________the pencil?</a:t>
            </a:r>
            <a:endParaRPr lang="zh-CN" altLang="zh-CN" i="0" dirty="0">
              <a:solidFill>
                <a:schemeClr val="tx1"/>
              </a:solidFill>
              <a:effectLst/>
            </a:endParaRPr>
          </a:p>
          <a:p>
            <a:pPr>
              <a:lnSpc>
                <a:spcPct val="120000"/>
              </a:lnSpc>
            </a:pPr>
            <a:r>
              <a:rPr lang="zh-CN" altLang="zh-CN" i="0" dirty="0">
                <a:solidFill>
                  <a:srgbClr val="FF3300"/>
                </a:solidFill>
                <a:effectLst/>
              </a:rPr>
              <a:t>It’s</a:t>
            </a:r>
            <a:r>
              <a:rPr lang="zh-CN" altLang="zh-CN" i="0" dirty="0">
                <a:solidFill>
                  <a:schemeClr val="tx1"/>
                </a:solidFill>
                <a:effectLst/>
              </a:rPr>
              <a:t>____ the table.</a:t>
            </a:r>
            <a:endParaRPr lang="zh-CN" altLang="zh-CN" i="0" dirty="0">
              <a:solidFill>
                <a:schemeClr val="tx1"/>
              </a:solidFill>
              <a:effectLst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628847" y="2138363"/>
            <a:ext cx="10461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i="0" dirty="0">
                <a:solidFill>
                  <a:srgbClr val="6600FF"/>
                </a:solidFill>
                <a:effectLst/>
              </a:rPr>
              <a:t>on</a:t>
            </a:r>
            <a:endParaRPr lang="zh-CN" altLang="zh-CN" i="0" dirty="0">
              <a:solidFill>
                <a:srgbClr val="6600FF"/>
              </a:solidFill>
              <a:effectLst/>
            </a:endParaRPr>
          </a:p>
        </p:txBody>
      </p:sp>
      <p:sp>
        <p:nvSpPr>
          <p:cNvPr id="12294" name="Text Box 3"/>
          <p:cNvSpPr txBox="1">
            <a:spLocks noChangeArrowheads="1"/>
          </p:cNvSpPr>
          <p:nvPr/>
        </p:nvSpPr>
        <p:spPr bwMode="auto">
          <a:xfrm>
            <a:off x="179388" y="333375"/>
            <a:ext cx="3816350" cy="762000"/>
          </a:xfrm>
          <a:prstGeom prst="rect">
            <a:avLst/>
          </a:prstGeom>
          <a:solidFill>
            <a:srgbClr val="FFFFFF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400" i="0" dirty="0">
                <a:solidFill>
                  <a:srgbClr val="9933FF"/>
                </a:solidFill>
                <a:effectLst/>
              </a:rPr>
              <a:t>Look and say</a:t>
            </a:r>
            <a:endParaRPr lang="zh-CN" altLang="zh-CN" sz="4400" i="0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 flipH="1" flipV="1">
            <a:off x="762000" y="1371600"/>
            <a:ext cx="1447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762000" y="1600200"/>
            <a:ext cx="1752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Where’s</a:t>
            </a:r>
            <a:endParaRPr lang="zh-CN" altLang="zh-CN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MCj0301514000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2163" y="519113"/>
            <a:ext cx="6265862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news_20042188413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38600" y="2590800"/>
            <a:ext cx="3378200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987675" y="4581525"/>
            <a:ext cx="532765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i="0">
                <a:solidFill>
                  <a:schemeClr val="tx1"/>
                </a:solidFill>
                <a:effectLst/>
              </a:rPr>
              <a:t>________the schoolbag?</a:t>
            </a:r>
            <a:endParaRPr lang="zh-CN" altLang="zh-CN" i="0">
              <a:solidFill>
                <a:schemeClr val="tx1"/>
              </a:solidFill>
              <a:effectLst/>
            </a:endParaRPr>
          </a:p>
          <a:p>
            <a:pPr>
              <a:lnSpc>
                <a:spcPct val="120000"/>
              </a:lnSpc>
            </a:pPr>
            <a:r>
              <a:rPr lang="zh-CN" altLang="zh-CN" i="0">
                <a:solidFill>
                  <a:schemeClr val="tx1"/>
                </a:solidFill>
                <a:effectLst/>
              </a:rPr>
              <a:t>It’s    _______     the table.</a:t>
            </a:r>
            <a:endParaRPr lang="zh-CN" altLang="zh-CN" i="0">
              <a:solidFill>
                <a:schemeClr val="tx1"/>
              </a:solidFill>
              <a:effectLst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916238" y="4652963"/>
            <a:ext cx="1835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i="0">
                <a:solidFill>
                  <a:srgbClr val="FF3300"/>
                </a:solidFill>
                <a:effectLst/>
              </a:rPr>
              <a:t>Where’s</a:t>
            </a:r>
            <a:endParaRPr lang="zh-CN" altLang="zh-CN" i="0">
              <a:solidFill>
                <a:srgbClr val="FF3300"/>
              </a:solidFill>
              <a:effectLst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3851275" y="5300663"/>
            <a:ext cx="2216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i="0">
                <a:solidFill>
                  <a:srgbClr val="FF3300"/>
                </a:solidFill>
                <a:effectLst/>
              </a:rPr>
              <a:t>In front of</a:t>
            </a:r>
            <a:endParaRPr lang="zh-CN" altLang="zh-CN" i="0">
              <a:solidFill>
                <a:srgbClr val="FF3300"/>
              </a:solidFill>
              <a:effectLst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utoUpdateAnimBg="0"/>
      <p:bldP spid="1331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bbb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91400" y="5029200"/>
            <a:ext cx="1419225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9" name="Picture 3" descr="chair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0"/>
            <a:ext cx="4114800" cy="399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0" name="Picture 4" descr="pen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2819400"/>
            <a:ext cx="1512888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752600" y="4038600"/>
            <a:ext cx="4343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 i="0">
                <a:solidFill>
                  <a:schemeClr val="tx1"/>
                </a:solidFill>
                <a:effectLst/>
              </a:rPr>
              <a:t>Where's the pen?</a:t>
            </a:r>
            <a:endParaRPr lang="zh-CN" altLang="zh-CN" sz="4400" i="0">
              <a:solidFill>
                <a:schemeClr val="tx1"/>
              </a:solidFill>
              <a:effectLst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676400" y="4876800"/>
            <a:ext cx="50704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 i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It’s  </a:t>
            </a:r>
            <a:r>
              <a:rPr lang="zh-CN" altLang="zh-CN" sz="4400" i="0">
                <a:solidFill>
                  <a:schemeClr val="tx1"/>
                </a:solidFill>
                <a:effectLst/>
              </a:rPr>
              <a:t>           </a:t>
            </a:r>
            <a:r>
              <a:rPr lang="zh-CN" altLang="zh-CN" sz="4400" i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the chair.</a:t>
            </a:r>
            <a:endParaRPr lang="zh-CN" altLang="zh-CN" sz="4400" i="0"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667000" y="4876800"/>
            <a:ext cx="1270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 i="0">
                <a:solidFill>
                  <a:srgbClr val="CC0000"/>
                </a:solidFill>
                <a:effectLst/>
              </a:rPr>
              <a:t>near</a:t>
            </a:r>
            <a:endParaRPr lang="zh-CN" altLang="zh-CN" sz="4400">
              <a:solidFill>
                <a:srgbClr val="CC0000"/>
              </a:solidFill>
              <a:effectLst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bbb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91400" y="5029200"/>
            <a:ext cx="1419225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3" name="Picture 3" descr="chair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0"/>
            <a:ext cx="4114800" cy="399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4" name="Picture 4" descr="pen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3124200"/>
            <a:ext cx="1512888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752600" y="4038600"/>
            <a:ext cx="4343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 i="0">
                <a:solidFill>
                  <a:schemeClr val="tx1"/>
                </a:solidFill>
                <a:effectLst/>
              </a:rPr>
              <a:t>Where's the pen?</a:t>
            </a:r>
            <a:endParaRPr lang="zh-CN" altLang="zh-CN" sz="4400" i="0">
              <a:solidFill>
                <a:schemeClr val="tx1"/>
              </a:solidFill>
              <a:effectLst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676400" y="4876800"/>
            <a:ext cx="50704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 i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It’s  </a:t>
            </a:r>
            <a:r>
              <a:rPr lang="zh-CN" altLang="zh-CN" sz="4400" i="0">
                <a:solidFill>
                  <a:schemeClr val="tx1"/>
                </a:solidFill>
                <a:effectLst/>
              </a:rPr>
              <a:t>           </a:t>
            </a:r>
            <a:r>
              <a:rPr lang="zh-CN" altLang="zh-CN" sz="4400" i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the chair.</a:t>
            </a:r>
            <a:endParaRPr lang="zh-CN" altLang="zh-CN" sz="4400" i="0"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667000" y="4876800"/>
            <a:ext cx="16748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 i="0">
                <a:solidFill>
                  <a:srgbClr val="CC0000"/>
                </a:solidFill>
                <a:effectLst/>
              </a:rPr>
              <a:t>beside</a:t>
            </a:r>
            <a:endParaRPr lang="zh-CN" altLang="zh-CN" sz="4400">
              <a:solidFill>
                <a:srgbClr val="CC0000"/>
              </a:solidFill>
              <a:effectLst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bbb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91400" y="5029200"/>
            <a:ext cx="1419225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7" name="Picture 3" descr="pen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1981200"/>
            <a:ext cx="1512888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8" name="Picture 4" descr="chair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0"/>
            <a:ext cx="4114800" cy="399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752600" y="4038600"/>
            <a:ext cx="4343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 i="0">
                <a:solidFill>
                  <a:schemeClr val="tx1"/>
                </a:solidFill>
                <a:effectLst/>
              </a:rPr>
              <a:t>Where's the pen?</a:t>
            </a:r>
            <a:endParaRPr lang="zh-CN" altLang="zh-CN" sz="4400" i="0">
              <a:solidFill>
                <a:schemeClr val="tx1"/>
              </a:solidFill>
              <a:effectLst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676400" y="4876800"/>
            <a:ext cx="53514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 i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It’s  </a:t>
            </a:r>
            <a:r>
              <a:rPr lang="zh-CN" altLang="zh-CN" sz="4400" i="0">
                <a:solidFill>
                  <a:schemeClr val="tx1"/>
                </a:solidFill>
                <a:effectLst/>
              </a:rPr>
              <a:t>             </a:t>
            </a:r>
            <a:r>
              <a:rPr lang="zh-CN" altLang="zh-CN" sz="4400" i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the chair.</a:t>
            </a:r>
            <a:endParaRPr lang="zh-CN" altLang="zh-CN" sz="4400" i="0"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667000" y="4876800"/>
            <a:ext cx="18319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 i="0">
                <a:solidFill>
                  <a:srgbClr val="CC0000"/>
                </a:solidFill>
                <a:effectLst/>
              </a:rPr>
              <a:t>behind</a:t>
            </a:r>
            <a:endParaRPr lang="zh-CN" altLang="zh-CN" sz="4400">
              <a:solidFill>
                <a:srgbClr val="CC0000"/>
              </a:solidFill>
              <a:effectLst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baseball"/>
          <p:cNvPicPr>
            <a:picLocks noChangeAspect="1" noChangeArrowheads="1"/>
          </p:cNvPicPr>
          <p:nvPr/>
        </p:nvPicPr>
        <p:blipFill>
          <a:blip r:embed="rId1" cstate="email"/>
          <a:srcRect r="51898" b="-6187"/>
          <a:stretch>
            <a:fillRect/>
          </a:stretch>
        </p:blipFill>
        <p:spPr bwMode="auto">
          <a:xfrm>
            <a:off x="5580063" y="4292600"/>
            <a:ext cx="719137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backpa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5813" y="3716338"/>
            <a:ext cx="1698625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shoe-box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025" y="5157788"/>
            <a:ext cx="2519363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chai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19700" y="2060575"/>
            <a:ext cx="2138363" cy="337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0" y="0"/>
            <a:ext cx="4038600" cy="8239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2" charset="0"/>
              </a:rPr>
              <a:t>Pair work</a:t>
            </a:r>
            <a:endParaRPr lang="zh-CN" altLang="zh-CN" sz="4800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2" charset="0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258888" y="1773238"/>
            <a:ext cx="4752975" cy="823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80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539750" y="981075"/>
            <a:ext cx="8243888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zh-CN" sz="4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A:</a:t>
            </a:r>
            <a:r>
              <a:rPr lang="zh-CN" altLang="zh-CN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zh-CN" sz="4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Where’s  the… …? </a:t>
            </a:r>
            <a:endParaRPr lang="zh-CN" altLang="zh-CN" sz="44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zh-CN" sz="4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B: It’s </a:t>
            </a:r>
            <a:r>
              <a:rPr lang="zh-CN" altLang="zh-CN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in/on/under/near/behind</a:t>
            </a:r>
            <a:r>
              <a:rPr lang="zh-CN" altLang="zh-CN" sz="4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…</a:t>
            </a:r>
            <a:endParaRPr lang="zh-CN" altLang="zh-CN" sz="4400" dirty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7417" name="Picture 9" descr="table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5650" y="3284538"/>
            <a:ext cx="4271963" cy="310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10" descr="book"/>
          <p:cNvPicPr>
            <a:picLocks noChangeAspect="1" noChangeArrowheads="1"/>
          </p:cNvPicPr>
          <p:nvPr/>
        </p:nvPicPr>
        <p:blipFill>
          <a:blip r:embed="rId6" cstate="email"/>
          <a:srcRect t="27010" r="15404" b="18080"/>
          <a:stretch>
            <a:fillRect/>
          </a:stretch>
        </p:blipFill>
        <p:spPr bwMode="auto">
          <a:xfrm rot="320433">
            <a:off x="1831975" y="3330575"/>
            <a:ext cx="1512888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Picture 11" descr="pen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1335880">
            <a:off x="3276600" y="3644900"/>
            <a:ext cx="1152525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Picture 12" descr="pencilcase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365832">
            <a:off x="7862094" y="3307557"/>
            <a:ext cx="787400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room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40013" y="2124869"/>
            <a:ext cx="6503987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7239000" y="0"/>
            <a:ext cx="1905000" cy="914400"/>
          </a:xfrm>
          <a:prstGeom prst="rect">
            <a:avLst/>
          </a:prstGeom>
          <a:solidFill>
            <a:schemeClr val="bg1"/>
          </a:solidFill>
          <a:ln w="12700" cap="sq" cmpd="sng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436" name="Picture 4" descr="j019365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5200" y="4800600"/>
            <a:ext cx="243840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 descr="j029004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290771" flipH="1">
            <a:off x="4267200" y="4114800"/>
            <a:ext cx="1438275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57700" y="4029075"/>
            <a:ext cx="128588" cy="10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57700" y="4029075"/>
            <a:ext cx="128588" cy="10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0" name="Picture 8" descr="j019237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08400" y="2060575"/>
            <a:ext cx="1492250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9" descr="BD05134_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086600" y="4889500"/>
            <a:ext cx="1773238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10" descr="HH02315_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00800" y="5638800"/>
            <a:ext cx="8794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179388" y="225425"/>
            <a:ext cx="7667625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000" b="0" i="0" dirty="0">
                <a:effectLst/>
                <a:latin typeface="Arial" panose="020B0604020202020204" pitchFamily="34" charset="0"/>
              </a:rPr>
              <a:t>Is</a:t>
            </a:r>
            <a:r>
              <a:rPr lang="zh-CN" altLang="zh-CN" sz="4000" b="0" i="0" dirty="0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 the schoolbag on the chair?</a:t>
            </a:r>
            <a:endParaRPr lang="zh-CN" altLang="zh-CN" sz="4000" b="0" i="0" dirty="0"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  <a:p>
            <a:endParaRPr lang="zh-CN" altLang="zh-CN" sz="4000" b="0" i="0" dirty="0"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zh-CN" sz="4000" b="0" i="0" dirty="0">
                <a:solidFill>
                  <a:srgbClr val="FF3300"/>
                </a:solidFill>
                <a:effectLst/>
                <a:latin typeface="Arial" panose="020B0604020202020204" pitchFamily="34" charset="0"/>
              </a:rPr>
              <a:t>Is</a:t>
            </a:r>
            <a:r>
              <a:rPr lang="zh-CN" altLang="zh-CN" sz="4000" b="0" i="0" dirty="0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 the TV on the table?</a:t>
            </a:r>
            <a:endParaRPr lang="zh-CN" altLang="zh-CN" sz="4000" b="0" i="0" dirty="0"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  <a:p>
            <a:endParaRPr lang="zh-CN" altLang="zh-CN" sz="4000" b="0" i="0" dirty="0"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  <a:p>
            <a:endParaRPr lang="zh-CN" altLang="zh-CN" sz="4000" b="0" i="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395288" y="887413"/>
            <a:ext cx="2266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b="0" i="0" dirty="0">
                <a:solidFill>
                  <a:schemeClr val="accent2"/>
                </a:solidFill>
                <a:effectLst/>
              </a:rPr>
              <a:t>No, it </a:t>
            </a:r>
            <a:r>
              <a:rPr lang="zh-CN" altLang="zh-CN" b="0" i="0" dirty="0">
                <a:effectLst/>
              </a:rPr>
              <a:t>isn’t</a:t>
            </a:r>
            <a:r>
              <a:rPr lang="zh-CN" altLang="zh-CN" b="0" i="0" dirty="0">
                <a:solidFill>
                  <a:schemeClr val="accent2"/>
                </a:solidFill>
                <a:effectLst/>
              </a:rPr>
              <a:t>.</a:t>
            </a:r>
            <a:endParaRPr lang="zh-CN" altLang="zh-CN" b="0" i="0" dirty="0">
              <a:solidFill>
                <a:schemeClr val="accent2"/>
              </a:solidFill>
              <a:effectLst/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395288" y="2184400"/>
            <a:ext cx="1911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b="0" i="0" dirty="0">
                <a:solidFill>
                  <a:schemeClr val="accent2"/>
                </a:solidFill>
                <a:effectLst/>
              </a:rPr>
              <a:t>Yes, </a:t>
            </a:r>
            <a:r>
              <a:rPr lang="zh-CN" altLang="zh-CN" b="0" i="0" dirty="0">
                <a:effectLst/>
              </a:rPr>
              <a:t>it is</a:t>
            </a:r>
            <a:r>
              <a:rPr lang="zh-CN" altLang="zh-CN" b="0" i="0" dirty="0">
                <a:solidFill>
                  <a:schemeClr val="accent2"/>
                </a:solidFill>
                <a:effectLst/>
              </a:rPr>
              <a:t>.</a:t>
            </a:r>
            <a:endParaRPr lang="zh-CN" altLang="zh-CN" b="0" i="0" dirty="0">
              <a:solidFill>
                <a:schemeClr val="accent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4" grpId="0" autoUpdateAnimBg="0"/>
      <p:bldP spid="1844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/>
          </p:cNvSpPr>
          <p:nvPr/>
        </p:nvSpPr>
        <p:spPr bwMode="auto">
          <a:xfrm>
            <a:off x="304800" y="228600"/>
            <a:ext cx="4419600" cy="1066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dirty="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5000"/>
                    </a:srgbClr>
                  </a:outerShdw>
                </a:effectLst>
                <a:latin typeface="Agency FB"/>
              </a:rPr>
              <a:t>Guessing Game:</a:t>
            </a:r>
            <a:endParaRPr lang="zh-CN" altLang="en-US" dirty="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5000"/>
                  </a:srgbClr>
                </a:outerShdw>
              </a:effectLst>
              <a:latin typeface="Agency FB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81000" y="1447800"/>
            <a:ext cx="4387850" cy="1076325"/>
          </a:xfrm>
          <a:prstGeom prst="rect">
            <a:avLst/>
          </a:prstGeom>
          <a:noFill/>
          <a:ln w="9525" cmpd="sng">
            <a:solidFill>
              <a:srgbClr val="0066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0" i="0" dirty="0">
                <a:solidFill>
                  <a:srgbClr val="CC0000"/>
                </a:solidFill>
                <a:effectLst/>
                <a:latin typeface="Arial" panose="020B0604020202020204" pitchFamily="34" charset="0"/>
              </a:rPr>
              <a:t>Where’s</a:t>
            </a:r>
            <a:r>
              <a:rPr lang="zh-CN" altLang="zh-CN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zh-CN" altLang="zh-CN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TV</a:t>
            </a:r>
            <a:r>
              <a:rPr lang="zh-CN" altLang="zh-CN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?</a:t>
            </a:r>
            <a:endParaRPr lang="zh-CN" altLang="zh-CN" sz="3200" b="0" i="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zh-CN" sz="3200" b="0" i="0" dirty="0">
                <a:solidFill>
                  <a:srgbClr val="CC0000"/>
                </a:solidFill>
                <a:effectLst/>
                <a:latin typeface="Arial" panose="020B0604020202020204" pitchFamily="34" charset="0"/>
              </a:rPr>
              <a:t>Is it on / in / under / …?</a:t>
            </a:r>
            <a:endParaRPr lang="zh-CN" altLang="zh-CN" sz="3200" b="0" i="0" dirty="0">
              <a:solidFill>
                <a:srgbClr val="CC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 rot="21464923">
            <a:off x="3810000" y="3521075"/>
            <a:ext cx="2825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0" i="0">
                <a:solidFill>
                  <a:srgbClr val="0066FF"/>
                </a:solidFill>
                <a:effectLst/>
              </a:rPr>
              <a:t>It’s</a:t>
            </a:r>
            <a:r>
              <a:rPr lang="zh-CN" altLang="zh-CN" sz="3200" b="0" i="0">
                <a:solidFill>
                  <a:schemeClr val="tx1"/>
                </a:solidFill>
                <a:effectLst/>
              </a:rPr>
              <a:t> </a:t>
            </a:r>
            <a:r>
              <a:rPr lang="zh-CN" altLang="zh-CN" sz="3200" b="0" i="0">
                <a:solidFill>
                  <a:srgbClr val="CC0000"/>
                </a:solidFill>
                <a:effectLst/>
              </a:rPr>
              <a:t>on</a:t>
            </a:r>
            <a:r>
              <a:rPr lang="zh-CN" altLang="zh-CN" sz="3200" b="0" i="0">
                <a:solidFill>
                  <a:schemeClr val="tx1"/>
                </a:solidFill>
                <a:effectLst/>
              </a:rPr>
              <a:t> the table.</a:t>
            </a:r>
            <a:endParaRPr lang="zh-CN" altLang="zh-CN" sz="3200" b="0" i="0">
              <a:solidFill>
                <a:schemeClr val="tx1"/>
              </a:solidFill>
              <a:effectLst/>
            </a:endParaRPr>
          </a:p>
        </p:txBody>
      </p:sp>
      <p:pic>
        <p:nvPicPr>
          <p:cNvPr id="19461" name="Picture 5" descr="04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4800" y="3733800"/>
            <a:ext cx="838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3505200" y="3200400"/>
            <a:ext cx="4114800" cy="1219200"/>
          </a:xfrm>
          <a:prstGeom prst="cloudCallout">
            <a:avLst>
              <a:gd name="adj1" fmla="val 59838"/>
              <a:gd name="adj2" fmla="val 60940"/>
            </a:avLst>
          </a:prstGeom>
          <a:noFill/>
          <a:ln w="9525" cmpd="sng">
            <a:solidFill>
              <a:srgbClr val="0066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4E4F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 sz="18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9463" name="Picture 7" descr="j019365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8200" y="4267200"/>
            <a:ext cx="243840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8" descr="j029004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290771" flipH="1">
            <a:off x="1600200" y="3581400"/>
            <a:ext cx="1438275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304800" y="3276600"/>
            <a:ext cx="3200400" cy="3048000"/>
          </a:xfrm>
          <a:prstGeom prst="smileyFace">
            <a:avLst>
              <a:gd name="adj" fmla="val 4653"/>
            </a:avLst>
          </a:prstGeom>
          <a:solidFill>
            <a:srgbClr val="CC99FF"/>
          </a:solidFill>
          <a:ln w="12700" cap="sq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1800" b="0" i="0">
              <a:solidFill>
                <a:srgbClr val="FF0066"/>
              </a:solidFill>
              <a:effectLst/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 autoUpdateAnimBg="0"/>
      <p:bldP spid="19460" grpId="0" autoUpdateAnimBg="0"/>
      <p:bldP spid="19462" grpId="0" animBg="1" autoUpdateAnimBg="0"/>
      <p:bldP spid="19465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886200" y="3505200"/>
            <a:ext cx="31194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0" i="0">
                <a:solidFill>
                  <a:srgbClr val="0066FF"/>
                </a:solidFill>
                <a:effectLst/>
              </a:rPr>
              <a:t>It’s</a:t>
            </a:r>
            <a:r>
              <a:rPr lang="zh-CN" altLang="zh-CN" sz="3200" b="0" i="0">
                <a:solidFill>
                  <a:schemeClr val="tx1"/>
                </a:solidFill>
                <a:effectLst/>
              </a:rPr>
              <a:t> </a:t>
            </a:r>
            <a:r>
              <a:rPr lang="zh-CN" altLang="zh-CN" sz="3200" b="0" i="0">
                <a:solidFill>
                  <a:srgbClr val="CC0000"/>
                </a:solidFill>
                <a:effectLst/>
              </a:rPr>
              <a:t>near</a:t>
            </a:r>
            <a:r>
              <a:rPr lang="zh-CN" altLang="zh-CN" sz="3200" b="0" i="0">
                <a:solidFill>
                  <a:schemeClr val="tx1"/>
                </a:solidFill>
                <a:effectLst/>
              </a:rPr>
              <a:t> the table.</a:t>
            </a:r>
            <a:endParaRPr lang="zh-CN" altLang="zh-CN" sz="3200" b="0" i="0">
              <a:solidFill>
                <a:schemeClr val="tx1"/>
              </a:solidFill>
              <a:effectLst/>
            </a:endParaRPr>
          </a:p>
        </p:txBody>
      </p:sp>
      <p:grpSp>
        <p:nvGrpSpPr>
          <p:cNvPr id="20483" name="Group 3"/>
          <p:cNvGrpSpPr>
            <a:grpSpLocks noChangeAspect="1"/>
          </p:cNvGrpSpPr>
          <p:nvPr/>
        </p:nvGrpSpPr>
        <p:grpSpPr bwMode="auto">
          <a:xfrm>
            <a:off x="533400" y="3962400"/>
            <a:ext cx="2895600" cy="2209800"/>
            <a:chOff x="0" y="0"/>
            <a:chExt cx="1337" cy="1026"/>
          </a:xfrm>
        </p:grpSpPr>
        <p:pic>
          <p:nvPicPr>
            <p:cNvPr id="20484" name="Picture 4" descr="j019365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46"/>
              <a:ext cx="1008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5" name="Picture 5" descr="BD05134_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61" y="0"/>
              <a:ext cx="376" cy="1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457200" y="3505200"/>
            <a:ext cx="3124200" cy="3352800"/>
          </a:xfrm>
          <a:prstGeom prst="smileyFace">
            <a:avLst>
              <a:gd name="adj" fmla="val 4653"/>
            </a:avLst>
          </a:prstGeom>
          <a:solidFill>
            <a:srgbClr val="CC99FF"/>
          </a:solidFill>
          <a:ln w="12700" cap="sq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1800" b="0" i="0">
              <a:solidFill>
                <a:srgbClr val="FF0066"/>
              </a:solidFill>
              <a:effectLst/>
              <a:latin typeface="Comic Sans MS" panose="030F0702030302020204" pitchFamily="66" charset="0"/>
            </a:endParaRPr>
          </a:p>
        </p:txBody>
      </p:sp>
      <p:pic>
        <p:nvPicPr>
          <p:cNvPr id="20487" name="Picture 7" descr="04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4800" y="3733800"/>
            <a:ext cx="838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3505200" y="3200400"/>
            <a:ext cx="4114800" cy="1219200"/>
          </a:xfrm>
          <a:prstGeom prst="cloudCallout">
            <a:avLst>
              <a:gd name="adj1" fmla="val 59838"/>
              <a:gd name="adj2" fmla="val 60940"/>
            </a:avLst>
          </a:prstGeom>
          <a:noFill/>
          <a:ln w="9525" cmpd="sng">
            <a:solidFill>
              <a:srgbClr val="0066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4E4F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 sz="18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381000" y="1447800"/>
            <a:ext cx="4387850" cy="1076325"/>
          </a:xfrm>
          <a:prstGeom prst="rect">
            <a:avLst/>
          </a:prstGeom>
          <a:noFill/>
          <a:ln w="9525" cmpd="sng">
            <a:solidFill>
              <a:srgbClr val="0066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0" i="0">
                <a:solidFill>
                  <a:srgbClr val="CC0000"/>
                </a:solidFill>
                <a:effectLst/>
                <a:latin typeface="Arial" panose="020B0604020202020204" pitchFamily="34" charset="0"/>
              </a:rPr>
              <a:t>Where’s</a:t>
            </a:r>
            <a:r>
              <a:rPr lang="zh-CN" altLang="zh-CN" sz="32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zh-CN" altLang="zh-CN" sz="3200" b="0">
                <a:effectLst/>
                <a:latin typeface="Arial" panose="020B0604020202020204" pitchFamily="34" charset="0"/>
              </a:rPr>
              <a:t>the chair</a:t>
            </a:r>
            <a:r>
              <a:rPr lang="zh-CN" altLang="zh-CN" sz="3200" b="0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zh-CN" altLang="zh-CN" sz="32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?</a:t>
            </a:r>
            <a:endParaRPr lang="zh-CN" altLang="zh-CN" sz="32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zh-CN" sz="3200" b="0">
                <a:effectLst/>
                <a:latin typeface="Arial" panose="020B0604020202020204" pitchFamily="34" charset="0"/>
              </a:rPr>
              <a:t>Is it on / in / under / …?</a:t>
            </a:r>
            <a:endParaRPr lang="zh-CN" altLang="zh-CN" sz="3200" b="0"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6" grpId="0" animBg="1" autoUpdateAnimBg="0"/>
      <p:bldP spid="20488" grpId="0" animBg="1" autoUpdateAnimBg="0"/>
      <p:bldP spid="20489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14360" y="1524050"/>
            <a:ext cx="8142288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i="0" dirty="0">
                <a:effectLst/>
                <a:latin typeface="Arial" panose="020B0604020202020204" pitchFamily="34" charset="0"/>
              </a:rPr>
              <a:t>Is</a:t>
            </a:r>
            <a:r>
              <a:rPr lang="zh-CN" altLang="en-US" i="0" dirty="0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 the English book in the schoolbag?</a:t>
            </a:r>
            <a:endParaRPr lang="zh-CN" altLang="en-US" i="0" dirty="0"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i="0" dirty="0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Yes, </a:t>
            </a:r>
            <a:r>
              <a:rPr lang="zh-CN" altLang="en-US" i="0" dirty="0">
                <a:effectLst/>
                <a:latin typeface="Arial" panose="020B0604020202020204" pitchFamily="34" charset="0"/>
              </a:rPr>
              <a:t>it is</a:t>
            </a:r>
            <a:r>
              <a:rPr lang="zh-CN" altLang="en-US" i="0" dirty="0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./ No, it </a:t>
            </a:r>
            <a:r>
              <a:rPr lang="zh-CN" altLang="en-US" i="0" dirty="0">
                <a:effectLst/>
                <a:latin typeface="Arial" panose="020B0604020202020204" pitchFamily="34" charset="0"/>
              </a:rPr>
              <a:t>isn’t</a:t>
            </a:r>
            <a:r>
              <a:rPr lang="zh-CN" altLang="en-US" i="0" dirty="0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.</a:t>
            </a:r>
            <a:endParaRPr lang="zh-CN" altLang="en-US" i="0" dirty="0"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323850" y="914400"/>
            <a:ext cx="5133975" cy="1076325"/>
          </a:xfrm>
          <a:prstGeom prst="rect">
            <a:avLst/>
          </a:prstGeom>
          <a:noFill/>
          <a:ln w="9525" cmpd="sng">
            <a:solidFill>
              <a:srgbClr val="0066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0" i="0">
                <a:solidFill>
                  <a:srgbClr val="CC0000"/>
                </a:solidFill>
                <a:effectLst/>
                <a:latin typeface="Arial" panose="020B0604020202020204" pitchFamily="34" charset="0"/>
              </a:rPr>
              <a:t>Where’s</a:t>
            </a:r>
            <a:r>
              <a:rPr lang="zh-CN" altLang="zh-CN" sz="32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zh-CN" altLang="zh-CN" sz="3200" b="0">
                <a:effectLst/>
                <a:latin typeface="Arial" panose="020B0604020202020204" pitchFamily="34" charset="0"/>
              </a:rPr>
              <a:t>the English book</a:t>
            </a:r>
            <a:r>
              <a:rPr lang="zh-CN" altLang="zh-CN" sz="3200" b="0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zh-CN" altLang="zh-CN" sz="32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?</a:t>
            </a:r>
            <a:endParaRPr lang="zh-CN" altLang="zh-CN" sz="32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zh-CN" sz="3200" b="0" i="0">
                <a:solidFill>
                  <a:srgbClr val="CC0000"/>
                </a:solidFill>
                <a:effectLst/>
                <a:latin typeface="Arial" panose="020B0604020202020204" pitchFamily="34" charset="0"/>
              </a:rPr>
              <a:t>Is it on / in / under / …?</a:t>
            </a:r>
            <a:endParaRPr lang="zh-CN" altLang="zh-CN" sz="3200" b="0" i="0">
              <a:solidFill>
                <a:srgbClr val="CC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810000" y="2438400"/>
            <a:ext cx="3276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0" i="0">
                <a:solidFill>
                  <a:srgbClr val="0066FF"/>
                </a:solidFill>
                <a:effectLst/>
              </a:rPr>
              <a:t>It’s </a:t>
            </a:r>
            <a:r>
              <a:rPr lang="zh-CN" altLang="zh-CN" sz="3200" b="0" i="0">
                <a:solidFill>
                  <a:srgbClr val="CC0000"/>
                </a:solidFill>
                <a:effectLst/>
              </a:rPr>
              <a:t>behind</a:t>
            </a:r>
            <a:r>
              <a:rPr lang="zh-CN" altLang="zh-CN" sz="3200" b="0" i="0">
                <a:solidFill>
                  <a:schemeClr val="tx1"/>
                </a:solidFill>
                <a:effectLst/>
              </a:rPr>
              <a:t> the TV.</a:t>
            </a:r>
            <a:endParaRPr lang="zh-CN" altLang="zh-CN" sz="3200" b="0" i="0">
              <a:solidFill>
                <a:schemeClr val="tx1"/>
              </a:solidFill>
              <a:effectLst/>
            </a:endParaRPr>
          </a:p>
        </p:txBody>
      </p:sp>
      <p:pic>
        <p:nvPicPr>
          <p:cNvPr id="21508" name="Picture 4" descr="04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4800" y="3733800"/>
            <a:ext cx="838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3429000" y="2133600"/>
            <a:ext cx="4114800" cy="1219200"/>
          </a:xfrm>
          <a:prstGeom prst="cloudCallout">
            <a:avLst>
              <a:gd name="adj1" fmla="val 78356"/>
              <a:gd name="adj2" fmla="val 142190"/>
            </a:avLst>
          </a:prstGeom>
          <a:noFill/>
          <a:ln w="9525" cmpd="sng">
            <a:solidFill>
              <a:srgbClr val="0066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4E4F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 sz="18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1510" name="Picture 6" descr="T1PmjNXjRkXXXVHFo0_0341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0963" y="2590800"/>
            <a:ext cx="16478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j029004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290771" flipH="1">
            <a:off x="152400" y="2590800"/>
            <a:ext cx="4876800" cy="401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AutoShape 8"/>
          <p:cNvSpPr>
            <a:spLocks noChangeArrowheads="1"/>
          </p:cNvSpPr>
          <p:nvPr/>
        </p:nvSpPr>
        <p:spPr bwMode="auto">
          <a:xfrm>
            <a:off x="0" y="2667000"/>
            <a:ext cx="4495800" cy="3733800"/>
          </a:xfrm>
          <a:prstGeom prst="smileyFace">
            <a:avLst>
              <a:gd name="adj" fmla="val 4653"/>
            </a:avLst>
          </a:prstGeom>
          <a:solidFill>
            <a:srgbClr val="CC99FF"/>
          </a:solidFill>
          <a:ln w="12700" cap="sq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1800" b="0" i="0">
              <a:solidFill>
                <a:srgbClr val="FF0066"/>
              </a:solidFill>
              <a:effectLst/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 autoUpdateAnimBg="0"/>
      <p:bldP spid="21507" grpId="0" autoUpdateAnimBg="0"/>
      <p:bldP spid="21509" grpId="0" animBg="1" autoUpdateAnimBg="0"/>
      <p:bldP spid="21512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323850" y="914400"/>
            <a:ext cx="5335588" cy="1076325"/>
          </a:xfrm>
          <a:prstGeom prst="rect">
            <a:avLst/>
          </a:prstGeom>
          <a:noFill/>
          <a:ln w="9525" cmpd="sng">
            <a:solidFill>
              <a:srgbClr val="0066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200" b="0" i="0">
                <a:solidFill>
                  <a:srgbClr val="CC0000"/>
                </a:solidFill>
                <a:effectLst/>
                <a:latin typeface="Arial" panose="020B0604020202020204" pitchFamily="34" charset="0"/>
              </a:rPr>
              <a:t>Where’s</a:t>
            </a:r>
            <a:r>
              <a:rPr lang="zh-CN" altLang="zh-CN" sz="32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zh-CN" altLang="zh-CN" sz="3200" b="0">
                <a:effectLst/>
                <a:latin typeface="Arial" panose="020B0604020202020204" pitchFamily="34" charset="0"/>
              </a:rPr>
              <a:t>the schoolbag</a:t>
            </a:r>
            <a:r>
              <a:rPr lang="zh-CN" altLang="zh-CN" sz="32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?</a:t>
            </a:r>
            <a:endParaRPr lang="zh-CN" altLang="zh-CN" sz="32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zh-CN" sz="3200" b="0">
                <a:effectLst/>
                <a:latin typeface="Arial" panose="020B0604020202020204" pitchFamily="34" charset="0"/>
              </a:rPr>
              <a:t>Is it on / in / under / …?</a:t>
            </a:r>
            <a:endParaRPr lang="zh-CN" altLang="zh-CN" sz="3200" b="0">
              <a:effectLst/>
              <a:latin typeface="Arial" panose="020B0604020202020204" pitchFamily="34" charset="0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962400" y="3505200"/>
            <a:ext cx="33670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0" i="0">
                <a:solidFill>
                  <a:srgbClr val="0066FF"/>
                </a:solidFill>
                <a:effectLst/>
              </a:rPr>
              <a:t>It’s</a:t>
            </a:r>
            <a:r>
              <a:rPr lang="zh-CN" altLang="zh-CN" sz="3200" b="0" i="0">
                <a:solidFill>
                  <a:schemeClr val="tx1"/>
                </a:solidFill>
                <a:effectLst/>
              </a:rPr>
              <a:t> </a:t>
            </a:r>
            <a:r>
              <a:rPr lang="zh-CN" altLang="zh-CN" sz="3200" b="0" i="0">
                <a:solidFill>
                  <a:srgbClr val="CC0000"/>
                </a:solidFill>
                <a:effectLst/>
              </a:rPr>
              <a:t>under</a:t>
            </a:r>
            <a:r>
              <a:rPr lang="zh-CN" altLang="zh-CN" sz="3200" b="0" i="0">
                <a:solidFill>
                  <a:schemeClr val="tx1"/>
                </a:solidFill>
                <a:effectLst/>
              </a:rPr>
              <a:t> the chair.</a:t>
            </a:r>
            <a:endParaRPr lang="zh-CN" altLang="zh-CN" sz="3200" b="0" i="0">
              <a:solidFill>
                <a:schemeClr val="tx1"/>
              </a:solidFill>
              <a:effectLst/>
            </a:endParaRPr>
          </a:p>
        </p:txBody>
      </p:sp>
      <p:grpSp>
        <p:nvGrpSpPr>
          <p:cNvPr id="22532" name="Group 4"/>
          <p:cNvGrpSpPr>
            <a:grpSpLocks noChangeAspect="1"/>
          </p:cNvGrpSpPr>
          <p:nvPr/>
        </p:nvGrpSpPr>
        <p:grpSpPr bwMode="auto">
          <a:xfrm>
            <a:off x="1066800" y="3581400"/>
            <a:ext cx="2438400" cy="2590800"/>
            <a:chOff x="0" y="0"/>
            <a:chExt cx="1536" cy="1632"/>
          </a:xfrm>
        </p:grpSpPr>
        <p:pic>
          <p:nvPicPr>
            <p:cNvPr id="22533" name="Picture 5" descr="HH02315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88" y="1104"/>
              <a:ext cx="325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4" name="Picture 6" descr="BD05134_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1536" cy="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5" name="AutoShape 7"/>
          <p:cNvSpPr>
            <a:spLocks noChangeArrowheads="1"/>
          </p:cNvSpPr>
          <p:nvPr/>
        </p:nvSpPr>
        <p:spPr bwMode="auto">
          <a:xfrm>
            <a:off x="381000" y="3429000"/>
            <a:ext cx="3352800" cy="2895600"/>
          </a:xfrm>
          <a:prstGeom prst="smileyFace">
            <a:avLst>
              <a:gd name="adj" fmla="val 4653"/>
            </a:avLst>
          </a:prstGeom>
          <a:solidFill>
            <a:srgbClr val="CC99FF"/>
          </a:solidFill>
          <a:ln w="12700" cap="sq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1800" b="0" i="0">
              <a:solidFill>
                <a:srgbClr val="FF0066"/>
              </a:solidFill>
              <a:effectLst/>
              <a:latin typeface="Comic Sans MS" panose="030F0702030302020204" pitchFamily="66" charset="0"/>
            </a:endParaRPr>
          </a:p>
        </p:txBody>
      </p:sp>
      <p:pic>
        <p:nvPicPr>
          <p:cNvPr id="22536" name="Picture 8" descr="04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4800" y="3733800"/>
            <a:ext cx="838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AutoShape 9"/>
          <p:cNvSpPr>
            <a:spLocks noChangeArrowheads="1"/>
          </p:cNvSpPr>
          <p:nvPr/>
        </p:nvSpPr>
        <p:spPr bwMode="auto">
          <a:xfrm>
            <a:off x="3505200" y="3200400"/>
            <a:ext cx="4114800" cy="1219200"/>
          </a:xfrm>
          <a:prstGeom prst="cloudCallout">
            <a:avLst>
              <a:gd name="adj1" fmla="val 59838"/>
              <a:gd name="adj2" fmla="val 60940"/>
            </a:avLst>
          </a:prstGeom>
          <a:noFill/>
          <a:ln w="9525" cmpd="sng">
            <a:solidFill>
              <a:srgbClr val="0066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4E4F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 sz="18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 autoUpdateAnimBg="0"/>
      <p:bldP spid="22531" grpId="0" autoUpdateAnimBg="0"/>
      <p:bldP spid="22535" grpId="0" animBg="1" autoUpdateAnimBg="0"/>
      <p:bldP spid="22537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457200" y="685800"/>
            <a:ext cx="7162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0" i="0">
                <a:solidFill>
                  <a:srgbClr val="CC0000"/>
                </a:solidFill>
                <a:effectLst/>
                <a:latin typeface="Arial" panose="020B0604020202020204" pitchFamily="34" charset="0"/>
              </a:rPr>
              <a:t>Where is</a:t>
            </a:r>
            <a:r>
              <a:rPr lang="zh-CN" altLang="zh-CN" sz="32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the schoolbag?</a:t>
            </a:r>
            <a:endParaRPr lang="zh-CN" altLang="zh-CN" sz="32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3200" b="0" i="0">
                <a:solidFill>
                  <a:srgbClr val="CC0000"/>
                </a:solidFill>
                <a:effectLst/>
                <a:latin typeface="Arial" panose="020B0604020202020204" pitchFamily="34" charset="0"/>
              </a:rPr>
              <a:t>Is it on / in / under / …?</a:t>
            </a:r>
            <a:endParaRPr lang="zh-CN" altLang="zh-CN" sz="32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657600" y="3429000"/>
            <a:ext cx="40401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0" i="0">
                <a:solidFill>
                  <a:srgbClr val="0066FF"/>
                </a:solidFill>
                <a:effectLst/>
                <a:latin typeface="Arial" panose="020B0604020202020204" pitchFamily="34" charset="0"/>
              </a:rPr>
              <a:t>It is </a:t>
            </a:r>
            <a:r>
              <a:rPr lang="zh-CN" altLang="zh-CN" sz="3200" b="0" i="0">
                <a:solidFill>
                  <a:srgbClr val="FF3300"/>
                </a:solidFill>
                <a:effectLst/>
                <a:latin typeface="Arial" panose="020B0604020202020204" pitchFamily="34" charset="0"/>
              </a:rPr>
              <a:t>in front of</a:t>
            </a:r>
            <a:r>
              <a:rPr lang="zh-CN" altLang="zh-CN" sz="3200" b="0" i="0">
                <a:solidFill>
                  <a:srgbClr val="0066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zh-CN" altLang="zh-CN" sz="32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TV.</a:t>
            </a:r>
            <a:endParaRPr lang="zh-CN" altLang="zh-CN" sz="32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3556" name="Picture 4" descr="04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4800" y="3733800"/>
            <a:ext cx="838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3505200" y="3200400"/>
            <a:ext cx="4114800" cy="1219200"/>
          </a:xfrm>
          <a:prstGeom prst="cloudCallout">
            <a:avLst>
              <a:gd name="adj1" fmla="val 59838"/>
              <a:gd name="adj2" fmla="val 60940"/>
            </a:avLst>
          </a:prstGeom>
          <a:noFill/>
          <a:ln w="9525" cmpd="sng">
            <a:solidFill>
              <a:srgbClr val="0066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4E4F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 sz="18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3558" name="Picture 6" descr="j029004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290771" flipH="1">
            <a:off x="274638" y="2463800"/>
            <a:ext cx="4038600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7" descr="HH02315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4876800"/>
            <a:ext cx="13525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0" y="2819400"/>
            <a:ext cx="3429000" cy="3352800"/>
          </a:xfrm>
          <a:prstGeom prst="smileyFace">
            <a:avLst>
              <a:gd name="adj" fmla="val 4653"/>
            </a:avLst>
          </a:prstGeom>
          <a:solidFill>
            <a:srgbClr val="CC99FF"/>
          </a:solidFill>
          <a:ln w="12700" cap="sq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1800" b="0" i="0">
              <a:solidFill>
                <a:srgbClr val="FF0066"/>
              </a:solidFill>
              <a:effectLst/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  <p:bldP spid="23555" grpId="0" autoUpdateAnimBg="0"/>
      <p:bldP spid="23557" grpId="0" animBg="1" autoUpdateAnimBg="0"/>
      <p:bldP spid="23560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/>
          <p:nvPr/>
        </p:nvGrpSpPr>
        <p:grpSpPr bwMode="auto">
          <a:xfrm>
            <a:off x="609600" y="2819400"/>
            <a:ext cx="3505200" cy="3276600"/>
            <a:chOff x="0" y="0"/>
            <a:chExt cx="5760" cy="4320"/>
          </a:xfrm>
        </p:grpSpPr>
        <p:sp>
          <p:nvSpPr>
            <p:cNvPr id="2457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bg1"/>
            </a:solidFill>
            <a:ln w="12700" cap="sq" cmpd="sng">
              <a:solidFill>
                <a:srgbClr val="0066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4580" name="Picture 4" descr="0114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996699"/>
                </a:clrFrom>
                <a:clrTo>
                  <a:srgbClr val="99669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12" y="384"/>
              <a:ext cx="3936" cy="2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838200" y="3048000"/>
            <a:ext cx="2971800" cy="2895600"/>
          </a:xfrm>
          <a:prstGeom prst="smileyFace">
            <a:avLst>
              <a:gd name="adj" fmla="val 4653"/>
            </a:avLst>
          </a:prstGeom>
          <a:solidFill>
            <a:srgbClr val="CC99FF"/>
          </a:solidFill>
          <a:ln w="12700" cap="sq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1800" b="0" i="0">
              <a:solidFill>
                <a:srgbClr val="FF0066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838200" y="304800"/>
            <a:ext cx="3886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0" i="0">
                <a:solidFill>
                  <a:srgbClr val="CC0000"/>
                </a:solidFill>
                <a:effectLst/>
                <a:latin typeface="Arial" panose="020B0604020202020204" pitchFamily="34" charset="0"/>
              </a:rPr>
              <a:t>Where are</a:t>
            </a:r>
            <a:r>
              <a:rPr lang="zh-CN" altLang="zh-CN" sz="32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the cat</a:t>
            </a:r>
            <a:r>
              <a:rPr lang="zh-CN" altLang="zh-CN" sz="3200" b="0" i="0">
                <a:solidFill>
                  <a:srgbClr val="CC0000"/>
                </a:solidFill>
                <a:effectLst/>
                <a:latin typeface="Arial" panose="020B0604020202020204" pitchFamily="34" charset="0"/>
              </a:rPr>
              <a:t>s</a:t>
            </a:r>
            <a:r>
              <a:rPr lang="zh-CN" altLang="zh-CN" sz="32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?</a:t>
            </a:r>
            <a:endParaRPr lang="zh-CN" altLang="zh-CN" sz="32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3810000" y="3505200"/>
            <a:ext cx="37465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0" i="0">
                <a:solidFill>
                  <a:srgbClr val="0066FF"/>
                </a:solidFill>
                <a:effectLst/>
                <a:latin typeface="Arial" panose="020B0604020202020204" pitchFamily="34" charset="0"/>
              </a:rPr>
              <a:t>They’re</a:t>
            </a:r>
            <a:r>
              <a:rPr lang="zh-CN" altLang="zh-CN" sz="32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zh-CN" altLang="zh-CN" sz="3200" b="0" i="0">
                <a:solidFill>
                  <a:srgbClr val="CC0000"/>
                </a:solidFill>
                <a:effectLst/>
                <a:latin typeface="Arial" panose="020B0604020202020204" pitchFamily="34" charset="0"/>
              </a:rPr>
              <a:t>on</a:t>
            </a:r>
            <a:r>
              <a:rPr lang="zh-CN" altLang="zh-CN" sz="32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the bike.</a:t>
            </a:r>
            <a:endParaRPr lang="zh-CN" altLang="zh-CN" sz="32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4584" name="Picture 8" descr="04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4800" y="3733800"/>
            <a:ext cx="1066684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AutoShape 9"/>
          <p:cNvSpPr>
            <a:spLocks noChangeArrowheads="1"/>
          </p:cNvSpPr>
          <p:nvPr/>
        </p:nvSpPr>
        <p:spPr bwMode="auto">
          <a:xfrm>
            <a:off x="3505200" y="3200400"/>
            <a:ext cx="4114800" cy="1219200"/>
          </a:xfrm>
          <a:prstGeom prst="cloudCallout">
            <a:avLst>
              <a:gd name="adj1" fmla="val 59838"/>
              <a:gd name="adj2" fmla="val 60940"/>
            </a:avLst>
          </a:prstGeom>
          <a:noFill/>
          <a:ln w="9525" cmpd="sng">
            <a:solidFill>
              <a:srgbClr val="0066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4E4F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 sz="18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1042988" y="1001713"/>
            <a:ext cx="6140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b="0" i="0">
                <a:effectLst/>
              </a:rPr>
              <a:t>Are they on/in/under/behind…?</a:t>
            </a:r>
            <a:r>
              <a:rPr lang="zh-CN" altLang="zh-CN" b="0" i="0">
                <a:solidFill>
                  <a:schemeClr val="tx1"/>
                </a:solidFill>
                <a:effectLst/>
              </a:rPr>
              <a:t> </a:t>
            </a:r>
            <a:endParaRPr lang="zh-CN" altLang="zh-CN" b="0" i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nimBg="1" autoUpdateAnimBg="0"/>
      <p:bldP spid="24582" grpId="0" autoUpdateAnimBg="0"/>
      <p:bldP spid="24583" grpId="0" autoUpdateAnimBg="0"/>
      <p:bldP spid="24585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971550" y="609674"/>
            <a:ext cx="7315200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里面 </a:t>
            </a:r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in</a:t>
            </a:r>
            <a:r>
              <a:rPr lang="zh-CN" alt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,</a:t>
            </a:r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上面</a:t>
            </a:r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on</a:t>
            </a:r>
            <a:r>
              <a:rPr lang="zh-CN" alt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, </a:t>
            </a:r>
            <a:endParaRPr lang="zh-CN" altLang="zh-CN" sz="4400" i="0" dirty="0"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under </a:t>
            </a:r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就在</a:t>
            </a:r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正下方</a:t>
            </a:r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。</a:t>
            </a:r>
            <a:endParaRPr lang="zh-CN" sz="4400" i="0" dirty="0"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前面</a:t>
            </a:r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就是</a:t>
            </a:r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in front of</a:t>
            </a:r>
            <a:r>
              <a:rPr lang="zh-CN" alt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, </a:t>
            </a:r>
            <a:endParaRPr lang="zh-CN" altLang="zh-CN" sz="4400" i="0" dirty="0"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后面</a:t>
            </a:r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就用</a:t>
            </a:r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behind.</a:t>
            </a:r>
            <a:endParaRPr lang="zh-CN" altLang="zh-CN" sz="4400" i="0" dirty="0">
              <a:solidFill>
                <a:srgbClr val="CC0066"/>
              </a:solidFill>
              <a:effectLst/>
              <a:latin typeface="Comic Sans MS" panose="030F0702030302020204" pitchFamily="66" charset="0"/>
            </a:endParaRPr>
          </a:p>
          <a:p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在旁边</a:t>
            </a:r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beside, </a:t>
            </a:r>
            <a:endParaRPr lang="zh-CN" altLang="zh-CN" sz="4400" i="0" dirty="0">
              <a:solidFill>
                <a:srgbClr val="CC0066"/>
              </a:solidFill>
              <a:effectLst/>
              <a:latin typeface="Comic Sans MS" panose="030F0702030302020204" pitchFamily="66" charset="0"/>
            </a:endParaRPr>
          </a:p>
          <a:p>
            <a:r>
              <a:rPr lang="zh-CN" altLang="zh-CN" sz="4400" i="0" dirty="0">
                <a:solidFill>
                  <a:srgbClr val="CC0066"/>
                </a:solidFill>
                <a:effectLst/>
                <a:latin typeface="Comic Sans MS" panose="030F0702030302020204" pitchFamily="66" charset="0"/>
              </a:rPr>
              <a:t>near near</a:t>
            </a:r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是</a:t>
            </a:r>
            <a:r>
              <a:rPr lang="zh-CN" sz="4400" i="0" dirty="0">
                <a:solidFill>
                  <a:srgbClr val="0000FF"/>
                </a:solidFill>
                <a:effectLst/>
                <a:latin typeface="Comic Sans MS" panose="030F0702030302020204" pitchFamily="66" charset="0"/>
              </a:rPr>
              <a:t>附近</a:t>
            </a:r>
            <a:r>
              <a:rPr lang="zh-CN" alt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,</a:t>
            </a:r>
            <a:endParaRPr lang="zh-CN" altLang="zh-CN" sz="4400" i="0" dirty="0"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r>
              <a:rPr lang="zh-CN" sz="4400" i="0" dirty="0">
                <a:solidFill>
                  <a:schemeClr val="tx1"/>
                </a:solidFill>
                <a:effectLst/>
                <a:latin typeface="Comic Sans MS" panose="030F0702030302020204" pitchFamily="66" charset="0"/>
              </a:rPr>
              <a:t>距离远近要明确。</a:t>
            </a:r>
            <a:endParaRPr lang="zh-CN" sz="4400" i="0" dirty="0"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未标题-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14400" y="0"/>
            <a:ext cx="73914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533400" y="3810000"/>
            <a:ext cx="8001000" cy="265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 i="0" dirty="0"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</a:rPr>
              <a:t>This is my room. It’s very nice</a:t>
            </a:r>
            <a:r>
              <a:rPr lang="zh-CN" altLang="en-US" sz="1600" b="0" i="0" dirty="0"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</a:rPr>
              <a:t>(</a:t>
            </a:r>
            <a:r>
              <a:rPr lang="zh-CN" altLang="en-US" sz="1600" b="0" i="0" dirty="0">
                <a:solidFill>
                  <a:srgbClr val="000000"/>
                </a:solidFill>
                <a:effectLst/>
                <a:latin typeface="Batang" pitchFamily="18" charset="-127"/>
              </a:rPr>
              <a:t>漂亮)</a:t>
            </a:r>
            <a:r>
              <a:rPr lang="zh-CN" altLang="en-US" sz="2800" b="0" i="0" dirty="0"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</a:rPr>
              <a:t>. The computer</a:t>
            </a:r>
            <a:r>
              <a:rPr lang="zh-CN" altLang="en-US" sz="2800" b="0" i="0" dirty="0">
                <a:solidFill>
                  <a:srgbClr val="000000"/>
                </a:solidFill>
                <a:effectLst/>
                <a:latin typeface="Batang" pitchFamily="18" charset="-127"/>
              </a:rPr>
              <a:t>(</a:t>
            </a:r>
            <a:r>
              <a:rPr lang="zh-CN" altLang="en-US" sz="1800" b="0" i="0" dirty="0">
                <a:solidFill>
                  <a:srgbClr val="000000"/>
                </a:solidFill>
                <a:effectLst/>
                <a:latin typeface="Batang" pitchFamily="18" charset="-127"/>
              </a:rPr>
              <a:t>电脑</a:t>
            </a:r>
            <a:r>
              <a:rPr lang="zh-CN" altLang="en-US" sz="2800" b="0" i="0" dirty="0">
                <a:solidFill>
                  <a:srgbClr val="000000"/>
                </a:solidFill>
                <a:effectLst/>
                <a:latin typeface="Batang" pitchFamily="18" charset="-127"/>
              </a:rPr>
              <a:t>)</a:t>
            </a:r>
            <a:r>
              <a:rPr lang="zh-CN" altLang="en-US" sz="2800" b="0" i="0" dirty="0"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</a:rPr>
              <a:t> is ___the desk. The ball is ______ the chair. My ____ __  are  in  the bookcase</a:t>
            </a:r>
            <a:r>
              <a:rPr lang="zh-CN" altLang="en-US" sz="2800" b="0" i="0" dirty="0">
                <a:solidFill>
                  <a:srgbClr val="000000"/>
                </a:solidFill>
                <a:effectLst/>
                <a:latin typeface="Batang" pitchFamily="18" charset="-127"/>
              </a:rPr>
              <a:t>（</a:t>
            </a:r>
            <a:r>
              <a:rPr lang="zh-CN" altLang="en-US" sz="1800" b="0" i="0" dirty="0">
                <a:solidFill>
                  <a:srgbClr val="000000"/>
                </a:solidFill>
                <a:effectLst/>
                <a:latin typeface="Batang" pitchFamily="18" charset="-127"/>
              </a:rPr>
              <a:t>书架</a:t>
            </a:r>
            <a:r>
              <a:rPr lang="zh-CN" altLang="en-US" sz="2800" b="0" i="0" dirty="0">
                <a:solidFill>
                  <a:srgbClr val="000000"/>
                </a:solidFill>
                <a:effectLst/>
                <a:latin typeface="Batang" pitchFamily="18" charset="-127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</a:rPr>
              <a:t>. Near the ____ ,you can see my plant</a:t>
            </a:r>
            <a:r>
              <a:rPr lang="zh-CN" altLang="en-US" sz="2800" b="0" i="0" dirty="0">
                <a:solidFill>
                  <a:srgbClr val="000000"/>
                </a:solidFill>
                <a:effectLst/>
                <a:latin typeface="Batang" pitchFamily="18" charset="-127"/>
              </a:rPr>
              <a:t>（</a:t>
            </a:r>
            <a:r>
              <a:rPr lang="zh-CN" altLang="en-US" sz="1800" b="0" i="0" dirty="0">
                <a:solidFill>
                  <a:srgbClr val="000000"/>
                </a:solidFill>
                <a:effectLst/>
                <a:latin typeface="Batang" pitchFamily="18" charset="-127"/>
              </a:rPr>
              <a:t>盆栽</a:t>
            </a:r>
            <a:r>
              <a:rPr lang="zh-CN" altLang="en-US" sz="2800" b="0" i="0" dirty="0">
                <a:solidFill>
                  <a:srgbClr val="000000"/>
                </a:solidFill>
                <a:effectLst/>
                <a:latin typeface="Batang" pitchFamily="18" charset="-127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</a:rPr>
              <a:t>. _______ my red hat ?  Oh, it’s behind</a:t>
            </a:r>
            <a:r>
              <a:rPr lang="zh-CN" altLang="en-US" sz="2800" b="0" i="0" dirty="0">
                <a:solidFill>
                  <a:srgbClr val="000000"/>
                </a:solidFill>
                <a:effectLst/>
                <a:latin typeface="Batang" pitchFamily="18" charset="-127"/>
              </a:rPr>
              <a:t> </a:t>
            </a:r>
            <a:r>
              <a:rPr lang="zh-CN" altLang="en-US" sz="2800" b="0" i="0" dirty="0"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</a:rPr>
              <a:t>the door.</a:t>
            </a:r>
            <a:r>
              <a:rPr lang="zh-CN" altLang="en-US" sz="2800" b="0" i="0" dirty="0">
                <a:solidFill>
                  <a:schemeClr val="tx1"/>
                </a:solidFill>
                <a:effectLst/>
                <a:latin typeface="Batang" pitchFamily="18" charset="-127"/>
                <a:ea typeface="Batang" pitchFamily="18" charset="-127"/>
              </a:rPr>
              <a:t> </a:t>
            </a:r>
            <a:endParaRPr lang="zh-CN" altLang="en-US" sz="2800" b="0" i="0" dirty="0">
              <a:solidFill>
                <a:schemeClr val="tx1"/>
              </a:solidFill>
              <a:effectLst/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429000" y="4191000"/>
            <a:ext cx="576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0" i="0">
                <a:effectLst/>
                <a:latin typeface="Arial" panose="020B0604020202020204" pitchFamily="34" charset="0"/>
              </a:rPr>
              <a:t>on </a:t>
            </a:r>
            <a:r>
              <a:rPr lang="zh-CN" altLang="zh-CN" sz="18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</a:t>
            </a:r>
            <a:endParaRPr lang="zh-CN" altLang="zh-CN" sz="18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609600" y="46482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0" i="0">
                <a:effectLst/>
                <a:latin typeface="Arial" panose="020B0604020202020204" pitchFamily="34" charset="0"/>
              </a:rPr>
              <a:t>under</a:t>
            </a:r>
            <a:endParaRPr lang="zh-CN" altLang="zh-CN" sz="2400" b="0" i="0">
              <a:effectLst/>
              <a:latin typeface="Arial" panose="020B0604020202020204" pitchFamily="34" charset="0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267200" y="46482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0" i="0">
                <a:effectLst/>
                <a:latin typeface="Arial" panose="020B0604020202020204" pitchFamily="34" charset="0"/>
              </a:rPr>
              <a:t>book</a:t>
            </a:r>
            <a:r>
              <a:rPr lang="zh-CN" altLang="zh-CN" sz="24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 </a:t>
            </a:r>
            <a:endParaRPr lang="zh-CN" altLang="zh-CN" sz="2400" b="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5257800" y="5105400"/>
            <a:ext cx="792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0" i="0">
                <a:effectLst/>
                <a:latin typeface="Arial" panose="020B0604020202020204" pitchFamily="34" charset="0"/>
              </a:rPr>
              <a:t>bed</a:t>
            </a:r>
            <a:endParaRPr lang="zh-CN" altLang="zh-CN" sz="2400" b="0" i="0">
              <a:effectLst/>
              <a:latin typeface="Arial" panose="020B0604020202020204" pitchFamily="34" charset="0"/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3505200" y="5486400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0" i="0">
                <a:effectLst/>
                <a:latin typeface="Arial" panose="020B0604020202020204" pitchFamily="34" charset="0"/>
              </a:rPr>
              <a:t>Where’s</a:t>
            </a:r>
            <a:endParaRPr lang="zh-CN" altLang="zh-CN" sz="2400" b="0" i="0">
              <a:effectLst/>
              <a:latin typeface="Arial" panose="020B0604020202020204" pitchFamily="34" charset="0"/>
            </a:endParaRPr>
          </a:p>
        </p:txBody>
      </p:sp>
      <p:sp>
        <p:nvSpPr>
          <p:cNvPr id="26633" name="WordArt 9"/>
          <p:cNvSpPr>
            <a:spLocks noChangeArrowheads="1" noChangeShapeType="1"/>
          </p:cNvSpPr>
          <p:nvPr/>
        </p:nvSpPr>
        <p:spPr bwMode="auto">
          <a:xfrm>
            <a:off x="0" y="0"/>
            <a:ext cx="2667000" cy="11572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dirty="0">
                <a:ln w="9525" cmpd="sng">
                  <a:round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practice</a:t>
            </a:r>
            <a:endParaRPr lang="zh-CN" altLang="en-US" dirty="0">
              <a:ln w="9525" cmpd="sng">
                <a:round/>
              </a:ln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utoUpdateAnimBg="0"/>
      <p:bldP spid="26629" grpId="0" autoUpdateAnimBg="0"/>
      <p:bldP spid="26630" grpId="0" autoUpdateAnimBg="0"/>
      <p:bldP spid="26631" grpId="0" autoUpdateAnimBg="0"/>
      <p:bldP spid="26632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7652" name="Picture 4" descr="Listen and say.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762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76250" y="379413"/>
            <a:ext cx="31427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Listen and say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4953000" y="5943600"/>
            <a:ext cx="390366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Fun with language.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8676" name="Picture 4" descr="Listen and draw.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476250" y="379413"/>
            <a:ext cx="33464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Listen and draw.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Say and do.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476250" y="379413"/>
            <a:ext cx="23050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say and do.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0724" name="Picture 4" descr="Story time.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304800" y="228600"/>
            <a:ext cx="121126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story.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447882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755650" y="2924175"/>
            <a:ext cx="2447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1800" b="0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</a:t>
            </a:r>
            <a:endParaRPr lang="zh-CN" altLang="zh-CN" sz="2800" i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572000" y="4191000"/>
            <a:ext cx="4038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an English book</a:t>
            </a:r>
            <a:endParaRPr lang="zh-CN" altLang="zh-CN" sz="40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100" name="Picture 4" descr="x3-02n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0"/>
            <a:ext cx="28225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09600" y="4038600"/>
            <a:ext cx="2743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schoolbag</a:t>
            </a:r>
            <a:endParaRPr lang="zh-CN" altLang="zh-CN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102" name="Picture 6" descr="T1PmjNXjRkXXXVHFo0_0341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0" y="381000"/>
            <a:ext cx="29654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mb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1748" name="Picture 4" descr="Do the project.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28600" y="152400"/>
            <a:ext cx="296386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Do the project.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2772" name="Picture 4" descr="Animal homes.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476250" y="379413"/>
            <a:ext cx="30289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Animal homes.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-609600" y="1066800"/>
            <a:ext cx="8229600" cy="1143000"/>
          </a:xfrm>
        </p:spPr>
        <p:txBody>
          <a:bodyPr/>
          <a:lstStyle/>
          <a:p>
            <a:r>
              <a:rPr lang="zh-CN" altLang="zh-CN" sz="11700" b="1"/>
              <a:t>TV</a:t>
            </a:r>
            <a:endParaRPr lang="zh-CN" altLang="zh-CN" sz="11700" b="1"/>
          </a:p>
        </p:txBody>
      </p:sp>
      <p:pic>
        <p:nvPicPr>
          <p:cNvPr id="5123" name="Picture 3" descr="j0290045"/>
          <p:cNvPicPr>
            <a:picLocks noChangeAspect="1" noChangeArrowheads="1"/>
          </p:cNvPicPr>
          <p:nvPr>
            <p:ph type="body" idx="1"/>
          </p:nvPr>
        </p:nvPicPr>
        <p:blipFill>
          <a:blip r:embed="rId1" cstate="email"/>
          <a:srcRect/>
          <a:stretch>
            <a:fillRect/>
          </a:stretch>
        </p:blipFill>
        <p:spPr>
          <a:xfrm rot="21290771" flipH="1">
            <a:off x="2971800" y="2362200"/>
            <a:ext cx="3651250" cy="3756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50825" y="0"/>
            <a:ext cx="7777163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i="0" dirty="0">
                <a:solidFill>
                  <a:srgbClr val="990033"/>
                </a:solidFill>
                <a:effectLst/>
                <a:latin typeface="Comic Sans MS" panose="030F0702030302020204" pitchFamily="66" charset="0"/>
              </a:rPr>
              <a:t>方位介词</a:t>
            </a:r>
            <a:r>
              <a:rPr lang="zh-CN" altLang="zh-CN" i="0" dirty="0">
                <a:solidFill>
                  <a:srgbClr val="990033"/>
                </a:solidFill>
                <a:effectLst/>
                <a:latin typeface="Comic Sans MS" panose="030F0702030302020204" pitchFamily="66" charset="0"/>
              </a:rPr>
              <a:t>: </a:t>
            </a:r>
            <a:endParaRPr lang="zh-CN" altLang="zh-CN" i="0" dirty="0">
              <a:solidFill>
                <a:srgbClr val="990033"/>
              </a:solidFill>
              <a:effectLst/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zh-CN" altLang="zh-CN" i="0" dirty="0">
                <a:solidFill>
                  <a:srgbClr val="990033"/>
                </a:solidFill>
                <a:effectLst/>
                <a:latin typeface="Comic Sans MS" panose="030F0702030302020204" pitchFamily="66" charset="0"/>
              </a:rPr>
              <a:t>on</a:t>
            </a:r>
            <a:endParaRPr lang="zh-CN" altLang="zh-CN" i="0" dirty="0">
              <a:solidFill>
                <a:srgbClr val="990033"/>
              </a:solidFill>
              <a:effectLst/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zh-CN" altLang="zh-CN" i="0" dirty="0">
                <a:solidFill>
                  <a:srgbClr val="990033"/>
                </a:solidFill>
                <a:effectLst/>
                <a:latin typeface="Comic Sans MS" panose="030F0702030302020204" pitchFamily="66" charset="0"/>
              </a:rPr>
              <a:t>in      </a:t>
            </a:r>
            <a:endParaRPr lang="zh-CN" altLang="zh-CN" i="0" dirty="0">
              <a:solidFill>
                <a:srgbClr val="990033"/>
              </a:solidFill>
              <a:effectLst/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zh-CN" altLang="zh-CN" i="0" dirty="0">
                <a:solidFill>
                  <a:srgbClr val="990033"/>
                </a:solidFill>
                <a:effectLst/>
                <a:latin typeface="Comic Sans MS" panose="030F0702030302020204" pitchFamily="66" charset="0"/>
              </a:rPr>
              <a:t>under</a:t>
            </a:r>
            <a:endParaRPr lang="zh-CN" altLang="zh-CN" i="0" dirty="0">
              <a:solidFill>
                <a:srgbClr val="990033"/>
              </a:solidFill>
              <a:effectLst/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zh-CN" altLang="zh-CN" i="0" dirty="0">
                <a:solidFill>
                  <a:srgbClr val="990033"/>
                </a:solidFill>
                <a:effectLst/>
                <a:latin typeface="Comic Sans MS" panose="030F0702030302020204" pitchFamily="66" charset="0"/>
              </a:rPr>
              <a:t>behind</a:t>
            </a:r>
            <a:endParaRPr lang="zh-CN" altLang="zh-CN" i="0" dirty="0">
              <a:solidFill>
                <a:srgbClr val="990033"/>
              </a:solidFill>
              <a:effectLst/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zh-CN" altLang="zh-CN" i="0" dirty="0">
                <a:solidFill>
                  <a:srgbClr val="990033"/>
                </a:solidFill>
                <a:effectLst/>
                <a:latin typeface="Comic Sans MS" panose="030F0702030302020204" pitchFamily="66" charset="0"/>
              </a:rPr>
              <a:t>in fron</a:t>
            </a:r>
            <a:r>
              <a:rPr lang="zh-CN" altLang="zh-CN" i="0" dirty="0">
                <a:solidFill>
                  <a:srgbClr val="990033"/>
                </a:solidFill>
                <a:effectLst/>
                <a:latin typeface="Gulim" pitchFamily="34" charset="-127"/>
                <a:ea typeface="Gulim" pitchFamily="34" charset="-127"/>
              </a:rPr>
              <a:t>t</a:t>
            </a:r>
            <a:r>
              <a:rPr lang="zh-CN" altLang="zh-CN" i="0" dirty="0">
                <a:solidFill>
                  <a:srgbClr val="990033"/>
                </a:solidFill>
                <a:effectLst/>
                <a:latin typeface="Comic Sans MS" panose="030F0702030302020204" pitchFamily="66" charset="0"/>
              </a:rPr>
              <a:t> of</a:t>
            </a:r>
            <a:endParaRPr lang="zh-CN" altLang="zh-CN" i="0" dirty="0">
              <a:solidFill>
                <a:srgbClr val="990033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419475" y="908050"/>
            <a:ext cx="41767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i="0" dirty="0">
                <a:effectLst/>
                <a:latin typeface="Comic Sans MS" panose="030F0702030302020204" pitchFamily="66" charset="0"/>
              </a:rPr>
              <a:t>在</a:t>
            </a:r>
            <a:r>
              <a:rPr lang="zh-CN" altLang="zh-CN" sz="4000" i="0" dirty="0">
                <a:effectLst/>
                <a:latin typeface="Comic Sans MS" panose="030F0702030302020204" pitchFamily="66" charset="0"/>
              </a:rPr>
              <a:t>…</a:t>
            </a:r>
            <a:r>
              <a:rPr lang="zh-CN" sz="4000" i="0" dirty="0">
                <a:effectLst/>
                <a:latin typeface="Comic Sans MS" panose="030F0702030302020204" pitchFamily="66" charset="0"/>
              </a:rPr>
              <a:t>上面</a:t>
            </a:r>
            <a:endParaRPr lang="zh-CN" sz="4000" i="0" dirty="0">
              <a:effectLst/>
              <a:latin typeface="Comic Sans MS" panose="030F0702030302020204" pitchFamily="66" charset="0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124075" y="2205038"/>
            <a:ext cx="30956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 i="0">
              <a:solidFill>
                <a:schemeClr val="accent2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419475" y="1700213"/>
            <a:ext cx="27352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i="0" dirty="0">
                <a:effectLst/>
                <a:latin typeface="Comic Sans MS" panose="030F0702030302020204" pitchFamily="66" charset="0"/>
              </a:rPr>
              <a:t>在</a:t>
            </a:r>
            <a:r>
              <a:rPr lang="zh-CN" altLang="zh-CN" sz="4000" i="0" dirty="0">
                <a:effectLst/>
                <a:latin typeface="Comic Sans MS" panose="030F0702030302020204" pitchFamily="66" charset="0"/>
              </a:rPr>
              <a:t>…</a:t>
            </a:r>
            <a:r>
              <a:rPr lang="zh-CN" sz="4000" i="0" dirty="0">
                <a:effectLst/>
                <a:latin typeface="Comic Sans MS" panose="030F0702030302020204" pitchFamily="66" charset="0"/>
              </a:rPr>
              <a:t>里面</a:t>
            </a:r>
            <a:endParaRPr lang="zh-CN" sz="4000" i="0" dirty="0">
              <a:effectLst/>
              <a:latin typeface="Comic Sans MS" panose="030F0702030302020204" pitchFamily="66" charset="0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492500" y="2492375"/>
            <a:ext cx="27368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i="0" dirty="0">
                <a:effectLst/>
                <a:latin typeface="Comic Sans MS" panose="030F0702030302020204" pitchFamily="66" charset="0"/>
              </a:rPr>
              <a:t>在</a:t>
            </a:r>
            <a:r>
              <a:rPr lang="zh-CN" altLang="zh-CN" sz="4000" i="0" dirty="0">
                <a:effectLst/>
                <a:latin typeface="Comic Sans MS" panose="030F0702030302020204" pitchFamily="66" charset="0"/>
              </a:rPr>
              <a:t>…</a:t>
            </a:r>
            <a:r>
              <a:rPr lang="zh-CN" sz="4000" i="0" dirty="0">
                <a:effectLst/>
                <a:latin typeface="Comic Sans MS" panose="030F0702030302020204" pitchFamily="66" charset="0"/>
              </a:rPr>
              <a:t>下面</a:t>
            </a:r>
            <a:endParaRPr lang="zh-CN" sz="4000" i="0" dirty="0">
              <a:effectLst/>
              <a:latin typeface="Comic Sans MS" panose="030F0702030302020204" pitchFamily="66" charset="0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492500" y="3141663"/>
            <a:ext cx="2447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i="0" dirty="0">
                <a:effectLst/>
                <a:latin typeface="Comic Sans MS" panose="030F0702030302020204" pitchFamily="66" charset="0"/>
              </a:rPr>
              <a:t>在</a:t>
            </a:r>
            <a:r>
              <a:rPr lang="zh-CN" altLang="zh-CN" sz="4000" i="0" dirty="0">
                <a:effectLst/>
                <a:latin typeface="Comic Sans MS" panose="030F0702030302020204" pitchFamily="66" charset="0"/>
              </a:rPr>
              <a:t>…</a:t>
            </a:r>
            <a:r>
              <a:rPr lang="zh-CN" sz="4000" i="0" dirty="0">
                <a:effectLst/>
                <a:latin typeface="Comic Sans MS" panose="030F0702030302020204" pitchFamily="66" charset="0"/>
              </a:rPr>
              <a:t>后面</a:t>
            </a:r>
            <a:endParaRPr lang="zh-CN" sz="4000" i="0" dirty="0">
              <a:effectLst/>
              <a:latin typeface="Comic Sans MS" panose="030F0702030302020204" pitchFamily="66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563938" y="3933825"/>
            <a:ext cx="28082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i="0" dirty="0">
                <a:effectLst/>
                <a:latin typeface="Comic Sans MS" panose="030F0702030302020204" pitchFamily="66" charset="0"/>
              </a:rPr>
              <a:t>在</a:t>
            </a:r>
            <a:r>
              <a:rPr lang="zh-CN" altLang="zh-CN" sz="4000" i="0" dirty="0">
                <a:effectLst/>
                <a:latin typeface="Comic Sans MS" panose="030F0702030302020204" pitchFamily="66" charset="0"/>
              </a:rPr>
              <a:t>…</a:t>
            </a:r>
            <a:r>
              <a:rPr lang="zh-CN" sz="4000" i="0" dirty="0">
                <a:effectLst/>
                <a:latin typeface="Comic Sans MS" panose="030F0702030302020204" pitchFamily="66" charset="0"/>
              </a:rPr>
              <a:t>前面</a:t>
            </a:r>
            <a:endParaRPr lang="zh-CN" sz="4000" i="0" dirty="0">
              <a:effectLst/>
              <a:latin typeface="Comic Sans MS" panose="030F0702030302020204" pitchFamily="66" charset="0"/>
            </a:endParaRPr>
          </a:p>
        </p:txBody>
      </p:sp>
      <p:pic>
        <p:nvPicPr>
          <p:cNvPr id="6153" name="Picture 9" descr="7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84888" y="2852738"/>
            <a:ext cx="2667000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323850" y="4868863"/>
            <a:ext cx="5327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i="0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near                  </a:t>
            </a:r>
            <a:r>
              <a:rPr lang="zh-CN" i="0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在</a:t>
            </a:r>
            <a:r>
              <a:rPr lang="zh-CN" altLang="zh-CN" i="0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…</a:t>
            </a:r>
            <a:r>
              <a:rPr lang="zh-CN" i="0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附近</a:t>
            </a:r>
            <a:r>
              <a:rPr lang="zh-CN" b="0" i="0" dirty="0">
                <a:solidFill>
                  <a:srgbClr val="CC0066"/>
                </a:solidFill>
                <a:effectLst/>
                <a:latin typeface="Arial" panose="020B0604020202020204" pitchFamily="34" charset="0"/>
              </a:rPr>
              <a:t>         </a:t>
            </a:r>
            <a:endParaRPr lang="zh-CN" b="0" i="0" dirty="0">
              <a:solidFill>
                <a:srgbClr val="CC0066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81000" y="5562600"/>
            <a:ext cx="5327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i="0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beside              </a:t>
            </a:r>
            <a:r>
              <a:rPr lang="zh-CN" i="0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在</a:t>
            </a:r>
            <a:r>
              <a:rPr lang="zh-CN" altLang="zh-CN" i="0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…</a:t>
            </a:r>
            <a:r>
              <a:rPr lang="zh-CN" i="0" dirty="0">
                <a:solidFill>
                  <a:srgbClr val="800000"/>
                </a:solidFill>
                <a:effectLst/>
                <a:latin typeface="Arial" panose="020B0604020202020204" pitchFamily="34" charset="0"/>
              </a:rPr>
              <a:t>旁边</a:t>
            </a:r>
            <a:endParaRPr lang="zh-CN" b="0" i="0" dirty="0">
              <a:solidFill>
                <a:srgbClr val="CC0066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52400"/>
            <a:ext cx="6324600" cy="855663"/>
          </a:xfrm>
        </p:spPr>
        <p:txBody>
          <a:bodyPr/>
          <a:lstStyle/>
          <a:p>
            <a:r>
              <a:rPr lang="zh-CN" altLang="zh-CN" b="1"/>
              <a:t>Where is it? </a:t>
            </a:r>
            <a:endParaRPr lang="zh-CN" altLang="zh-CN" b="1"/>
          </a:p>
        </p:txBody>
      </p:sp>
      <p:pic>
        <p:nvPicPr>
          <p:cNvPr id="7171" name="Picture 3" descr="in"/>
          <p:cNvPicPr>
            <a:picLocks noChangeAspect="1" noChangeArrowheads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750888" y="1341438"/>
            <a:ext cx="3451225" cy="5040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52400"/>
            <a:ext cx="6324600" cy="855663"/>
          </a:xfrm>
        </p:spPr>
        <p:txBody>
          <a:bodyPr/>
          <a:lstStyle/>
          <a:p>
            <a:r>
              <a:rPr lang="zh-CN" altLang="zh-CN" b="1"/>
              <a:t> </a:t>
            </a:r>
            <a:endParaRPr lang="zh-CN" altLang="zh-CN" b="1"/>
          </a:p>
        </p:txBody>
      </p:sp>
      <p:pic>
        <p:nvPicPr>
          <p:cNvPr id="8195" name="Picture 3" descr="under"/>
          <p:cNvPicPr>
            <a:picLocks noChangeAspect="1" noChangeArrowheads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4941888" y="1341438"/>
            <a:ext cx="3502025" cy="5000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6" name="Picture 4" descr="p1-3">
            <a:hlinkClick r:id="" action="ppaction://noaction" highlightClick="1"/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1568450"/>
            <a:ext cx="3733800" cy="36131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990600" y="5486400"/>
            <a:ext cx="2819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0n</a:t>
            </a:r>
            <a:endParaRPr lang="zh-CN" altLang="zh-CN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behind"/>
          <p:cNvPicPr>
            <a:picLocks noChangeAspect="1" noChangeArrowheads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84213" y="836613"/>
            <a:ext cx="3652837" cy="5335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9" name="Rectangle 3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9220" name="Picture 4" descr="in front o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5013" y="762000"/>
            <a:ext cx="3703637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near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7225" y="685800"/>
            <a:ext cx="375602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7467600" y="6477000"/>
            <a:ext cx="1066800" cy="333375"/>
          </a:xfrm>
          <a:prstGeom prst="rightArrow">
            <a:avLst>
              <a:gd name="adj1" fmla="val 50000"/>
              <a:gd name="adj2" fmla="val 80000"/>
            </a:avLst>
          </a:prstGeom>
          <a:noFill/>
          <a:ln w="9525" cmpd="sng">
            <a:solidFill>
              <a:srgbClr val="00CC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0245" name="Picture 5" descr="nea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81600" y="685800"/>
            <a:ext cx="27432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6e0cb152-d499-4e8d-a1b2-f61da5b9ae3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1" i="1" u="none" strike="noStrike" cap="none" normalizeH="0" baseline="0" smtClean="0">
            <a:ln>
              <a:noFill/>
            </a:ln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1" i="1" u="none" strike="noStrike" cap="none" normalizeH="0" baseline="0" smtClean="0">
            <a:ln>
              <a:noFill/>
            </a:ln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2454</Words>
  <Application>WPS 演示</Application>
  <PresentationFormat>全屏显示(4:3)</PresentationFormat>
  <Paragraphs>179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0" baseType="lpstr">
      <vt:lpstr>Arial</vt:lpstr>
      <vt:lpstr>宋体</vt:lpstr>
      <vt:lpstr>Wingdings</vt:lpstr>
      <vt:lpstr>Times New Roman</vt:lpstr>
      <vt:lpstr>Calibri</vt:lpstr>
      <vt:lpstr>Snap ITC</vt:lpstr>
      <vt:lpstr>Segoe Print</vt:lpstr>
      <vt:lpstr>微软雅黑</vt:lpstr>
      <vt:lpstr>Comic Sans MS</vt:lpstr>
      <vt:lpstr>Gulim</vt:lpstr>
      <vt:lpstr>Malgun Gothic</vt:lpstr>
      <vt:lpstr>Arial Unicode MS</vt:lpstr>
      <vt:lpstr>Cooper Black</vt:lpstr>
      <vt:lpstr>Agency FB</vt:lpstr>
      <vt:lpstr>Trebuchet MS</vt:lpstr>
      <vt:lpstr>Batang</vt:lpstr>
      <vt:lpstr>Constantia</vt:lpstr>
      <vt:lpstr>Arial</vt:lpstr>
      <vt:lpstr>第一PPT模板网-WWW.1PPT.COM</vt:lpstr>
      <vt:lpstr>PowerPoint 演示文稿</vt:lpstr>
      <vt:lpstr>PowerPoint 演示文稿</vt:lpstr>
      <vt:lpstr>PowerPoint 演示文稿</vt:lpstr>
      <vt:lpstr>TV</vt:lpstr>
      <vt:lpstr>PowerPoint 演示文稿</vt:lpstr>
      <vt:lpstr>Where is it?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257</cp:revision>
  <dcterms:created xsi:type="dcterms:W3CDTF">2015-03-24T00:49:00Z</dcterms:created>
  <dcterms:modified xsi:type="dcterms:W3CDTF">2023-03-02T05:24:14Z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3612DC836C6E46CF89E866D9D0A8580B</vt:lpwstr>
  </property>
</Properties>
</file>