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4" r:id="rId3"/>
    <p:sldId id="257" r:id="rId5"/>
    <p:sldId id="353" r:id="rId6"/>
    <p:sldId id="409" r:id="rId7"/>
    <p:sldId id="408" r:id="rId8"/>
    <p:sldId id="475" r:id="rId9"/>
    <p:sldId id="442" r:id="rId10"/>
    <p:sldId id="433" r:id="rId11"/>
    <p:sldId id="446" r:id="rId12"/>
    <p:sldId id="457" r:id="rId13"/>
    <p:sldId id="458" r:id="rId14"/>
    <p:sldId id="451" r:id="rId15"/>
    <p:sldId id="452" r:id="rId16"/>
    <p:sldId id="476" r:id="rId17"/>
    <p:sldId id="453" r:id="rId18"/>
    <p:sldId id="454" r:id="rId19"/>
    <p:sldId id="455" r:id="rId20"/>
    <p:sldId id="481" r:id="rId21"/>
    <p:sldId id="425" r:id="rId22"/>
    <p:sldId id="479" r:id="rId23"/>
    <p:sldId id="480" r:id="rId24"/>
    <p:sldId id="416" r:id="rId25"/>
    <p:sldId id="420" r:id="rId26"/>
    <p:sldId id="487" r:id="rId27"/>
    <p:sldId id="496" r:id="rId28"/>
    <p:sldId id="497" r:id="rId29"/>
    <p:sldId id="498" r:id="rId30"/>
    <p:sldId id="499" r:id="rId31"/>
    <p:sldId id="491" r:id="rId32"/>
    <p:sldId id="490" r:id="rId33"/>
    <p:sldId id="500" r:id="rId34"/>
    <p:sldId id="426" r:id="rId35"/>
    <p:sldId id="406" r:id="rId36"/>
  </p:sldIdLst>
  <p:sldSz cx="9144000" cy="6858000" type="screen4x3"/>
  <p:notesSz cx="6858000" cy="9144000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1" userDrawn="1">
          <p15:clr>
            <a:srgbClr val="A4A3A4"/>
          </p15:clr>
        </p15:guide>
        <p15:guide id="2" pos="2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990000"/>
    <a:srgbClr val="FF0066"/>
    <a:srgbClr val="FFFF00"/>
    <a:srgbClr val="0000FF"/>
    <a:srgbClr val="6600FF"/>
    <a:srgbClr val="00FF00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01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82EF31A5-0BFA-45D0-BBCD-E63E36BE59A6}" type="datetimeFigureOut">
              <a:rPr lang="zh-CN" altLang="en-US"/>
            </a:fld>
            <a:endParaRPr lang="zh-CN" altLang="en-US"/>
          </a:p>
        </p:txBody>
      </p:sp>
      <p:sp>
        <p:nvSpPr>
          <p:cNvPr id="40964" name="幻灯片图像占位符 3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D5EA36D0-02E1-41A1-941A-DCB328956A8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EA3D2F1-5807-45B0-905C-D940AF6C9E0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 w="12700">
            <a:solidFill>
              <a:srgbClr val="000000"/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让孩子一起读</a:t>
            </a:r>
            <a:r>
              <a:rPr lang="en-US" altLang="zh-CN" smtClean="0"/>
              <a:t>1</a:t>
            </a:r>
            <a:r>
              <a:rPr lang="zh-CN" altLang="en-US" smtClean="0"/>
              <a:t>至</a:t>
            </a:r>
            <a:r>
              <a:rPr lang="en-US" altLang="zh-CN" smtClean="0"/>
              <a:t>10</a:t>
            </a:r>
            <a:r>
              <a:rPr lang="zh-CN" altLang="en-US" smtClean="0"/>
              <a:t>的英语。</a:t>
            </a:r>
            <a:endParaRPr lang="zh-CN" altLang="en-US" smtClean="0"/>
          </a:p>
        </p:txBody>
      </p:sp>
      <p:sp>
        <p:nvSpPr>
          <p:cNvPr id="512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542275F0-6730-4EE4-B6FA-EBB7BD615CA7}" type="slidenum">
              <a:rPr lang="zh-CN" altLang="en-US" sz="1200"/>
            </a:fld>
            <a:endParaRPr lang="en-US" altLang="zh-CN" sz="12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498CFF9-238E-459F-8E73-78D4D6D7649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5D3447C-FF12-469F-9220-D2390DBC8E7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BD2907C-4413-4F87-98EC-FF448CF3156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148CCC0-B979-4BF2-82AF-78AE196203C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E0FD229-02C8-4D17-8B05-30E52C3BDE4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E0E1D76-25A9-4303-A841-A460BB7ABE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F1322CD-06F2-4010-81EE-1D343A7EC20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62AC77B-DD2A-425C-85F6-A72F0C1F0A4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37B63A1-7C10-452C-8CEC-92CC4BC3947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797534C-7850-4FC1-ABAE-04F764C8F25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A79E557-5384-41FB-AC7A-136106AFBC5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6D739CD-79E3-43F0-A241-75A66DD8253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7F630B7-DA89-4FA4-B30B-6DAA6783AEE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0DDF9AB-6BC1-47B6-AACB-B774E6EA96E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55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5B758BB-4023-4ACC-A3E6-613699D3CAF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 w="12700">
            <a:solidFill>
              <a:srgbClr val="000000"/>
            </a:solidFill>
            <a:miter lim="800000"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endParaRPr lang="zh-CN" altLang="en-US" smtClean="0"/>
          </a:p>
        </p:txBody>
      </p:sp>
      <p:sp>
        <p:nvSpPr>
          <p:cNvPr id="665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6A93D62-A145-4754-88A1-D5B3F066112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 w="12700">
            <a:solidFill>
              <a:srgbClr val="000000"/>
            </a:solidFill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endParaRPr lang="zh-CN" altLang="en-US" smtClean="0"/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75B5C3E-2092-4ED1-BFEC-2811DA185F0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 w="12700">
            <a:solidFill>
              <a:srgbClr val="000000"/>
            </a:solidFill>
            <a:miter lim="800000"/>
          </a:ln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D8AAB02-3BF4-464A-AE6A-B879D6EC0DA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 w="12700">
            <a:solidFill>
              <a:srgbClr val="000000"/>
            </a:solidFill>
            <a:miter lim="800000"/>
          </a:ln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endParaRPr lang="zh-CN" altLang="en-US" smtClean="0"/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63F33FD-4825-4DB3-A5AD-ABEB45E70E0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 w="12700">
            <a:solidFill>
              <a:srgbClr val="000000"/>
            </a:solidFill>
            <a:miter lim="800000"/>
          </a:ln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endParaRPr lang="zh-CN" altLang="en-US" smtClean="0"/>
          </a:p>
        </p:txBody>
      </p:sp>
      <p:sp>
        <p:nvSpPr>
          <p:cNvPr id="706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92C2D07-523A-439D-95D6-FBCCA5FFE28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5A6AF4D-C582-42F8-A3C4-4380C2D6958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 w="12700">
            <a:solidFill>
              <a:srgbClr val="000000"/>
            </a:solidFill>
            <a:miter lim="800000"/>
          </a:ln>
        </p:spPr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endParaRPr lang="zh-CN" altLang="en-US" smtClean="0"/>
          </a:p>
        </p:txBody>
      </p:sp>
      <p:sp>
        <p:nvSpPr>
          <p:cNvPr id="716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CCDE639-ED56-4F3B-B39E-6C1D5B3B177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0B74008-A311-4766-99F0-0439398B611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1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737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ED0D798-EE1E-44B2-8F41-ADAD9E78A96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4755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7475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2ED672-6B88-468C-AC58-AE9DF5C6B0C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8805EBB-3558-488B-8300-E70870D4EBD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ADFEC57-C3C9-4E9D-8E1C-D7E465F5E92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0A9DD43-D82F-4527-AAA1-5CCA547648A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F22FA6C-1A17-4D1D-8F01-F970EF00802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3538168-9DE3-49B3-A048-02CE3BA3529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E5D744D-8C13-4B9F-9943-FBD61F85FC2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016FE-090F-4FAF-AF7B-CD91ABA448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23CBE-3C7F-4149-96CC-4797D28B13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997D3-8091-40DC-8715-178B776CAA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CEC85-D9C7-4137-8FD0-8E37BA30A3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A3378-9108-48B6-A92D-7B6AF3F97E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1D07B-785B-4DFB-8BBC-114A24B6F8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E1235-3372-4B71-A640-C3F8CF98B9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55FE9-2267-41A9-9B33-74C6EE7926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28EED-D1E8-4C03-8830-5424E53CA7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09390-DAE7-4751-9FD7-9AFECAD56D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B264E-B47F-4F75-A5EE-04EC3EB2E7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/>
            </a:lvl1pPr>
          </a:lstStyle>
          <a:p>
            <a:pPr>
              <a:defRPr/>
            </a:pPr>
            <a:fld id="{B93BD6D9-734E-4E15-AAA4-FC44BA3C4FA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png"/><Relationship Id="rId8" Type="http://schemas.openxmlformats.org/officeDocument/2006/relationships/image" Target="../media/image57.png"/><Relationship Id="rId7" Type="http://schemas.openxmlformats.org/officeDocument/2006/relationships/image" Target="../media/image56.png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53.jpeg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59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8.png"/><Relationship Id="rId8" Type="http://schemas.openxmlformats.org/officeDocument/2006/relationships/image" Target="../media/image67.png"/><Relationship Id="rId7" Type="http://schemas.openxmlformats.org/officeDocument/2006/relationships/image" Target="../media/image66.png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jpeg"/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2" Type="http://schemas.openxmlformats.org/officeDocument/2006/relationships/notesSlide" Target="../notesSlides/notesSlide11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69.jpeg"/><Relationship Id="rId1" Type="http://schemas.openxmlformats.org/officeDocument/2006/relationships/image" Target="../media/image6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72.jpeg"/><Relationship Id="rId1" Type="http://schemas.openxmlformats.org/officeDocument/2006/relationships/image" Target="../media/image7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3.jpeg"/><Relationship Id="rId1" Type="http://schemas.openxmlformats.org/officeDocument/2006/relationships/image" Target="../media/image72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image" Target="../media/image7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6.jpeg"/><Relationship Id="rId1" Type="http://schemas.openxmlformats.org/officeDocument/2006/relationships/hyperlink" Target="http://www.qqfzlwangming.com/ddyk/1257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0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9.png"/><Relationship Id="rId8" Type="http://schemas.openxmlformats.org/officeDocument/2006/relationships/image" Target="../media/image88.png"/><Relationship Id="rId7" Type="http://schemas.openxmlformats.org/officeDocument/2006/relationships/image" Target="../media/image87.png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1" Type="http://schemas.openxmlformats.org/officeDocument/2006/relationships/notesSlide" Target="../notesSlides/notesSlide24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81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image" Target="../media/image90.GIF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0.GIF"/><Relationship Id="rId1" Type="http://schemas.openxmlformats.org/officeDocument/2006/relationships/image" Target="../media/image93.GIF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4.jpeg"/><Relationship Id="rId1" Type="http://schemas.openxmlformats.org/officeDocument/2006/relationships/image" Target="../media/image90.GIF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5.jpeg"/><Relationship Id="rId1" Type="http://schemas.openxmlformats.org/officeDocument/2006/relationships/image" Target="../media/image90.GIF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6.jpeg"/><Relationship Id="rId1" Type="http://schemas.openxmlformats.org/officeDocument/2006/relationships/image" Target="../media/image90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0.GIF"/><Relationship Id="rId1" Type="http://schemas.openxmlformats.org/officeDocument/2006/relationships/image" Target="../media/image9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8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7.xml"/><Relationship Id="rId2" Type="http://schemas.openxmlformats.org/officeDocument/2006/relationships/hyperlink" Target="balloons.swf" TargetMode="External"/><Relationship Id="rId1" Type="http://schemas.openxmlformats.org/officeDocument/2006/relationships/image" Target="../media/image99.jpe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3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01.GIF"/><Relationship Id="rId3" Type="http://schemas.openxmlformats.org/officeDocument/2006/relationships/hyperlink" Target="http://www.sc-cn.net/tkk/html/gif/yb/20040726010658_2.htm" TargetMode="External"/><Relationship Id="rId2" Type="http://schemas.openxmlformats.org/officeDocument/2006/relationships/image" Target="../media/image100.GIF"/><Relationship Id="rId1" Type="http://schemas.openxmlformats.org/officeDocument/2006/relationships/hyperlink" Target="http://www.3lian.com/gif/2004/8-14/15026-4.html" TargetMode="Externa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image" Target="../media/image15.jpeg"/><Relationship Id="rId7" Type="http://schemas.openxmlformats.org/officeDocument/2006/relationships/image" Target="../media/image14.jpeg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3" Type="http://schemas.openxmlformats.org/officeDocument/2006/relationships/notesSlide" Target="../notesSlides/notesSlide4.xml"/><Relationship Id="rId22" Type="http://schemas.openxmlformats.org/officeDocument/2006/relationships/slideLayout" Target="../slideLayouts/slideLayout7.xml"/><Relationship Id="rId21" Type="http://schemas.openxmlformats.org/officeDocument/2006/relationships/image" Target="../media/image6.png"/><Relationship Id="rId20" Type="http://schemas.openxmlformats.org/officeDocument/2006/relationships/image" Target="../media/image27.jpeg"/><Relationship Id="rId2" Type="http://schemas.openxmlformats.org/officeDocument/2006/relationships/image" Target="../media/image9.jpeg"/><Relationship Id="rId19" Type="http://schemas.openxmlformats.org/officeDocument/2006/relationships/image" Target="../media/image26.jpeg"/><Relationship Id="rId18" Type="http://schemas.openxmlformats.org/officeDocument/2006/relationships/image" Target="../media/image25.jpeg"/><Relationship Id="rId17" Type="http://schemas.openxmlformats.org/officeDocument/2006/relationships/image" Target="../media/image24.jpeg"/><Relationship Id="rId16" Type="http://schemas.openxmlformats.org/officeDocument/2006/relationships/image" Target="../media/image23.jpeg"/><Relationship Id="rId15" Type="http://schemas.openxmlformats.org/officeDocument/2006/relationships/image" Target="../media/image22.jpeg"/><Relationship Id="rId14" Type="http://schemas.openxmlformats.org/officeDocument/2006/relationships/image" Target="../media/image21.jpeg"/><Relationship Id="rId13" Type="http://schemas.openxmlformats.org/officeDocument/2006/relationships/image" Target="../media/image20.jpeg"/><Relationship Id="rId12" Type="http://schemas.openxmlformats.org/officeDocument/2006/relationships/image" Target="../media/image19.jpeg"/><Relationship Id="rId11" Type="http://schemas.openxmlformats.org/officeDocument/2006/relationships/image" Target="../media/image18.jpeg"/><Relationship Id="rId10" Type="http://schemas.openxmlformats.org/officeDocument/2006/relationships/image" Target="../media/image17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jpeg"/><Relationship Id="rId8" Type="http://schemas.openxmlformats.org/officeDocument/2006/relationships/image" Target="../media/image35.png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7.jpeg"/><Relationship Id="rId1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png"/><Relationship Id="rId8" Type="http://schemas.openxmlformats.org/officeDocument/2006/relationships/image" Target="../media/image45.png"/><Relationship Id="rId7" Type="http://schemas.openxmlformats.org/officeDocument/2006/relationships/image" Target="../media/image44.png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4" Type="http://schemas.openxmlformats.org/officeDocument/2006/relationships/notesSlide" Target="../notesSlides/notesSlide6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49.png"/><Relationship Id="rId11" Type="http://schemas.openxmlformats.org/officeDocument/2006/relationships/image" Target="../media/image48.png"/><Relationship Id="rId10" Type="http://schemas.openxmlformats.org/officeDocument/2006/relationships/image" Target="../media/image47.png"/><Relationship Id="rId1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矩形 41"/>
          <p:cNvSpPr>
            <a:spLocks noChangeArrowheads="1"/>
          </p:cNvSpPr>
          <p:nvPr/>
        </p:nvSpPr>
        <p:spPr bwMode="auto">
          <a:xfrm>
            <a:off x="0" y="1268760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4800" b="1" dirty="0">
                <a:solidFill>
                  <a:srgbClr val="0070C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Unit 5 Happy birthday!</a:t>
            </a:r>
            <a:endParaRPr lang="en-US" altLang="zh-CN" sz="4800" b="1" dirty="0">
              <a:solidFill>
                <a:srgbClr val="0070C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pic>
        <p:nvPicPr>
          <p:cNvPr id="2065" name="Picture 7" descr="生日蛋糕 卡通生日蛋糕 粉色蛋糕 蜡烛 奶油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06813" y="2708920"/>
            <a:ext cx="1512887" cy="1979613"/>
          </a:xfrm>
          <a:prstGeom prst="rect">
            <a:avLst/>
          </a:prstGeom>
          <a:noFill/>
          <a:ln w="95250" cmpd="tri">
            <a:solidFill>
              <a:srgbClr val="CC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5" descr="9731393_163413542192_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7038" y="2708920"/>
            <a:ext cx="1512887" cy="1979613"/>
          </a:xfrm>
          <a:prstGeom prst="rect">
            <a:avLst/>
          </a:prstGeom>
          <a:noFill/>
          <a:ln w="95250" cmpd="tri">
            <a:solidFill>
              <a:srgbClr val="CC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7" descr="318749-130FR1425518-lp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79613" y="2708920"/>
            <a:ext cx="1512887" cy="1979613"/>
          </a:xfrm>
          <a:prstGeom prst="rect">
            <a:avLst/>
          </a:prstGeom>
          <a:noFill/>
          <a:ln w="95250" cmpd="tri">
            <a:solidFill>
              <a:srgbClr val="CC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3"/>
          <p:cNvSpPr>
            <a:spLocks noChangeArrowheads="1"/>
          </p:cNvSpPr>
          <p:nvPr/>
        </p:nvSpPr>
        <p:spPr bwMode="auto">
          <a:xfrm>
            <a:off x="9251950" y="3141663"/>
            <a:ext cx="270192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让全班同学看到蛋糕问“How old is he? G</a:t>
            </a:r>
            <a:r>
              <a:rPr lang="en-US" altLang="zh-CN"/>
              <a:t>uess</a:t>
            </a:r>
            <a:r>
              <a:rPr lang="zh-CN" altLang="en-US"/>
              <a:t>.”，然后找学生单独回答看蜡烛数回答。</a:t>
            </a:r>
            <a:endParaRPr lang="zh-CN" altLang="en-US"/>
          </a:p>
        </p:txBody>
      </p:sp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4033838" y="4459288"/>
            <a:ext cx="23018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Comic Sans MS" panose="030F0702030302020204" pitchFamily="66" charset="0"/>
              </a:rPr>
              <a:t>thr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ee</a:t>
            </a:r>
            <a:endParaRPr lang="en-US" altLang="zh-CN" sz="5400" b="1">
              <a:solidFill>
                <a:srgbClr val="D60093"/>
              </a:solidFill>
              <a:latin typeface="Comic Sans MS" panose="030F0702030302020204" pitchFamily="66" charset="0"/>
            </a:endParaRPr>
          </a:p>
        </p:txBody>
      </p:sp>
      <p:pic>
        <p:nvPicPr>
          <p:cNvPr id="11268" name="Picture 7" descr="生日蛋糕 卡通生日蛋糕 粉色蛋糕 蜡烛 奶油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51500" y="1160463"/>
            <a:ext cx="1512888" cy="1979612"/>
          </a:xfrm>
          <a:prstGeom prst="rect">
            <a:avLst/>
          </a:prstGeom>
          <a:noFill/>
          <a:ln w="95250" cmpd="tri">
            <a:solidFill>
              <a:srgbClr val="CC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9" name="Text Box 8"/>
          <p:cNvSpPr txBox="1">
            <a:spLocks noChangeArrowheads="1"/>
          </p:cNvSpPr>
          <p:nvPr/>
        </p:nvSpPr>
        <p:spPr bwMode="auto">
          <a:xfrm>
            <a:off x="2519363" y="4459288"/>
            <a:ext cx="16192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o</a:t>
            </a:r>
            <a:r>
              <a:rPr lang="en-US" altLang="zh-CN" sz="5400" b="1">
                <a:latin typeface="Comic Sans MS" panose="030F0702030302020204" pitchFamily="66" charset="0"/>
              </a:rPr>
              <a:t>n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e</a:t>
            </a:r>
            <a:endParaRPr lang="en-US" altLang="zh-CN" sz="5400" b="1">
              <a:solidFill>
                <a:srgbClr val="D60093"/>
              </a:solidFill>
              <a:latin typeface="Comic Sans MS" panose="030F0702030302020204" pitchFamily="66" charset="0"/>
            </a:endParaRPr>
          </a:p>
        </p:txBody>
      </p:sp>
      <p:pic>
        <p:nvPicPr>
          <p:cNvPr id="11270" name="Picture 9" descr="t01963ca263d61a3816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60463"/>
            <a:ext cx="1584325" cy="1979612"/>
          </a:xfrm>
          <a:prstGeom prst="rect">
            <a:avLst/>
          </a:prstGeom>
          <a:noFill/>
          <a:ln w="95250" cmpd="tri">
            <a:solidFill>
              <a:srgbClr val="CC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15" descr="9731393_163413542192_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51725" y="1160463"/>
            <a:ext cx="1512888" cy="1979612"/>
          </a:xfrm>
          <a:prstGeom prst="rect">
            <a:avLst/>
          </a:prstGeom>
          <a:noFill/>
          <a:ln w="95250" cmpd="tri">
            <a:solidFill>
              <a:srgbClr val="CC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2" name="Text Box 16"/>
          <p:cNvSpPr txBox="1">
            <a:spLocks noChangeArrowheads="1"/>
          </p:cNvSpPr>
          <p:nvPr/>
        </p:nvSpPr>
        <p:spPr bwMode="auto">
          <a:xfrm>
            <a:off x="7775575" y="4459288"/>
            <a:ext cx="1368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Comic Sans MS" panose="030F0702030302020204" pitchFamily="66" charset="0"/>
              </a:rPr>
              <a:t>t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e</a:t>
            </a:r>
            <a:r>
              <a:rPr lang="en-US" altLang="zh-CN" sz="5400" b="1">
                <a:latin typeface="Comic Sans MS" panose="030F0702030302020204" pitchFamily="66" charset="0"/>
              </a:rPr>
              <a:t>n</a:t>
            </a:r>
            <a:endParaRPr lang="en-US" altLang="zh-CN" sz="5400" b="1">
              <a:latin typeface="Comic Sans MS" panose="030F0702030302020204" pitchFamily="66" charset="0"/>
            </a:endParaRPr>
          </a:p>
        </p:txBody>
      </p:sp>
      <p:pic>
        <p:nvPicPr>
          <p:cNvPr id="11273" name="Picture 17" descr="318749-130FR1425518-lp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4300" y="1160463"/>
            <a:ext cx="1512888" cy="1979612"/>
          </a:xfrm>
          <a:prstGeom prst="rect">
            <a:avLst/>
          </a:prstGeom>
          <a:noFill/>
          <a:ln w="95250" cmpd="tri">
            <a:solidFill>
              <a:srgbClr val="CC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22" descr="dtsrdglz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2488" y="1160463"/>
            <a:ext cx="1512887" cy="1979612"/>
          </a:xfrm>
          <a:prstGeom prst="rect">
            <a:avLst/>
          </a:prstGeom>
          <a:noFill/>
          <a:ln w="95250" cmpd="tri">
            <a:solidFill>
              <a:srgbClr val="CC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5" name="Text Box 23"/>
          <p:cNvSpPr txBox="1">
            <a:spLocks noChangeArrowheads="1"/>
          </p:cNvSpPr>
          <p:nvPr/>
        </p:nvSpPr>
        <p:spPr bwMode="auto">
          <a:xfrm>
            <a:off x="287338" y="4437063"/>
            <a:ext cx="22320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Comic Sans MS" panose="030F0702030302020204" pitchFamily="66" charset="0"/>
              </a:rPr>
              <a:t>s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e</a:t>
            </a:r>
            <a:r>
              <a:rPr lang="en-US" altLang="zh-CN" sz="5400" b="1">
                <a:latin typeface="Comic Sans MS" panose="030F0702030302020204" pitchFamily="66" charset="0"/>
              </a:rPr>
              <a:t>v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e</a:t>
            </a:r>
            <a:r>
              <a:rPr lang="en-US" altLang="zh-CN" sz="5400" b="1">
                <a:latin typeface="Comic Sans MS" panose="030F0702030302020204" pitchFamily="66" charset="0"/>
              </a:rPr>
              <a:t>n</a:t>
            </a:r>
            <a:endParaRPr lang="en-US" altLang="zh-CN" sz="5400" b="1">
              <a:latin typeface="Comic Sans MS" panose="030F0702030302020204" pitchFamily="66" charset="0"/>
            </a:endParaRPr>
          </a:p>
        </p:txBody>
      </p:sp>
      <p:sp>
        <p:nvSpPr>
          <p:cNvPr id="11276" name="Text Box 24"/>
          <p:cNvSpPr txBox="1">
            <a:spLocks noChangeArrowheads="1"/>
          </p:cNvSpPr>
          <p:nvPr/>
        </p:nvSpPr>
        <p:spPr bwMode="auto">
          <a:xfrm>
            <a:off x="6407150" y="4459288"/>
            <a:ext cx="12969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Comic Sans MS" panose="030F0702030302020204" pitchFamily="66" charset="0"/>
              </a:rPr>
              <a:t>s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i</a:t>
            </a:r>
            <a:r>
              <a:rPr lang="en-US" altLang="zh-CN" sz="5400" b="1">
                <a:latin typeface="Comic Sans MS" panose="030F0702030302020204" pitchFamily="66" charset="0"/>
              </a:rPr>
              <a:t>x</a:t>
            </a:r>
            <a:endParaRPr lang="en-US" altLang="zh-CN" sz="5400" b="1">
              <a:latin typeface="Comic Sans MS" panose="030F0702030302020204" pitchFamily="66" charset="0"/>
            </a:endParaRPr>
          </a:p>
        </p:txBody>
      </p:sp>
      <p:sp>
        <p:nvSpPr>
          <p:cNvPr id="12301" name="Line 25"/>
          <p:cNvSpPr>
            <a:spLocks noChangeShapeType="1"/>
          </p:cNvSpPr>
          <p:nvPr/>
        </p:nvSpPr>
        <p:spPr bwMode="auto">
          <a:xfrm>
            <a:off x="1042988" y="3284538"/>
            <a:ext cx="1800225" cy="1439862"/>
          </a:xfrm>
          <a:prstGeom prst="line">
            <a:avLst/>
          </a:prstGeom>
          <a:noFill/>
          <a:ln w="635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2" name="Line 26"/>
          <p:cNvSpPr>
            <a:spLocks noChangeShapeType="1"/>
          </p:cNvSpPr>
          <p:nvPr/>
        </p:nvSpPr>
        <p:spPr bwMode="auto">
          <a:xfrm flipH="1">
            <a:off x="1116013" y="3284538"/>
            <a:ext cx="1655762" cy="1439862"/>
          </a:xfrm>
          <a:prstGeom prst="line">
            <a:avLst/>
          </a:prstGeom>
          <a:noFill/>
          <a:ln w="635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3" name="Line 27"/>
          <p:cNvSpPr>
            <a:spLocks noChangeShapeType="1"/>
          </p:cNvSpPr>
          <p:nvPr/>
        </p:nvSpPr>
        <p:spPr bwMode="auto">
          <a:xfrm>
            <a:off x="4716463" y="3284538"/>
            <a:ext cx="3455987" cy="1368425"/>
          </a:xfrm>
          <a:prstGeom prst="line">
            <a:avLst/>
          </a:prstGeom>
          <a:noFill/>
          <a:ln w="635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4" name="Line 28"/>
          <p:cNvSpPr>
            <a:spLocks noChangeShapeType="1"/>
          </p:cNvSpPr>
          <p:nvPr/>
        </p:nvSpPr>
        <p:spPr bwMode="auto">
          <a:xfrm flipH="1">
            <a:off x="4716463" y="3284538"/>
            <a:ext cx="1800225" cy="1368425"/>
          </a:xfrm>
          <a:prstGeom prst="line">
            <a:avLst/>
          </a:prstGeom>
          <a:noFill/>
          <a:ln w="635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5" name="Line 29"/>
          <p:cNvSpPr>
            <a:spLocks noChangeShapeType="1"/>
          </p:cNvSpPr>
          <p:nvPr/>
        </p:nvSpPr>
        <p:spPr bwMode="auto">
          <a:xfrm flipH="1">
            <a:off x="6948488" y="3284538"/>
            <a:ext cx="1152525" cy="1223962"/>
          </a:xfrm>
          <a:prstGeom prst="line">
            <a:avLst/>
          </a:prstGeom>
          <a:noFill/>
          <a:ln w="635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6" name="WordArt 31"/>
          <p:cNvSpPr>
            <a:spLocks noChangeArrowheads="1" noChangeShapeType="1" noTextEdit="1"/>
          </p:cNvSpPr>
          <p:nvPr/>
        </p:nvSpPr>
        <p:spPr bwMode="auto">
          <a:xfrm>
            <a:off x="0" y="5516563"/>
            <a:ext cx="316865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31750">
                  <a:solidFill>
                    <a:schemeClr val="accent2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/>
              </a:rPr>
              <a:t>guess</a:t>
            </a:r>
            <a:endParaRPr lang="zh-CN" altLang="en-US" sz="3600" b="1" kern="10">
              <a:ln w="31750">
                <a:solidFill>
                  <a:schemeClr val="accent2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8"/>
                  </a:srgbClr>
                </a:outerShdw>
              </a:effectLst>
              <a:latin typeface="Comic Sans MS" panose="030F0702030302020204"/>
            </a:endParaRPr>
          </a:p>
        </p:txBody>
      </p:sp>
      <p:sp>
        <p:nvSpPr>
          <p:cNvPr id="12307" name="Text Box 3"/>
          <p:cNvSpPr txBox="1">
            <a:spLocks noChangeArrowheads="1"/>
          </p:cNvSpPr>
          <p:nvPr/>
        </p:nvSpPr>
        <p:spPr bwMode="auto">
          <a:xfrm>
            <a:off x="3203575" y="6027738"/>
            <a:ext cx="59404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>
                <a:solidFill>
                  <a:srgbClr val="002060"/>
                </a:solidFill>
                <a:latin typeface="Comic Sans MS" panose="030F0702030302020204" pitchFamily="66" charset="0"/>
              </a:rPr>
              <a:t>How old is </a:t>
            </a:r>
            <a:r>
              <a:rPr lang="en-US" altLang="zh-CN" sz="4800">
                <a:solidFill>
                  <a:srgbClr val="D60093"/>
                </a:solidFill>
                <a:latin typeface="Comic Sans MS" panose="030F0702030302020204" pitchFamily="66" charset="0"/>
              </a:rPr>
              <a:t>he</a:t>
            </a:r>
            <a:r>
              <a:rPr lang="en-US" altLang="zh-CN" sz="4800">
                <a:solidFill>
                  <a:srgbClr val="002060"/>
                </a:solidFill>
                <a:latin typeface="Comic Sans MS" panose="030F0702030302020204" pitchFamily="66" charset="0"/>
              </a:rPr>
              <a:t>?</a:t>
            </a:r>
            <a:endParaRPr lang="en-US" altLang="zh-CN" sz="480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1284" name="图片 20" descr="big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67175" y="0"/>
            <a:ext cx="9366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5" name="图片 21" descr="boy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39975" y="0"/>
            <a:ext cx="93662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6" name="图片 22" descr="driver.bmp"/>
          <p:cNvPicPr>
            <a:picLocks noChangeAspect="1"/>
          </p:cNvPicPr>
          <p:nvPr/>
        </p:nvPicPr>
        <p:blipFill>
          <a:blip r:embed="rId8" cstate="email"/>
          <a:srcRect l="34134" r="35576" b="57056"/>
          <a:stretch>
            <a:fillRect/>
          </a:stretch>
        </p:blipFill>
        <p:spPr bwMode="auto">
          <a:xfrm>
            <a:off x="7812088" y="-26988"/>
            <a:ext cx="936625" cy="1079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7" name="图片 23" descr="put on.bmp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1825" y="34925"/>
            <a:ext cx="1163638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8" name="图片 24" descr="baby b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23850" y="0"/>
            <a:ext cx="12954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 animBg="1"/>
      <p:bldP spid="12302" grpId="0" animBg="1"/>
      <p:bldP spid="12303" grpId="0" animBg="1"/>
      <p:bldP spid="12304" grpId="0" animBg="1"/>
      <p:bldP spid="12305" grpId="0" animBg="1"/>
      <p:bldP spid="12306" grpId="0" animBg="1"/>
      <p:bldP spid="1230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1fgk913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24750" y="1125538"/>
            <a:ext cx="1539875" cy="2016125"/>
          </a:xfrm>
          <a:prstGeom prst="rect">
            <a:avLst/>
          </a:prstGeom>
          <a:noFill/>
          <a:ln w="79375" cmpd="tri">
            <a:solidFill>
              <a:srgbClr val="CC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5" descr="7cfbe044hbb218491fd6a&amp;6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62388" y="1125538"/>
            <a:ext cx="1789112" cy="1979612"/>
          </a:xfrm>
          <a:prstGeom prst="rect">
            <a:avLst/>
          </a:prstGeom>
          <a:noFill/>
          <a:ln w="95250" cmpd="tri">
            <a:solidFill>
              <a:srgbClr val="CC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6" descr="T1AxfdFeFbXXXXXXXX_!!0-item_p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3425" y="1125538"/>
            <a:ext cx="1566863" cy="1979612"/>
          </a:xfrm>
          <a:prstGeom prst="rect">
            <a:avLst/>
          </a:prstGeom>
          <a:noFill/>
          <a:ln w="95250" cmpd="tri">
            <a:solidFill>
              <a:srgbClr val="CC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7" descr="1203-26-10-thum_Hsimg104206_11eea-ab9_f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1050" y="1125538"/>
            <a:ext cx="1690688" cy="1979612"/>
          </a:xfrm>
          <a:prstGeom prst="rect">
            <a:avLst/>
          </a:prstGeom>
          <a:noFill/>
          <a:ln w="95250" cmpd="tri">
            <a:solidFill>
              <a:srgbClr val="CC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Text Box 9"/>
          <p:cNvSpPr txBox="1">
            <a:spLocks noChangeArrowheads="1"/>
          </p:cNvSpPr>
          <p:nvPr/>
        </p:nvSpPr>
        <p:spPr bwMode="auto">
          <a:xfrm>
            <a:off x="5724525" y="4941888"/>
            <a:ext cx="15113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Comic Sans MS" panose="030F0702030302020204" pitchFamily="66" charset="0"/>
              </a:rPr>
              <a:t>f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i</a:t>
            </a:r>
            <a:r>
              <a:rPr lang="en-US" altLang="zh-CN" sz="5400" b="1">
                <a:latin typeface="Comic Sans MS" panose="030F0702030302020204" pitchFamily="66" charset="0"/>
              </a:rPr>
              <a:t>v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e</a:t>
            </a:r>
            <a:endParaRPr lang="en-US" altLang="zh-CN" sz="5400" b="1">
              <a:solidFill>
                <a:srgbClr val="D60093"/>
              </a:solidFill>
              <a:latin typeface="Comic Sans MS" panose="030F0702030302020204" pitchFamily="66" charset="0"/>
            </a:endParaRPr>
          </a:p>
        </p:txBody>
      </p:sp>
      <p:sp>
        <p:nvSpPr>
          <p:cNvPr id="12295" name="Text Box 10"/>
          <p:cNvSpPr txBox="1">
            <a:spLocks noChangeArrowheads="1"/>
          </p:cNvSpPr>
          <p:nvPr/>
        </p:nvSpPr>
        <p:spPr bwMode="auto">
          <a:xfrm>
            <a:off x="3995738" y="4941888"/>
            <a:ext cx="1368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Comic Sans MS" panose="030F0702030302020204" pitchFamily="66" charset="0"/>
              </a:rPr>
              <a:t>tw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o</a:t>
            </a:r>
            <a:endParaRPr lang="en-US" altLang="zh-CN" sz="5400" b="1">
              <a:solidFill>
                <a:srgbClr val="D60093"/>
              </a:solidFill>
              <a:latin typeface="Comic Sans MS" panose="030F0702030302020204" pitchFamily="66" charset="0"/>
            </a:endParaRPr>
          </a:p>
        </p:txBody>
      </p:sp>
      <p:sp>
        <p:nvSpPr>
          <p:cNvPr id="12296" name="Text Box 11"/>
          <p:cNvSpPr txBox="1">
            <a:spLocks noChangeArrowheads="1"/>
          </p:cNvSpPr>
          <p:nvPr/>
        </p:nvSpPr>
        <p:spPr bwMode="auto">
          <a:xfrm>
            <a:off x="7307263" y="4941888"/>
            <a:ext cx="17287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Comic Sans MS" panose="030F0702030302020204" pitchFamily="66" charset="0"/>
              </a:rPr>
              <a:t>f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our</a:t>
            </a:r>
            <a:endParaRPr lang="en-US" altLang="zh-CN" sz="5400" b="1">
              <a:solidFill>
                <a:srgbClr val="D60093"/>
              </a:solidFill>
              <a:latin typeface="Comic Sans MS" panose="030F0702030302020204" pitchFamily="66" charset="0"/>
            </a:endParaRPr>
          </a:p>
        </p:txBody>
      </p:sp>
      <p:sp>
        <p:nvSpPr>
          <p:cNvPr id="12297" name="Text Box 12"/>
          <p:cNvSpPr txBox="1">
            <a:spLocks noChangeArrowheads="1"/>
          </p:cNvSpPr>
          <p:nvPr/>
        </p:nvSpPr>
        <p:spPr bwMode="auto">
          <a:xfrm>
            <a:off x="0" y="4941888"/>
            <a:ext cx="20510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ei</a:t>
            </a:r>
            <a:r>
              <a:rPr lang="en-US" altLang="zh-CN" sz="5400" b="1">
                <a:latin typeface="Comic Sans MS" panose="030F0702030302020204" pitchFamily="66" charset="0"/>
              </a:rPr>
              <a:t>ght  </a:t>
            </a:r>
            <a:endParaRPr lang="en-US" altLang="zh-CN" sz="5400" b="1">
              <a:latin typeface="Comic Sans MS" panose="030F0702030302020204" pitchFamily="66" charset="0"/>
            </a:endParaRPr>
          </a:p>
        </p:txBody>
      </p:sp>
      <p:sp>
        <p:nvSpPr>
          <p:cNvPr id="12298" name="Text Box 13"/>
          <p:cNvSpPr txBox="1">
            <a:spLocks noChangeArrowheads="1"/>
          </p:cNvSpPr>
          <p:nvPr/>
        </p:nvSpPr>
        <p:spPr bwMode="auto">
          <a:xfrm>
            <a:off x="2195513" y="4941888"/>
            <a:ext cx="15128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Comic Sans MS" panose="030F0702030302020204" pitchFamily="66" charset="0"/>
              </a:rPr>
              <a:t>n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i</a:t>
            </a:r>
            <a:r>
              <a:rPr lang="en-US" altLang="zh-CN" sz="5400" b="1">
                <a:latin typeface="Comic Sans MS" panose="030F0702030302020204" pitchFamily="66" charset="0"/>
              </a:rPr>
              <a:t>n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e</a:t>
            </a:r>
            <a:endParaRPr lang="en-US" altLang="zh-CN" sz="5400" b="1">
              <a:solidFill>
                <a:srgbClr val="D60093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299" name="Picture 16" descr="birthday cake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950" y="1125538"/>
            <a:ext cx="1728788" cy="2016125"/>
          </a:xfrm>
          <a:prstGeom prst="rect">
            <a:avLst/>
          </a:prstGeom>
          <a:noFill/>
          <a:ln w="95250" cmpd="tri">
            <a:solidFill>
              <a:srgbClr val="CC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8" name="Line 17"/>
          <p:cNvSpPr>
            <a:spLocks noChangeShapeType="1"/>
          </p:cNvSpPr>
          <p:nvPr/>
        </p:nvSpPr>
        <p:spPr bwMode="auto">
          <a:xfrm>
            <a:off x="1042988" y="3284538"/>
            <a:ext cx="1800225" cy="1800225"/>
          </a:xfrm>
          <a:prstGeom prst="line">
            <a:avLst/>
          </a:prstGeom>
          <a:noFill/>
          <a:ln w="635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Line 18"/>
          <p:cNvSpPr>
            <a:spLocks noChangeShapeType="1"/>
          </p:cNvSpPr>
          <p:nvPr/>
        </p:nvSpPr>
        <p:spPr bwMode="auto">
          <a:xfrm flipH="1">
            <a:off x="1187450" y="3284538"/>
            <a:ext cx="1584325" cy="1728787"/>
          </a:xfrm>
          <a:prstGeom prst="line">
            <a:avLst/>
          </a:prstGeom>
          <a:noFill/>
          <a:ln w="635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Line 19"/>
          <p:cNvSpPr>
            <a:spLocks noChangeShapeType="1"/>
          </p:cNvSpPr>
          <p:nvPr/>
        </p:nvSpPr>
        <p:spPr bwMode="auto">
          <a:xfrm>
            <a:off x="4716463" y="3284538"/>
            <a:ext cx="71437" cy="1800225"/>
          </a:xfrm>
          <a:prstGeom prst="line">
            <a:avLst/>
          </a:prstGeom>
          <a:noFill/>
          <a:ln w="635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1" name="Line 20"/>
          <p:cNvSpPr>
            <a:spLocks noChangeShapeType="1"/>
          </p:cNvSpPr>
          <p:nvPr/>
        </p:nvSpPr>
        <p:spPr bwMode="auto">
          <a:xfrm>
            <a:off x="6516688" y="3284538"/>
            <a:ext cx="1655762" cy="1800225"/>
          </a:xfrm>
          <a:prstGeom prst="line">
            <a:avLst/>
          </a:prstGeom>
          <a:noFill/>
          <a:ln w="635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2" name="Line 21"/>
          <p:cNvSpPr>
            <a:spLocks noChangeShapeType="1"/>
          </p:cNvSpPr>
          <p:nvPr/>
        </p:nvSpPr>
        <p:spPr bwMode="auto">
          <a:xfrm flipH="1">
            <a:off x="6443663" y="3284538"/>
            <a:ext cx="1657350" cy="1728787"/>
          </a:xfrm>
          <a:prstGeom prst="line">
            <a:avLst/>
          </a:prstGeom>
          <a:noFill/>
          <a:ln w="635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3" name="WordArt 31"/>
          <p:cNvSpPr>
            <a:spLocks noChangeArrowheads="1" noChangeShapeType="1" noTextEdit="1"/>
          </p:cNvSpPr>
          <p:nvPr/>
        </p:nvSpPr>
        <p:spPr bwMode="auto">
          <a:xfrm>
            <a:off x="0" y="5805488"/>
            <a:ext cx="316865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31750">
                  <a:solidFill>
                    <a:schemeClr val="accent2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/>
              </a:rPr>
              <a:t>guess</a:t>
            </a:r>
            <a:endParaRPr lang="zh-CN" altLang="en-US" sz="3600" b="1" kern="10">
              <a:ln w="31750">
                <a:solidFill>
                  <a:schemeClr val="accent2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8"/>
                  </a:srgbClr>
                </a:outerShdw>
              </a:effectLst>
              <a:latin typeface="Comic Sans MS" panose="030F0702030302020204"/>
            </a:endParaRPr>
          </a:p>
        </p:txBody>
      </p:sp>
      <p:sp>
        <p:nvSpPr>
          <p:cNvPr id="14354" name="Text Box 3"/>
          <p:cNvSpPr txBox="1">
            <a:spLocks noChangeArrowheads="1"/>
          </p:cNvSpPr>
          <p:nvPr/>
        </p:nvSpPr>
        <p:spPr bwMode="auto">
          <a:xfrm>
            <a:off x="4032250" y="5910263"/>
            <a:ext cx="47164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>
                <a:solidFill>
                  <a:srgbClr val="002060"/>
                </a:solidFill>
                <a:latin typeface="Comic Sans MS" panose="030F0702030302020204" pitchFamily="66" charset="0"/>
              </a:rPr>
              <a:t>How old is </a:t>
            </a:r>
            <a:r>
              <a:rPr lang="en-US" altLang="zh-CN" sz="4800">
                <a:solidFill>
                  <a:srgbClr val="D60093"/>
                </a:solidFill>
                <a:latin typeface="Comic Sans MS" panose="030F0702030302020204" pitchFamily="66" charset="0"/>
              </a:rPr>
              <a:t>she</a:t>
            </a:r>
            <a:r>
              <a:rPr lang="en-US" altLang="zh-CN" sz="4800">
                <a:solidFill>
                  <a:srgbClr val="002060"/>
                </a:solidFill>
                <a:latin typeface="Comic Sans MS" panose="030F0702030302020204" pitchFamily="66" charset="0"/>
              </a:rPr>
              <a:t>?</a:t>
            </a:r>
            <a:endParaRPr lang="en-US" altLang="zh-CN" sz="480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2307" name="矩形 13"/>
          <p:cNvSpPr>
            <a:spLocks noChangeArrowheads="1"/>
          </p:cNvSpPr>
          <p:nvPr/>
        </p:nvSpPr>
        <p:spPr bwMode="auto">
          <a:xfrm>
            <a:off x="9251950" y="3141663"/>
            <a:ext cx="270192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让全班同学看到蛋糕问“How old is he? G</a:t>
            </a:r>
            <a:r>
              <a:rPr lang="en-US" altLang="zh-CN"/>
              <a:t>uess</a:t>
            </a:r>
            <a:r>
              <a:rPr lang="zh-CN" altLang="en-US"/>
              <a:t>.”，然后找学生单独回答看蜡烛数回答。</a:t>
            </a:r>
            <a:endParaRPr lang="zh-CN" altLang="en-US"/>
          </a:p>
        </p:txBody>
      </p:sp>
      <p:pic>
        <p:nvPicPr>
          <p:cNvPr id="12308" name="图片 20" descr="wt06010.bmp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0425" y="44450"/>
            <a:ext cx="10795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9" name="图片 21" descr="small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0200" y="0"/>
            <a:ext cx="10795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0" name="图片 22" descr="dance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96188" y="0"/>
            <a:ext cx="107950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1" name="图片 23" descr="girl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850" y="0"/>
            <a:ext cx="86360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2" name="图片 24" descr="tu10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39975" y="0"/>
            <a:ext cx="1008063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 animBg="1"/>
      <p:bldP spid="14349" grpId="0" animBg="1"/>
      <p:bldP spid="14350" grpId="0" animBg="1"/>
      <p:bldP spid="14351" grpId="0" animBg="1"/>
      <p:bldP spid="14352" grpId="0" animBg="1"/>
      <p:bldP spid="14353" grpId="0" animBg="1"/>
      <p:bldP spid="1435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appy birthday!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03350" y="476250"/>
            <a:ext cx="6400800" cy="528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0" y="0"/>
            <a:ext cx="40386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>
                <a:solidFill>
                  <a:srgbClr val="FF3399"/>
                </a:solidFill>
              </a:rPr>
              <a:t>Let’s read</a:t>
            </a:r>
            <a:endParaRPr lang="en-US" altLang="zh-CN" sz="4800">
              <a:solidFill>
                <a:srgbClr val="FF3399"/>
              </a:solidFill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7524750" y="4581525"/>
            <a:ext cx="4930775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/>
              <a:t>Teacher: Today is Ben’s birthday, too.</a:t>
            </a:r>
            <a:endParaRPr lang="en-US" altLang="zh-CN"/>
          </a:p>
          <a:p>
            <a:r>
              <a:rPr lang="en-US" altLang="zh-CN"/>
              <a:t>Let’s watch the VCD.(</a:t>
            </a:r>
            <a:r>
              <a:rPr lang="zh-CN" altLang="en-US" b="1">
                <a:solidFill>
                  <a:srgbClr val="FF3300"/>
                </a:solidFill>
              </a:rPr>
              <a:t>按钮</a:t>
            </a:r>
            <a:r>
              <a:rPr lang="zh-CN" altLang="en-US"/>
              <a:t>）回答问题： </a:t>
            </a:r>
            <a:endParaRPr lang="zh-CN" altLang="en-US"/>
          </a:p>
          <a:p>
            <a:r>
              <a:rPr lang="zh-CN" altLang="en-US"/>
              <a:t>   1）How old is Ben? </a:t>
            </a:r>
            <a:endParaRPr lang="zh-CN" altLang="en-US"/>
          </a:p>
          <a:p>
            <a:r>
              <a:rPr lang="zh-CN" altLang="en-US"/>
              <a:t>   2) What present(礼物）does he get(得到）? 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0" y="5268913"/>
            <a:ext cx="59404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>
                <a:solidFill>
                  <a:srgbClr val="002060"/>
                </a:solidFill>
                <a:latin typeface="Comic Sans MS" panose="030F0702030302020204" pitchFamily="66" charset="0"/>
              </a:rPr>
              <a:t>What</a:t>
            </a:r>
            <a:r>
              <a:rPr lang="zh-CN" altLang="en-US" sz="4800">
                <a:solidFill>
                  <a:srgbClr val="002060"/>
                </a:solidFill>
                <a:latin typeface="Comic Sans MS" panose="030F0702030302020204" pitchFamily="66" charset="0"/>
              </a:rPr>
              <a:t> present? </a:t>
            </a:r>
            <a:endParaRPr lang="zh-CN" altLang="en-US" sz="480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0" y="5981700"/>
            <a:ext cx="9144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>
                <a:solidFill>
                  <a:srgbClr val="D60093"/>
                </a:solidFill>
                <a:latin typeface="Comic Sans MS" panose="030F0702030302020204" pitchFamily="66" charset="0"/>
              </a:rPr>
              <a:t>Little cars! Four little cars!</a:t>
            </a:r>
            <a:endParaRPr lang="en-US" altLang="zh-CN" sz="4800">
              <a:solidFill>
                <a:srgbClr val="D60093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340" name="图片 6" descr="IMG_2600.JPG"/>
          <p:cNvPicPr>
            <a:picLocks noChangeAspect="1"/>
          </p:cNvPicPr>
          <p:nvPr/>
        </p:nvPicPr>
        <p:blipFill>
          <a:blip r:embed="rId1">
            <a:lum bright="10000" contrast="40000"/>
          </a:blip>
          <a:srcRect/>
          <a:stretch>
            <a:fillRect/>
          </a:stretch>
        </p:blipFill>
        <p:spPr bwMode="auto">
          <a:xfrm>
            <a:off x="1692275" y="333375"/>
            <a:ext cx="5975350" cy="448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utoUpdateAnimBg="0"/>
      <p:bldP spid="1638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学生看金太阳对话，跟读；</a:t>
            </a:r>
            <a:endParaRPr lang="zh-CN" altLang="en-US" smtClean="0"/>
          </a:p>
          <a:p>
            <a:r>
              <a:rPr lang="zh-CN" altLang="en-US" smtClean="0"/>
              <a:t>学生两人小组练习读对话。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388" y="4038600"/>
            <a:ext cx="369093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b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1927225"/>
            <a:ext cx="2057400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23850" y="1131888"/>
            <a:ext cx="6553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latin typeface="Comic Sans MS" panose="030F0702030302020204" pitchFamily="66" charset="0"/>
              </a:rPr>
              <a:t>How  old are  you, Ben ? </a:t>
            </a:r>
            <a:endParaRPr lang="en-US" altLang="zh-CN" sz="3600" b="1">
              <a:latin typeface="Comic Sans MS" panose="030F0702030302020204" pitchFamily="66" charset="0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987675" y="3579813"/>
            <a:ext cx="4648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latin typeface="Comic Sans MS" panose="030F0702030302020204" pitchFamily="66" charset="0"/>
              </a:rPr>
              <a:t>I’m </a:t>
            </a:r>
            <a:r>
              <a:rPr lang="en-US" altLang="zh-CN" sz="3600" b="1" u="sng">
                <a:latin typeface="Comic Sans MS" panose="030F0702030302020204" pitchFamily="66" charset="0"/>
              </a:rPr>
              <a:t>      </a:t>
            </a:r>
            <a:r>
              <a:rPr lang="en-US" altLang="zh-CN" sz="3600" b="1">
                <a:latin typeface="Comic Sans MS" panose="030F0702030302020204" pitchFamily="66" charset="0"/>
              </a:rPr>
              <a:t> . </a:t>
            </a:r>
            <a:endParaRPr lang="en-US" altLang="zh-CN" sz="3600" b="1">
              <a:latin typeface="Comic Sans MS" panose="030F0702030302020204" pitchFamily="66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3924300" y="3397250"/>
            <a:ext cx="13350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3300"/>
                </a:solidFill>
                <a:latin typeface="Comic Sans MS" panose="030F0702030302020204" pitchFamily="66" charset="0"/>
              </a:rPr>
              <a:t>nine</a:t>
            </a:r>
            <a:endParaRPr lang="en-US" altLang="zh-CN" sz="48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 rot="10800000">
            <a:off x="2771775" y="2924175"/>
            <a:ext cx="2749550" cy="1454150"/>
          </a:xfrm>
          <a:prstGeom prst="wedgeRoundRectCallout">
            <a:avLst>
              <a:gd name="adj1" fmla="val -56875"/>
              <a:gd name="adj2" fmla="val 73250"/>
              <a:gd name="adj3" fmla="val 16667"/>
            </a:avLst>
          </a:prstGeom>
          <a:noFill/>
          <a:ln w="38100">
            <a:solidFill>
              <a:srgbClr val="FF99CC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/>
          <a:lstStyle/>
          <a:p>
            <a:pPr algn="ctr"/>
            <a:endParaRPr lang="zh-CN" altLang="en-US"/>
          </a:p>
        </p:txBody>
      </p:sp>
      <p:pic>
        <p:nvPicPr>
          <p:cNvPr id="16392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0"/>
            <a:ext cx="1619250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3" name="WordArt 9"/>
          <p:cNvSpPr>
            <a:spLocks noChangeArrowheads="1" noChangeShapeType="1" noTextEdit="1"/>
          </p:cNvSpPr>
          <p:nvPr/>
        </p:nvSpPr>
        <p:spPr bwMode="auto">
          <a:xfrm>
            <a:off x="179388" y="260350"/>
            <a:ext cx="467995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31750">
                  <a:solidFill>
                    <a:schemeClr val="accent2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/>
              </a:rPr>
              <a:t>Let's talk</a:t>
            </a:r>
            <a:endParaRPr lang="zh-CN" altLang="en-US" sz="3600" b="1" kern="10">
              <a:ln w="31750">
                <a:solidFill>
                  <a:schemeClr val="accent2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8"/>
                  </a:srgbClr>
                </a:outerShdw>
              </a:effectLst>
              <a:latin typeface="Comic Sans MS" panose="030F07020303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ben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29200" y="3429000"/>
            <a:ext cx="2057400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066800"/>
            <a:ext cx="173355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3657600" y="533400"/>
            <a:ext cx="3810000" cy="1524000"/>
          </a:xfrm>
          <a:prstGeom prst="wedgeEllipseCallout">
            <a:avLst>
              <a:gd name="adj1" fmla="val -68542"/>
              <a:gd name="adj2" fmla="val 25940"/>
            </a:avLst>
          </a:prstGeom>
          <a:noFill/>
          <a:ln w="9525">
            <a:solidFill>
              <a:srgbClr val="FF99CC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708400" y="990600"/>
            <a:ext cx="3887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Happy ____</a:t>
            </a:r>
            <a:r>
              <a:rPr lang="zh-CN" altLang="en-US" sz="3200" b="1">
                <a:latin typeface="Comic Sans MS" panose="030F0702030302020204" pitchFamily="66" charset="0"/>
              </a:rPr>
              <a:t>___</a:t>
            </a:r>
            <a:r>
              <a:rPr lang="en-US" altLang="zh-CN" sz="3200" b="1">
                <a:latin typeface="Comic Sans MS" panose="030F0702030302020204" pitchFamily="66" charset="0"/>
              </a:rPr>
              <a:t>!</a:t>
            </a:r>
            <a:endParaRPr lang="en-US" altLang="zh-CN" sz="3200" b="1">
              <a:latin typeface="Comic Sans MS" panose="030F0702030302020204" pitchFamily="66" charset="0"/>
            </a:endParaRPr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 rot="10800000">
            <a:off x="2057400" y="4876800"/>
            <a:ext cx="2971800" cy="1295400"/>
          </a:xfrm>
          <a:prstGeom prst="wedgeEllipseCallout">
            <a:avLst>
              <a:gd name="adj1" fmla="val -59139"/>
              <a:gd name="adj2" fmla="val 68259"/>
            </a:avLst>
          </a:prstGeom>
          <a:noFill/>
          <a:ln w="9525">
            <a:solidFill>
              <a:srgbClr val="FF99CC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/>
          <a:lstStyle/>
          <a:p>
            <a:pPr algn="ctr"/>
            <a:endParaRPr lang="zh-CN" altLang="en-US"/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286000" y="5257800"/>
            <a:ext cx="3124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Comic Sans MS" panose="030F0702030302020204" pitchFamily="66" charset="0"/>
              </a:rPr>
              <a:t>______</a:t>
            </a:r>
            <a:r>
              <a:rPr lang="en-US" altLang="zh-CN" sz="3200" b="1">
                <a:latin typeface="Comic Sans MS" panose="030F0702030302020204" pitchFamily="66" charset="0"/>
              </a:rPr>
              <a:t> you!</a:t>
            </a:r>
            <a:endParaRPr lang="en-US" altLang="zh-CN" sz="3200" b="1">
              <a:latin typeface="Comic Sans MS" panose="030F0702030302020204" pitchFamily="66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148263" y="971550"/>
            <a:ext cx="19446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Comic Sans MS" panose="030F0702030302020204" pitchFamily="66" charset="0"/>
              </a:rPr>
              <a:t>birthday</a:t>
            </a:r>
            <a:endParaRPr lang="en-US" altLang="zh-CN" sz="32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484438" y="5229225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Comic Sans MS" panose="030F0702030302020204" pitchFamily="66" charset="0"/>
              </a:rPr>
              <a:t>Thank</a:t>
            </a:r>
            <a:endParaRPr lang="en-US" altLang="zh-CN" sz="32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19200" y="1066800"/>
            <a:ext cx="173355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AutoShape 3"/>
          <p:cNvSpPr>
            <a:spLocks noChangeArrowheads="1"/>
          </p:cNvSpPr>
          <p:nvPr/>
        </p:nvSpPr>
        <p:spPr bwMode="auto">
          <a:xfrm>
            <a:off x="3657600" y="533400"/>
            <a:ext cx="3810000" cy="1524000"/>
          </a:xfrm>
          <a:prstGeom prst="wedgeEllipseCallout">
            <a:avLst>
              <a:gd name="adj1" fmla="val -68542"/>
              <a:gd name="adj2" fmla="val 25940"/>
            </a:avLst>
          </a:prstGeom>
          <a:noFill/>
          <a:ln w="9525">
            <a:solidFill>
              <a:srgbClr val="FF99CC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886200" y="990600"/>
            <a:ext cx="3429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This is </a:t>
            </a:r>
            <a:r>
              <a:rPr lang="zh-CN" altLang="en-US" sz="3200" b="1">
                <a:latin typeface="Comic Sans MS" panose="030F0702030302020204" pitchFamily="66" charset="0"/>
              </a:rPr>
              <a:t>___</a:t>
            </a:r>
            <a:r>
              <a:rPr lang="en-US" altLang="zh-CN" sz="3200" b="1">
                <a:latin typeface="Comic Sans MS" panose="030F0702030302020204" pitchFamily="66" charset="0"/>
              </a:rPr>
              <a:t> you!</a:t>
            </a:r>
            <a:endParaRPr lang="en-US" altLang="zh-CN" sz="3200" b="1">
              <a:latin typeface="Comic Sans MS" panose="030F0702030302020204" pitchFamily="66" charset="0"/>
            </a:endParaRP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 rot="10800000">
            <a:off x="381000" y="3581400"/>
            <a:ext cx="3886200" cy="2667000"/>
          </a:xfrm>
          <a:prstGeom prst="wedgeEllipseCallout">
            <a:avLst>
              <a:gd name="adj1" fmla="val -77250"/>
              <a:gd name="adj2" fmla="val 11782"/>
            </a:avLst>
          </a:prstGeom>
          <a:noFill/>
          <a:ln w="9525">
            <a:solidFill>
              <a:srgbClr val="FF99CC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/>
          <a:lstStyle/>
          <a:p>
            <a:pPr algn="ctr"/>
            <a:endParaRPr lang="zh-CN" altLang="en-US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838200" y="4267200"/>
            <a:ext cx="36576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Four </a:t>
            </a:r>
            <a:r>
              <a:rPr lang="zh-CN" altLang="en-US" sz="3200" b="1">
                <a:latin typeface="Comic Sans MS" panose="030F0702030302020204" pitchFamily="66" charset="0"/>
              </a:rPr>
              <a:t>________</a:t>
            </a:r>
            <a:r>
              <a:rPr lang="en-US" altLang="zh-CN" sz="3200" b="1">
                <a:latin typeface="Comic Sans MS" panose="030F0702030302020204" pitchFamily="66" charset="0"/>
              </a:rPr>
              <a:t>!</a:t>
            </a:r>
            <a:endParaRPr lang="en-US" altLang="zh-CN" sz="3200" b="1">
              <a:latin typeface="Comic Sans MS" panose="030F0702030302020204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Thank </a:t>
            </a:r>
            <a:r>
              <a:rPr lang="zh-CN" altLang="en-US" sz="3200" b="1">
                <a:latin typeface="Comic Sans MS" panose="030F0702030302020204" pitchFamily="66" charset="0"/>
              </a:rPr>
              <a:t>_____</a:t>
            </a:r>
            <a:r>
              <a:rPr lang="en-US" altLang="zh-CN" sz="3200" b="1">
                <a:latin typeface="Comic Sans MS" panose="030F0702030302020204" pitchFamily="66" charset="0"/>
              </a:rPr>
              <a:t>!</a:t>
            </a:r>
            <a:endParaRPr lang="en-US" altLang="zh-CN" sz="3200" b="1">
              <a:latin typeface="Comic Sans MS" panose="030F0702030302020204" pitchFamily="66" charset="0"/>
            </a:endParaRPr>
          </a:p>
        </p:txBody>
      </p:sp>
      <p:pic>
        <p:nvPicPr>
          <p:cNvPr id="18439" name="Picture 7" descr="IMAG09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3810000"/>
            <a:ext cx="2819400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5638800" y="3810000"/>
            <a:ext cx="838200" cy="533400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8441" name="Picture 9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1981200"/>
            <a:ext cx="13811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364163" y="971550"/>
            <a:ext cx="19446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Comic Sans MS" panose="030F0702030302020204" pitchFamily="66" charset="0"/>
              </a:rPr>
              <a:t>for</a:t>
            </a:r>
            <a:endParaRPr lang="en-US" altLang="zh-CN" sz="32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908175" y="4221163"/>
            <a:ext cx="2592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Comic Sans MS" panose="030F0702030302020204" pitchFamily="66" charset="0"/>
              </a:rPr>
              <a:t>little cars</a:t>
            </a:r>
            <a:endParaRPr lang="en-US" altLang="zh-CN" sz="32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2268538" y="5003800"/>
            <a:ext cx="11509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Comic Sans MS" panose="030F0702030302020204" pitchFamily="66" charset="0"/>
              </a:rPr>
              <a:t>you</a:t>
            </a:r>
            <a:endParaRPr lang="en-US" altLang="zh-CN" sz="32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"/>
          <p:cNvSpPr txBox="1">
            <a:spLocks noChangeArrowheads="1"/>
          </p:cNvSpPr>
          <p:nvPr/>
        </p:nvSpPr>
        <p:spPr bwMode="auto">
          <a:xfrm>
            <a:off x="0" y="404813"/>
            <a:ext cx="9144000" cy="618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3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X: How _____are ______ .</a:t>
            </a:r>
            <a:endParaRPr lang="en-US" altLang="zh-CN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3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B: Guess!</a:t>
            </a:r>
            <a:endParaRPr lang="en-US" altLang="zh-CN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3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J: One____, ____,four, ____, ____,</a:t>
            </a:r>
            <a:r>
              <a:rPr lang="zh-CN" altLang="en-US" sz="3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endParaRPr lang="en-US" altLang="zh-CN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3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 Seven,____,____. You’re____ !</a:t>
            </a:r>
            <a:endParaRPr lang="en-US" altLang="zh-CN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3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B: Yes, _____.</a:t>
            </a:r>
            <a:endParaRPr lang="en-US" altLang="zh-CN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3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X&amp;J: Happy ______! </a:t>
            </a:r>
            <a:endParaRPr lang="en-US" altLang="zh-CN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3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B: _____ you!</a:t>
            </a:r>
            <a:endParaRPr lang="en-US" altLang="zh-CN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3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J: This is _____.</a:t>
            </a:r>
            <a:endParaRPr lang="en-US" altLang="zh-CN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3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B: Little____! ____little cars!      </a:t>
            </a:r>
            <a:endParaRPr lang="en-US" altLang="zh-CN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en-US" altLang="zh-CN" sz="3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    Thank you</a:t>
            </a:r>
            <a:r>
              <a:rPr lang="en-US" altLang="zh-CN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!</a:t>
            </a:r>
            <a:endParaRPr lang="en-US" altLang="zh-CN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07" name="文本框 5"/>
          <p:cNvSpPr txBox="1">
            <a:spLocks noChangeArrowheads="1"/>
          </p:cNvSpPr>
          <p:nvPr/>
        </p:nvSpPr>
        <p:spPr bwMode="auto">
          <a:xfrm>
            <a:off x="2255838" y="1052513"/>
            <a:ext cx="1524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 old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08" name="文本框 5"/>
          <p:cNvSpPr txBox="1">
            <a:spLocks noChangeArrowheads="1"/>
          </p:cNvSpPr>
          <p:nvPr/>
        </p:nvSpPr>
        <p:spPr bwMode="auto">
          <a:xfrm>
            <a:off x="4687888" y="1035050"/>
            <a:ext cx="1828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 you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09" name="文本框 5"/>
          <p:cNvSpPr txBox="1">
            <a:spLocks noChangeArrowheads="1"/>
          </p:cNvSpPr>
          <p:nvPr/>
        </p:nvSpPr>
        <p:spPr bwMode="auto">
          <a:xfrm>
            <a:off x="5918200" y="2133600"/>
            <a:ext cx="14620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 five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10" name="文本框 7"/>
          <p:cNvSpPr txBox="1">
            <a:spLocks noChangeArrowheads="1"/>
          </p:cNvSpPr>
          <p:nvPr/>
        </p:nvSpPr>
        <p:spPr bwMode="auto">
          <a:xfrm>
            <a:off x="3392488" y="2133600"/>
            <a:ext cx="1828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three 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11" name="文本框 7"/>
          <p:cNvSpPr txBox="1">
            <a:spLocks noChangeArrowheads="1"/>
          </p:cNvSpPr>
          <p:nvPr/>
        </p:nvSpPr>
        <p:spPr bwMode="auto">
          <a:xfrm>
            <a:off x="7826375" y="2133600"/>
            <a:ext cx="106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six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12" name="文本框 7"/>
          <p:cNvSpPr txBox="1">
            <a:spLocks noChangeArrowheads="1"/>
          </p:cNvSpPr>
          <p:nvPr/>
        </p:nvSpPr>
        <p:spPr bwMode="auto">
          <a:xfrm>
            <a:off x="2057400" y="2133600"/>
            <a:ext cx="1219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two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13" name="文本框 7"/>
          <p:cNvSpPr txBox="1">
            <a:spLocks noChangeArrowheads="1"/>
          </p:cNvSpPr>
          <p:nvPr/>
        </p:nvSpPr>
        <p:spPr bwMode="auto">
          <a:xfrm>
            <a:off x="6673850" y="2636838"/>
            <a:ext cx="106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nine 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14" name="文本框 7"/>
          <p:cNvSpPr txBox="1">
            <a:spLocks noChangeArrowheads="1"/>
          </p:cNvSpPr>
          <p:nvPr/>
        </p:nvSpPr>
        <p:spPr bwMode="auto">
          <a:xfrm>
            <a:off x="2341563" y="2709863"/>
            <a:ext cx="14398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eight  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15" name="文本框 7"/>
          <p:cNvSpPr txBox="1">
            <a:spLocks noChangeArrowheads="1"/>
          </p:cNvSpPr>
          <p:nvPr/>
        </p:nvSpPr>
        <p:spPr bwMode="auto">
          <a:xfrm>
            <a:off x="3721100" y="2705100"/>
            <a:ext cx="106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nine  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16" name="文本框 5"/>
          <p:cNvSpPr txBox="1">
            <a:spLocks noChangeArrowheads="1"/>
          </p:cNvSpPr>
          <p:nvPr/>
        </p:nvSpPr>
        <p:spPr bwMode="auto">
          <a:xfrm>
            <a:off x="2184400" y="3213100"/>
            <a:ext cx="1524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 I am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17" name="文本框 7"/>
          <p:cNvSpPr txBox="1">
            <a:spLocks noChangeArrowheads="1"/>
          </p:cNvSpPr>
          <p:nvPr/>
        </p:nvSpPr>
        <p:spPr bwMode="auto">
          <a:xfrm>
            <a:off x="3708400" y="5441950"/>
            <a:ext cx="1371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Four 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18" name="文本框 7"/>
          <p:cNvSpPr txBox="1">
            <a:spLocks noChangeArrowheads="1"/>
          </p:cNvSpPr>
          <p:nvPr/>
        </p:nvSpPr>
        <p:spPr bwMode="auto">
          <a:xfrm>
            <a:off x="2339975" y="5441950"/>
            <a:ext cx="106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cars 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19" name="文本框 5"/>
          <p:cNvSpPr txBox="1">
            <a:spLocks noChangeArrowheads="1"/>
          </p:cNvSpPr>
          <p:nvPr/>
        </p:nvSpPr>
        <p:spPr bwMode="auto">
          <a:xfrm>
            <a:off x="1116013" y="3875088"/>
            <a:ext cx="1524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 Thank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20" name="文本框 7"/>
          <p:cNvSpPr txBox="1">
            <a:spLocks noChangeArrowheads="1"/>
          </p:cNvSpPr>
          <p:nvPr/>
        </p:nvSpPr>
        <p:spPr bwMode="auto">
          <a:xfrm>
            <a:off x="2911475" y="3789363"/>
            <a:ext cx="20923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birthday 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21" name="文本框 7"/>
          <p:cNvSpPr txBox="1">
            <a:spLocks noChangeArrowheads="1"/>
          </p:cNvSpPr>
          <p:nvPr/>
        </p:nvSpPr>
        <p:spPr bwMode="auto">
          <a:xfrm>
            <a:off x="2555875" y="4868863"/>
            <a:ext cx="23050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for you 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36513" y="188913"/>
            <a:ext cx="40989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9933"/>
                </a:solidFill>
              </a:rPr>
              <a:t>Let's talk </a:t>
            </a:r>
            <a:endParaRPr lang="zh-CN" altLang="en-US" sz="4400" dirty="0">
              <a:solidFill>
                <a:srgbClr val="FF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  <p:bldP spid="21508" grpId="0" autoUpdateAnimBg="0"/>
      <p:bldP spid="21509" grpId="0" autoUpdateAnimBg="0"/>
      <p:bldP spid="21510" grpId="0" autoUpdateAnimBg="0"/>
      <p:bldP spid="21511" grpId="0" autoUpdateAnimBg="0"/>
      <p:bldP spid="21512" grpId="0" autoUpdateAnimBg="0"/>
      <p:bldP spid="21513" grpId="0" autoUpdateAnimBg="0"/>
      <p:bldP spid="21514" grpId="0" autoUpdateAnimBg="0"/>
      <p:bldP spid="21515" grpId="0" autoUpdateAnimBg="0"/>
      <p:bldP spid="21516" grpId="0" autoUpdateAnimBg="0"/>
      <p:bldP spid="21517" grpId="0" autoUpdateAnimBg="0"/>
      <p:bldP spid="21518" grpId="0" autoUpdateAnimBg="0"/>
      <p:bldP spid="21519" grpId="0" autoUpdateAnimBg="0"/>
      <p:bldP spid="21520" grpId="0" autoUpdateAnimBg="0"/>
      <p:bldP spid="21521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1835150" y="4870450"/>
            <a:ext cx="4860925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0033CC"/>
                </a:solidFill>
                <a:latin typeface="Comic Sans MS" panose="030F0702030302020204" pitchFamily="66" charset="0"/>
              </a:rPr>
              <a:t>Four little car</a:t>
            </a:r>
            <a:r>
              <a:rPr lang="en-US" altLang="zh-CN" sz="4400" b="1">
                <a:solidFill>
                  <a:srgbClr val="D60093"/>
                </a:solidFill>
                <a:latin typeface="Comic Sans MS" panose="030F0702030302020204" pitchFamily="66" charset="0"/>
              </a:rPr>
              <a:t>s</a:t>
            </a:r>
            <a:r>
              <a:rPr lang="zh-CN" altLang="en-US" sz="4400" b="1">
                <a:solidFill>
                  <a:srgbClr val="D60093"/>
                </a:solidFill>
                <a:latin typeface="Comic Sans MS" panose="030F0702030302020204" pitchFamily="66" charset="0"/>
              </a:rPr>
              <a:t>！</a:t>
            </a:r>
            <a:endParaRPr lang="zh-CN" altLang="en-US" sz="4400" b="1">
              <a:solidFill>
                <a:srgbClr val="D60093"/>
              </a:solidFill>
              <a:latin typeface="Comic Sans MS" panose="030F0702030302020204" pitchFamily="66" charset="0"/>
            </a:endParaRPr>
          </a:p>
          <a:p>
            <a:pPr eaLnBrk="1" hangingPunct="1"/>
            <a:r>
              <a:rPr lang="zh-CN" altLang="en-US" sz="4400" b="1">
                <a:solidFill>
                  <a:srgbClr val="0033CC"/>
                </a:solidFill>
                <a:latin typeface="Comic Sans MS" panose="030F0702030302020204" pitchFamily="66" charset="0"/>
              </a:rPr>
              <a:t>Thank you!</a:t>
            </a:r>
            <a:endParaRPr lang="zh-CN" altLang="en-US" sz="4400" b="1">
              <a:solidFill>
                <a:srgbClr val="0033CC"/>
              </a:solidFill>
              <a:latin typeface="Comic Sans MS" panose="030F0702030302020204" pitchFamily="66" charset="0"/>
            </a:endParaRPr>
          </a:p>
          <a:p>
            <a:pPr eaLnBrk="1" hangingPunct="1"/>
            <a:endParaRPr lang="en-US" altLang="zh-CN" sz="5400" b="1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sp>
        <p:nvSpPr>
          <p:cNvPr id="20483" name="WordArt 6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4681537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31750">
                  <a:solidFill>
                    <a:schemeClr val="accent2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/>
              </a:rPr>
              <a:t>Look and say</a:t>
            </a:r>
            <a:endParaRPr lang="zh-CN" altLang="en-US" sz="3600" b="1" kern="10">
              <a:ln w="31750">
                <a:solidFill>
                  <a:schemeClr val="accent2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8"/>
                  </a:srgbClr>
                </a:outerShdw>
              </a:effectLst>
              <a:latin typeface="Comic Sans MS" panose="030F0702030302020204"/>
            </a:endParaRP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7812088" y="60928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485" name="Text Box 8"/>
          <p:cNvSpPr txBox="1">
            <a:spLocks noChangeArrowheads="1"/>
          </p:cNvSpPr>
          <p:nvPr/>
        </p:nvSpPr>
        <p:spPr bwMode="auto">
          <a:xfrm>
            <a:off x="9286875" y="5392738"/>
            <a:ext cx="4070350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老师接上页话题</a:t>
            </a:r>
            <a:r>
              <a:rPr lang="en-US" altLang="zh-CN"/>
              <a:t>: Four little cars. </a:t>
            </a:r>
            <a:endParaRPr lang="en-US" altLang="zh-CN"/>
          </a:p>
          <a:p>
            <a:pPr eaLnBrk="1" hangingPunct="1"/>
            <a:r>
              <a:rPr lang="en-US" altLang="zh-CN"/>
              <a:t>This is for Ben. Look, this is for you.</a:t>
            </a:r>
            <a:endParaRPr lang="en-US" altLang="zh-CN"/>
          </a:p>
          <a:p>
            <a:pPr eaLnBrk="1" hangingPunct="1"/>
            <a:r>
              <a:rPr lang="zh-CN" altLang="en-US"/>
              <a:t>老师引导孩子把数字应用到实际当中，</a:t>
            </a:r>
            <a:endParaRPr lang="zh-CN" altLang="en-US"/>
          </a:p>
          <a:p>
            <a:pPr eaLnBrk="1" hangingPunct="1"/>
            <a:r>
              <a:rPr lang="zh-CN" altLang="en-US"/>
              <a:t>看图描述物品的数量。注意名词复数</a:t>
            </a:r>
            <a:endParaRPr lang="zh-CN" altLang="en-US"/>
          </a:p>
          <a:p>
            <a:pPr eaLnBrk="1" hangingPunct="1"/>
            <a:r>
              <a:rPr lang="zh-CN" altLang="en-US"/>
              <a:t>形式的表达。</a:t>
            </a:r>
            <a:endParaRPr lang="zh-CN" altLang="en-US"/>
          </a:p>
        </p:txBody>
      </p:sp>
      <p:pic>
        <p:nvPicPr>
          <p:cNvPr id="22534" name="Picture 10" descr="小汽车玩具益智可爱迷你车 日本皇室TR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2275" y="3500438"/>
            <a:ext cx="1338263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11" descr="小汽车玩具益智可爱迷你车 日本皇室TR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10125" y="3500438"/>
            <a:ext cx="1338263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6" name="Rectangle 12"/>
          <p:cNvSpPr>
            <a:spLocks noChangeArrowheads="1"/>
          </p:cNvSpPr>
          <p:nvPr/>
        </p:nvSpPr>
        <p:spPr bwMode="auto">
          <a:xfrm rot="-1209966">
            <a:off x="-88900" y="1185863"/>
            <a:ext cx="6610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9933"/>
                </a:solidFill>
                <a:latin typeface="Comic Sans MS" panose="030F0702030302020204" pitchFamily="66" charset="0"/>
              </a:rPr>
              <a:t>Happy birthday! </a:t>
            </a:r>
            <a:r>
              <a:rPr lang="en-US" altLang="zh-CN" sz="3200" b="1">
                <a:solidFill>
                  <a:srgbClr val="FF9933"/>
                </a:solidFill>
                <a:latin typeface="Comic Sans MS" panose="030F0702030302020204" pitchFamily="66" charset="0"/>
              </a:rPr>
              <a:t>This is for you.</a:t>
            </a:r>
            <a:endParaRPr lang="zh-CN" altLang="en-US" sz="3200" b="1">
              <a:solidFill>
                <a:srgbClr val="FF9933"/>
              </a:solidFill>
              <a:latin typeface="Comic Sans MS" panose="030F0702030302020204" pitchFamily="66" charset="0"/>
            </a:endParaRPr>
          </a:p>
        </p:txBody>
      </p:sp>
      <p:pic>
        <p:nvPicPr>
          <p:cNvPr id="22537" name="Picture 10" descr="小汽车玩具益智可爱迷你车 日本皇室TR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97200" y="2781300"/>
            <a:ext cx="13366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11" descr="小汽车玩具益智可爱迷你车 日本皇室TR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050" y="2781300"/>
            <a:ext cx="13366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27088" y="332656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本课时学习内容</a:t>
            </a:r>
            <a:endParaRPr lang="zh-CN" altLang="en-US" dirty="0" smtClean="0"/>
          </a:p>
        </p:txBody>
      </p:sp>
      <p:pic>
        <p:nvPicPr>
          <p:cNvPr id="3076" name="Picture 7" descr="0N5E8APOY8K5LMOT9K[D~SL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850" y="5299075"/>
            <a:ext cx="16192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 Box 10"/>
          <p:cNvSpPr txBox="1">
            <a:spLocks noChangeArrowheads="1"/>
          </p:cNvSpPr>
          <p:nvPr/>
        </p:nvSpPr>
        <p:spPr bwMode="auto">
          <a:xfrm>
            <a:off x="827088" y="1988840"/>
            <a:ext cx="727392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/>
              <a:t>1.</a:t>
            </a:r>
            <a:r>
              <a:rPr lang="zh-CN" altLang="en-US" sz="2800" dirty="0"/>
              <a:t>复习数字</a:t>
            </a:r>
            <a:r>
              <a:rPr lang="en-US" altLang="zh-CN" sz="2800" dirty="0"/>
              <a:t>1</a:t>
            </a:r>
            <a:r>
              <a:rPr lang="zh-CN" altLang="en-US" sz="2800" dirty="0"/>
              <a:t>至</a:t>
            </a:r>
            <a:r>
              <a:rPr lang="en-US" altLang="zh-CN" sz="2800" dirty="0"/>
              <a:t>10.</a:t>
            </a:r>
            <a:endParaRPr lang="en-US" altLang="zh-CN" sz="2800" dirty="0"/>
          </a:p>
          <a:p>
            <a:pPr eaLnBrk="1" hangingPunct="1"/>
            <a:r>
              <a:rPr lang="en-US" altLang="zh-CN" sz="2800" dirty="0"/>
              <a:t>2.</a:t>
            </a:r>
            <a:r>
              <a:rPr lang="zh-CN" altLang="en-US" sz="2800" dirty="0"/>
              <a:t>进一步巩固</a:t>
            </a:r>
            <a:r>
              <a:rPr lang="en-US" altLang="zh-CN" sz="2800" dirty="0"/>
              <a:t>How old are you? I’m….</a:t>
            </a:r>
            <a:endParaRPr lang="en-US" altLang="zh-CN" sz="2800" dirty="0"/>
          </a:p>
          <a:p>
            <a:pPr eaLnBrk="1" hangingPunct="1"/>
            <a:r>
              <a:rPr lang="en-US" sz="2800" dirty="0"/>
              <a:t>  </a:t>
            </a:r>
            <a:r>
              <a:rPr lang="en-US" altLang="zh-CN" sz="2800" dirty="0"/>
              <a:t>How old is he/she? He’s/She’s….</a:t>
            </a:r>
            <a:endParaRPr lang="en-US" altLang="zh-CN" sz="2800" dirty="0"/>
          </a:p>
          <a:p>
            <a:pPr eaLnBrk="1" hangingPunct="1"/>
            <a:r>
              <a:rPr lang="en-US" altLang="zh-CN" sz="2800" dirty="0"/>
              <a:t>3.</a:t>
            </a:r>
            <a:r>
              <a:rPr lang="zh-CN" altLang="en-US" sz="2800" dirty="0"/>
              <a:t>学习课文</a:t>
            </a:r>
            <a:r>
              <a:rPr lang="en-US" altLang="zh-CN" sz="2800" dirty="0"/>
              <a:t>Let’s Talk</a:t>
            </a:r>
            <a:r>
              <a:rPr lang="zh-CN" altLang="en-US" sz="2800" dirty="0"/>
              <a:t>。</a:t>
            </a:r>
            <a:endParaRPr lang="zh-CN" altLang="en-US" sz="2800" dirty="0"/>
          </a:p>
          <a:p>
            <a:pPr eaLnBrk="1" hangingPunct="1"/>
            <a:r>
              <a:rPr lang="en-US" altLang="zh-CN" sz="2800" dirty="0"/>
              <a:t>4.</a:t>
            </a:r>
            <a:r>
              <a:rPr lang="zh-CN" altLang="en-US" sz="2800" dirty="0"/>
              <a:t>学习名词的复数形式</a:t>
            </a:r>
            <a:r>
              <a:rPr lang="en-US" altLang="zh-CN" sz="2800" dirty="0"/>
              <a:t>,</a:t>
            </a:r>
            <a:r>
              <a:rPr lang="zh-CN" altLang="en-US" sz="2800" dirty="0"/>
              <a:t>如：</a:t>
            </a:r>
            <a:r>
              <a:rPr lang="en-US" altLang="zh-CN" sz="2800" dirty="0"/>
              <a:t>4 cars.</a:t>
            </a:r>
            <a:endParaRPr lang="en-US" altLang="zh-CN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1"/>
          <p:cNvSpPr>
            <a:spLocks noChangeArrowheads="1"/>
          </p:cNvSpPr>
          <p:nvPr/>
        </p:nvSpPr>
        <p:spPr bwMode="auto">
          <a:xfrm>
            <a:off x="0" y="5084763"/>
            <a:ext cx="882015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4400">
              <a:solidFill>
                <a:schemeClr val="hlink"/>
              </a:solidFill>
              <a:latin typeface="Comic Sans MS" panose="030F0702030302020204" pitchFamily="66" charset="0"/>
            </a:endParaRPr>
          </a:p>
          <a:p>
            <a:endParaRPr lang="zh-CN" altLang="en-US" sz="4400">
              <a:solidFill>
                <a:schemeClr val="hlink"/>
              </a:solidFill>
              <a:latin typeface="Comic Sans MS" panose="030F0702030302020204" pitchFamily="66" charset="0"/>
            </a:endParaRPr>
          </a:p>
        </p:txBody>
      </p:sp>
      <p:sp>
        <p:nvSpPr>
          <p:cNvPr id="23555" name="Text Box 14"/>
          <p:cNvSpPr txBox="1">
            <a:spLocks noChangeArrowheads="1"/>
          </p:cNvSpPr>
          <p:nvPr/>
        </p:nvSpPr>
        <p:spPr bwMode="auto">
          <a:xfrm>
            <a:off x="1116013" y="5445125"/>
            <a:ext cx="59118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33CC"/>
                </a:solidFill>
                <a:latin typeface="Comic Sans MS" panose="030F0702030302020204" pitchFamily="66" charset="0"/>
              </a:rPr>
              <a:t>Three dog</a:t>
            </a:r>
            <a:r>
              <a:rPr lang="en-US" altLang="zh-CN" sz="4000" b="1">
                <a:solidFill>
                  <a:srgbClr val="D60093"/>
                </a:solidFill>
                <a:latin typeface="Comic Sans MS" panose="030F0702030302020204" pitchFamily="66" charset="0"/>
              </a:rPr>
              <a:t>s</a:t>
            </a:r>
            <a:r>
              <a:rPr lang="zh-CN" altLang="en-US" sz="4000" b="1">
                <a:solidFill>
                  <a:srgbClr val="D60093"/>
                </a:solidFill>
                <a:latin typeface="Comic Sans MS" panose="030F0702030302020204" pitchFamily="66" charset="0"/>
              </a:rPr>
              <a:t>! </a:t>
            </a:r>
            <a:r>
              <a:rPr lang="zh-CN" altLang="en-US" sz="4000" b="1">
                <a:solidFill>
                  <a:srgbClr val="0033CC"/>
                </a:solidFill>
                <a:latin typeface="Comic Sans MS" panose="030F0702030302020204" pitchFamily="66" charset="0"/>
              </a:rPr>
              <a:t>Thank you!</a:t>
            </a:r>
            <a:endParaRPr lang="zh-CN" altLang="en-US" sz="4000" b="1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sp>
        <p:nvSpPr>
          <p:cNvPr id="23557" name="Rectangle 12"/>
          <p:cNvSpPr>
            <a:spLocks noChangeArrowheads="1"/>
          </p:cNvSpPr>
          <p:nvPr/>
        </p:nvSpPr>
        <p:spPr bwMode="auto">
          <a:xfrm rot="-1209966">
            <a:off x="-88900" y="1185863"/>
            <a:ext cx="6610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9933"/>
                </a:solidFill>
                <a:latin typeface="Comic Sans MS" panose="030F0702030302020204" pitchFamily="66" charset="0"/>
              </a:rPr>
              <a:t>Happy birthday! </a:t>
            </a:r>
            <a:r>
              <a:rPr lang="en-US" altLang="zh-CN" sz="3200" b="1">
                <a:solidFill>
                  <a:srgbClr val="FF9933"/>
                </a:solidFill>
                <a:latin typeface="Comic Sans MS" panose="030F0702030302020204" pitchFamily="66" charset="0"/>
              </a:rPr>
              <a:t>This is for you.</a:t>
            </a:r>
            <a:endParaRPr lang="zh-CN" altLang="en-US" sz="3200" b="1">
              <a:solidFill>
                <a:srgbClr val="FF9933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图片 5" descr="200602162240101[1]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4075" y="2924175"/>
            <a:ext cx="1308100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200602162240101[1]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95700" y="2924175"/>
            <a:ext cx="1308100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200602162240101[1]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40388" y="2924175"/>
            <a:ext cx="1308100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utoUpdateAnimBg="0"/>
      <p:bldP spid="2355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1"/>
          <p:cNvSpPr>
            <a:spLocks noChangeArrowheads="1"/>
          </p:cNvSpPr>
          <p:nvPr/>
        </p:nvSpPr>
        <p:spPr bwMode="auto">
          <a:xfrm>
            <a:off x="0" y="5084763"/>
            <a:ext cx="882015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4400">
              <a:solidFill>
                <a:schemeClr val="hlink"/>
              </a:solidFill>
              <a:latin typeface="Comic Sans MS" panose="030F0702030302020204" pitchFamily="66" charset="0"/>
            </a:endParaRPr>
          </a:p>
          <a:p>
            <a:endParaRPr lang="zh-CN" altLang="en-US" sz="4400">
              <a:solidFill>
                <a:schemeClr val="hlink"/>
              </a:solidFill>
              <a:latin typeface="Comic Sans MS" panose="030F0702030302020204" pitchFamily="66" charset="0"/>
            </a:endParaRPr>
          </a:p>
        </p:txBody>
      </p:sp>
      <p:sp>
        <p:nvSpPr>
          <p:cNvPr id="24579" name="Text Box 14"/>
          <p:cNvSpPr txBox="1">
            <a:spLocks noChangeArrowheads="1"/>
          </p:cNvSpPr>
          <p:nvPr/>
        </p:nvSpPr>
        <p:spPr bwMode="auto">
          <a:xfrm>
            <a:off x="1116013" y="5445125"/>
            <a:ext cx="54625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33CC"/>
                </a:solidFill>
                <a:latin typeface="Comic Sans MS" panose="030F0702030302020204" pitchFamily="66" charset="0"/>
              </a:rPr>
              <a:t>Five ball</a:t>
            </a:r>
            <a:r>
              <a:rPr lang="en-US" altLang="zh-CN" sz="4000" b="1">
                <a:solidFill>
                  <a:srgbClr val="D60093"/>
                </a:solidFill>
                <a:latin typeface="Comic Sans MS" panose="030F0702030302020204" pitchFamily="66" charset="0"/>
              </a:rPr>
              <a:t>s</a:t>
            </a:r>
            <a:r>
              <a:rPr lang="zh-CN" altLang="en-US" sz="4000" b="1">
                <a:solidFill>
                  <a:srgbClr val="D60093"/>
                </a:solidFill>
                <a:latin typeface="Comic Sans MS" panose="030F0702030302020204" pitchFamily="66" charset="0"/>
              </a:rPr>
              <a:t>! </a:t>
            </a:r>
            <a:r>
              <a:rPr lang="zh-CN" altLang="en-US" sz="4000" b="1">
                <a:solidFill>
                  <a:srgbClr val="0033CC"/>
                </a:solidFill>
                <a:latin typeface="Comic Sans MS" panose="030F0702030302020204" pitchFamily="66" charset="0"/>
              </a:rPr>
              <a:t>Thank you!</a:t>
            </a:r>
            <a:endParaRPr lang="zh-CN" altLang="en-US" sz="4000" b="1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sp>
        <p:nvSpPr>
          <p:cNvPr id="24581" name="Rectangle 12"/>
          <p:cNvSpPr>
            <a:spLocks noChangeArrowheads="1"/>
          </p:cNvSpPr>
          <p:nvPr/>
        </p:nvSpPr>
        <p:spPr bwMode="auto">
          <a:xfrm rot="-1209966">
            <a:off x="-88900" y="1185863"/>
            <a:ext cx="6610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9933"/>
                </a:solidFill>
                <a:latin typeface="Comic Sans MS" panose="030F0702030302020204" pitchFamily="66" charset="0"/>
              </a:rPr>
              <a:t>Happy birthday! </a:t>
            </a:r>
            <a:r>
              <a:rPr lang="en-US" altLang="zh-CN" sz="3200" b="1">
                <a:solidFill>
                  <a:srgbClr val="FF9933"/>
                </a:solidFill>
                <a:latin typeface="Comic Sans MS" panose="030F0702030302020204" pitchFamily="66" charset="0"/>
              </a:rPr>
              <a:t>This is for you.</a:t>
            </a:r>
            <a:endParaRPr lang="zh-CN" altLang="en-US" sz="3200" b="1">
              <a:solidFill>
                <a:srgbClr val="FF9933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23" descr="u=3019501119,1567739002&amp;fm=90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00563" y="3644900"/>
            <a:ext cx="1639887" cy="170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3" descr="u=3019501119,1567739002&amp;fm=90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850" y="2997200"/>
            <a:ext cx="1639888" cy="170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3" descr="u=3019501119,1567739002&amp;fm=90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9563" y="2349500"/>
            <a:ext cx="1639887" cy="170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3" descr="u=3019501119,1567739002&amp;fm=90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72000" y="1484313"/>
            <a:ext cx="1639888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3" descr="u=3019501119,1567739002&amp;fm=90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68538" y="2133600"/>
            <a:ext cx="1639887" cy="170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  <p:bldP spid="24581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9"/>
          <p:cNvSpPr txBox="1">
            <a:spLocks noChangeArrowheads="1"/>
          </p:cNvSpPr>
          <p:nvPr/>
        </p:nvSpPr>
        <p:spPr bwMode="auto">
          <a:xfrm>
            <a:off x="828675" y="5229225"/>
            <a:ext cx="72786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0033CC"/>
                </a:solidFill>
                <a:latin typeface="Comic Sans MS" panose="030F0702030302020204" pitchFamily="66" charset="0"/>
              </a:rPr>
              <a:t>Five doll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s</a:t>
            </a:r>
            <a:r>
              <a:rPr lang="zh-CN" altLang="en-US" sz="5400" b="1">
                <a:solidFill>
                  <a:srgbClr val="D60093"/>
                </a:solidFill>
                <a:latin typeface="Comic Sans MS" panose="030F0702030302020204" pitchFamily="66" charset="0"/>
              </a:rPr>
              <a:t>! </a:t>
            </a:r>
            <a:r>
              <a:rPr lang="zh-CN" altLang="en-US" sz="5400" b="1">
                <a:solidFill>
                  <a:srgbClr val="0033CC"/>
                </a:solidFill>
                <a:latin typeface="Comic Sans MS" panose="030F0702030302020204" pitchFamily="66" charset="0"/>
              </a:rPr>
              <a:t>Thank you!</a:t>
            </a:r>
            <a:endParaRPr lang="zh-CN" altLang="en-US" sz="5400" b="1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sp>
        <p:nvSpPr>
          <p:cNvPr id="23555" name="Text Box 10"/>
          <p:cNvSpPr txBox="1">
            <a:spLocks noChangeArrowheads="1"/>
          </p:cNvSpPr>
          <p:nvPr/>
        </p:nvSpPr>
        <p:spPr bwMode="auto">
          <a:xfrm>
            <a:off x="9144000" y="2924175"/>
            <a:ext cx="338455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老师引导孩子把数字应用到实</a:t>
            </a:r>
            <a:endParaRPr lang="zh-CN" altLang="en-US"/>
          </a:p>
          <a:p>
            <a:pPr eaLnBrk="1" hangingPunct="1"/>
            <a:r>
              <a:rPr lang="zh-CN" altLang="en-US"/>
              <a:t>际当中，看图描述物品的数量。</a:t>
            </a:r>
            <a:endParaRPr lang="zh-CN" altLang="en-US"/>
          </a:p>
          <a:p>
            <a:pPr eaLnBrk="1" hangingPunct="1"/>
            <a:r>
              <a:rPr lang="zh-CN" altLang="en-US"/>
              <a:t>注意名词复数形式的表达。</a:t>
            </a:r>
            <a:endParaRPr lang="zh-CN" altLang="en-US"/>
          </a:p>
        </p:txBody>
      </p:sp>
      <p:pic>
        <p:nvPicPr>
          <p:cNvPr id="25604" name="Picture 18" descr="芭芘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750" y="2205038"/>
            <a:ext cx="152400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19" descr="芭芘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84400" y="2205038"/>
            <a:ext cx="152400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20" descr="芭芘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68725" y="2205038"/>
            <a:ext cx="152400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21" descr="芭芘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51463" y="2205038"/>
            <a:ext cx="152400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22" descr="芭芘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35788" y="2205038"/>
            <a:ext cx="152400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9" name="Rectangle 12"/>
          <p:cNvSpPr>
            <a:spLocks noChangeArrowheads="1"/>
          </p:cNvSpPr>
          <p:nvPr/>
        </p:nvSpPr>
        <p:spPr bwMode="auto">
          <a:xfrm rot="-1209966">
            <a:off x="-88900" y="1185863"/>
            <a:ext cx="6610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9933"/>
                </a:solidFill>
                <a:latin typeface="Comic Sans MS" panose="030F0702030302020204" pitchFamily="66" charset="0"/>
              </a:rPr>
              <a:t>Happy birthday! </a:t>
            </a:r>
            <a:r>
              <a:rPr lang="en-US" altLang="zh-CN" sz="3200" b="1">
                <a:solidFill>
                  <a:srgbClr val="FF9933"/>
                </a:solidFill>
                <a:latin typeface="Comic Sans MS" panose="030F0702030302020204" pitchFamily="66" charset="0"/>
              </a:rPr>
              <a:t>This is for you.</a:t>
            </a:r>
            <a:endParaRPr lang="zh-CN" altLang="en-US" sz="3200" b="1">
              <a:solidFill>
                <a:srgbClr val="FF9933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  <p:bldP spid="25609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1"/>
          <p:cNvSpPr>
            <a:spLocks noChangeArrowheads="1"/>
          </p:cNvSpPr>
          <p:nvPr/>
        </p:nvSpPr>
        <p:spPr bwMode="auto">
          <a:xfrm>
            <a:off x="0" y="5084763"/>
            <a:ext cx="882015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4400">
              <a:solidFill>
                <a:schemeClr val="hlink"/>
              </a:solidFill>
              <a:latin typeface="Comic Sans MS" panose="030F0702030302020204" pitchFamily="66" charset="0"/>
            </a:endParaRPr>
          </a:p>
          <a:p>
            <a:endParaRPr lang="zh-CN" altLang="en-US" sz="4400">
              <a:solidFill>
                <a:schemeClr val="hlink"/>
              </a:solidFill>
              <a:latin typeface="Comic Sans MS" panose="030F0702030302020204" pitchFamily="66" charset="0"/>
            </a:endParaRPr>
          </a:p>
        </p:txBody>
      </p:sp>
      <p:sp>
        <p:nvSpPr>
          <p:cNvPr id="26627" name="Text Box 14"/>
          <p:cNvSpPr txBox="1">
            <a:spLocks noChangeArrowheads="1"/>
          </p:cNvSpPr>
          <p:nvPr/>
        </p:nvSpPr>
        <p:spPr bwMode="auto">
          <a:xfrm>
            <a:off x="1116013" y="5445125"/>
            <a:ext cx="70500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0033CC"/>
                </a:solidFill>
                <a:latin typeface="Comic Sans MS" panose="030F0702030302020204" pitchFamily="66" charset="0"/>
              </a:rPr>
              <a:t>Nine schoolbag</a:t>
            </a:r>
            <a:r>
              <a:rPr lang="en-US" altLang="zh-CN" sz="4000" b="1">
                <a:solidFill>
                  <a:srgbClr val="D60093"/>
                </a:solidFill>
                <a:latin typeface="Comic Sans MS" panose="030F0702030302020204" pitchFamily="66" charset="0"/>
              </a:rPr>
              <a:t>s</a:t>
            </a:r>
            <a:r>
              <a:rPr lang="zh-CN" altLang="en-US" sz="4000" b="1">
                <a:solidFill>
                  <a:srgbClr val="D60093"/>
                </a:solidFill>
                <a:latin typeface="Comic Sans MS" panose="030F0702030302020204" pitchFamily="66" charset="0"/>
              </a:rPr>
              <a:t>! </a:t>
            </a:r>
            <a:r>
              <a:rPr lang="zh-CN" altLang="en-US" sz="4000" b="1">
                <a:solidFill>
                  <a:srgbClr val="0033CC"/>
                </a:solidFill>
                <a:latin typeface="Comic Sans MS" panose="030F0702030302020204" pitchFamily="66" charset="0"/>
              </a:rPr>
              <a:t>Thank you!</a:t>
            </a:r>
            <a:endParaRPr lang="zh-CN" altLang="en-US" sz="4000" b="1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pic>
        <p:nvPicPr>
          <p:cNvPr id="26628" name="Picture 19" descr="卡通书包素材图片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813" y="2276475"/>
            <a:ext cx="1779587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20" descr="卡通书包素材图片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2133600"/>
            <a:ext cx="1779587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21" descr="卡通书包素材图片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40113" y="3763963"/>
            <a:ext cx="1779587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22" descr="卡通书包素材图片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3789363"/>
            <a:ext cx="1779588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23" descr="卡通书包素材图片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9700" y="2133600"/>
            <a:ext cx="1779588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24" descr="卡通书包素材图片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925" y="2205038"/>
            <a:ext cx="1779588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25" descr="卡通书包素材图片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263" y="3716338"/>
            <a:ext cx="1779587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26" descr="卡通书包素材图片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7050" y="3644900"/>
            <a:ext cx="1779588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Picture 27" descr="卡通书包素材图片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9338" y="549275"/>
            <a:ext cx="1779587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7" name="Rectangle 12"/>
          <p:cNvSpPr>
            <a:spLocks noChangeArrowheads="1"/>
          </p:cNvSpPr>
          <p:nvPr/>
        </p:nvSpPr>
        <p:spPr bwMode="auto">
          <a:xfrm rot="-1209966">
            <a:off x="-88900" y="1185863"/>
            <a:ext cx="6610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9933"/>
                </a:solidFill>
                <a:latin typeface="Comic Sans MS" panose="030F0702030302020204" pitchFamily="66" charset="0"/>
              </a:rPr>
              <a:t>Happy birthday! </a:t>
            </a:r>
            <a:r>
              <a:rPr lang="en-US" altLang="zh-CN" sz="3200" b="1">
                <a:solidFill>
                  <a:srgbClr val="FF9933"/>
                </a:solidFill>
                <a:latin typeface="Comic Sans MS" panose="030F0702030302020204" pitchFamily="66" charset="0"/>
              </a:rPr>
              <a:t>This is for you.</a:t>
            </a:r>
            <a:endParaRPr lang="zh-CN" altLang="en-US" sz="3200" b="1">
              <a:solidFill>
                <a:srgbClr val="FF9933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utoUpdateAnimBg="0"/>
      <p:bldP spid="26637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"/>
          <p:cNvSpPr>
            <a:spLocks noChangeArrowheads="1"/>
          </p:cNvSpPr>
          <p:nvPr/>
        </p:nvSpPr>
        <p:spPr bwMode="auto">
          <a:xfrm>
            <a:off x="0" y="5084763"/>
            <a:ext cx="882015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4400">
              <a:solidFill>
                <a:schemeClr val="hlink"/>
              </a:solidFill>
              <a:latin typeface="Comic Sans MS" panose="030F0702030302020204" pitchFamily="66" charset="0"/>
            </a:endParaRPr>
          </a:p>
          <a:p>
            <a:endParaRPr lang="zh-CN" altLang="en-US" sz="4400">
              <a:solidFill>
                <a:schemeClr val="hlink"/>
              </a:solidFill>
              <a:latin typeface="Comic Sans MS" panose="030F0702030302020204" pitchFamily="66" charset="0"/>
            </a:endParaRPr>
          </a:p>
        </p:txBody>
      </p:sp>
      <p:sp>
        <p:nvSpPr>
          <p:cNvPr id="27651" name="Text Box 14"/>
          <p:cNvSpPr txBox="1">
            <a:spLocks noChangeArrowheads="1"/>
          </p:cNvSpPr>
          <p:nvPr/>
        </p:nvSpPr>
        <p:spPr bwMode="auto">
          <a:xfrm>
            <a:off x="1116013" y="5445125"/>
            <a:ext cx="61229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33CC"/>
                </a:solidFill>
                <a:latin typeface="Comic Sans MS" panose="030F0702030302020204" pitchFamily="66" charset="0"/>
              </a:rPr>
              <a:t>Ten</a:t>
            </a:r>
            <a:r>
              <a:rPr lang="en-US" altLang="zh-CN" sz="4000" b="1">
                <a:solidFill>
                  <a:srgbClr val="0033CC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b="1">
                <a:solidFill>
                  <a:srgbClr val="0033CC"/>
                </a:solidFill>
                <a:latin typeface="Comic Sans MS" panose="030F0702030302020204" pitchFamily="66" charset="0"/>
              </a:rPr>
              <a:t>crayon</a:t>
            </a:r>
            <a:r>
              <a:rPr lang="en-US" altLang="zh-CN" sz="4000" b="1">
                <a:solidFill>
                  <a:srgbClr val="D60093"/>
                </a:solidFill>
                <a:latin typeface="Comic Sans MS" panose="030F0702030302020204" pitchFamily="66" charset="0"/>
              </a:rPr>
              <a:t>s</a:t>
            </a:r>
            <a:r>
              <a:rPr lang="zh-CN" altLang="en-US" sz="4000" b="1">
                <a:solidFill>
                  <a:srgbClr val="D60093"/>
                </a:solidFill>
                <a:latin typeface="Comic Sans MS" panose="030F0702030302020204" pitchFamily="66" charset="0"/>
              </a:rPr>
              <a:t>! </a:t>
            </a:r>
            <a:r>
              <a:rPr lang="zh-CN" altLang="en-US" sz="4000" b="1">
                <a:solidFill>
                  <a:srgbClr val="0033CC"/>
                </a:solidFill>
                <a:latin typeface="Comic Sans MS" panose="030F0702030302020204" pitchFamily="66" charset="0"/>
              </a:rPr>
              <a:t>Thank you!</a:t>
            </a:r>
            <a:endParaRPr lang="zh-CN" altLang="en-US" sz="4000" b="1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sp>
        <p:nvSpPr>
          <p:cNvPr id="27653" name="Rectangle 12"/>
          <p:cNvSpPr>
            <a:spLocks noChangeArrowheads="1"/>
          </p:cNvSpPr>
          <p:nvPr/>
        </p:nvSpPr>
        <p:spPr bwMode="auto">
          <a:xfrm rot="-1209966">
            <a:off x="-88900" y="1185863"/>
            <a:ext cx="6610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9933"/>
                </a:solidFill>
                <a:latin typeface="Comic Sans MS" panose="030F0702030302020204" pitchFamily="66" charset="0"/>
              </a:rPr>
              <a:t>Happy birthday! </a:t>
            </a:r>
            <a:r>
              <a:rPr lang="en-US" altLang="zh-CN" sz="3200" b="1">
                <a:solidFill>
                  <a:srgbClr val="FF9933"/>
                </a:solidFill>
                <a:latin typeface="Comic Sans MS" panose="030F0702030302020204" pitchFamily="66" charset="0"/>
              </a:rPr>
              <a:t>This is for you.</a:t>
            </a:r>
            <a:endParaRPr lang="zh-CN" altLang="en-US" sz="3200" b="1">
              <a:solidFill>
                <a:srgbClr val="FF9933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14" descr="http://dc102.4shared.com/img/9_2hbdUV/s3/color_crayons-dg-0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539123">
            <a:off x="4959350" y="2832100"/>
            <a:ext cx="1890713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4" descr="http://dc102.4shared.com/img/9_2hbdUV/s3/color_crayons-dg-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228639">
            <a:off x="2638425" y="2627313"/>
            <a:ext cx="18827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4" descr="http://dc102.4shared.com/img/9_2hbdUV/s3/color_crayons-dg-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787321">
            <a:off x="2479675" y="3800475"/>
            <a:ext cx="1676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4" descr="http://dc102.4shared.com/img/9_2hbdUV/s3/color_crayons-dg-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306349">
            <a:off x="5322888" y="4195763"/>
            <a:ext cx="1530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4" descr="http://dc102.4shared.com/img/9_2hbdUV/s3/color_crayons-dg-0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479950">
            <a:off x="5513388" y="4743450"/>
            <a:ext cx="163830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4" descr="http://dc102.4shared.com/img/9_2hbdUV/s3/color_crayons-dg-0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979747">
            <a:off x="2495550" y="3243263"/>
            <a:ext cx="196691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6"/>
          <p:cNvGrpSpPr/>
          <p:nvPr/>
        </p:nvGrpSpPr>
        <p:grpSpPr bwMode="auto">
          <a:xfrm rot="-1019059">
            <a:off x="5175250" y="3540125"/>
            <a:ext cx="1536700" cy="311150"/>
            <a:chOff x="4907593" y="3428142"/>
            <a:chExt cx="3923928" cy="864096"/>
          </a:xfrm>
        </p:grpSpPr>
        <p:pic>
          <p:nvPicPr>
            <p:cNvPr id="13" name="Picture 14" descr="http://dc102.4shared.com/img/9_2hbdUV/s3/color_crayons-dg-01.jp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rot="1019059">
              <a:off x="4862141" y="3144408"/>
              <a:ext cx="4014391" cy="1424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620" name="椭圆 33"/>
            <p:cNvSpPr>
              <a:spLocks noChangeArrowheads="1"/>
            </p:cNvSpPr>
            <p:nvPr/>
          </p:nvSpPr>
          <p:spPr bwMode="auto">
            <a:xfrm rot="517313">
              <a:off x="6198032" y="3619071"/>
              <a:ext cx="1872208" cy="50405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800" b="1">
                <a:solidFill>
                  <a:srgbClr val="00B050"/>
                </a:solidFill>
              </a:endParaRPr>
            </a:p>
          </p:txBody>
        </p:sp>
      </p:grpSp>
      <p:grpSp>
        <p:nvGrpSpPr>
          <p:cNvPr id="3" name="组合 35"/>
          <p:cNvGrpSpPr/>
          <p:nvPr/>
        </p:nvGrpSpPr>
        <p:grpSpPr bwMode="auto">
          <a:xfrm rot="937645">
            <a:off x="2917825" y="2220913"/>
            <a:ext cx="1924050" cy="330200"/>
            <a:chOff x="0" y="260648"/>
            <a:chExt cx="3923928" cy="864096"/>
          </a:xfrm>
        </p:grpSpPr>
        <p:pic>
          <p:nvPicPr>
            <p:cNvPr id="16" name="Picture 14" descr="http://dc102.4shared.com/img/9_2hbdUV/s3/color_crayons-dg-01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-937645">
              <a:off x="-31351" y="-410201"/>
              <a:ext cx="3989586" cy="2208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618" name="椭圆 34"/>
            <p:cNvSpPr>
              <a:spLocks noChangeArrowheads="1"/>
            </p:cNvSpPr>
            <p:nvPr/>
          </p:nvSpPr>
          <p:spPr bwMode="auto">
            <a:xfrm>
              <a:off x="1187624" y="404664"/>
              <a:ext cx="1872208" cy="50405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800" b="1">
                <a:solidFill>
                  <a:srgbClr val="00B0F0"/>
                </a:solidFill>
              </a:endParaRPr>
            </a:p>
          </p:txBody>
        </p:sp>
      </p:grpSp>
      <p:grpSp>
        <p:nvGrpSpPr>
          <p:cNvPr id="4" name="组合 35"/>
          <p:cNvGrpSpPr/>
          <p:nvPr/>
        </p:nvGrpSpPr>
        <p:grpSpPr bwMode="auto">
          <a:xfrm rot="937645">
            <a:off x="2628900" y="4452938"/>
            <a:ext cx="1925638" cy="331787"/>
            <a:chOff x="0" y="260648"/>
            <a:chExt cx="3923928" cy="864096"/>
          </a:xfrm>
        </p:grpSpPr>
        <p:pic>
          <p:nvPicPr>
            <p:cNvPr id="19" name="Picture 14" descr="http://dc102.4shared.com/img/9_2hbdUV/s3/color_crayons-dg-01.jp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-937645">
              <a:off x="-28975" y="-414057"/>
              <a:ext cx="3989586" cy="2208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616" name="椭圆 34"/>
            <p:cNvSpPr>
              <a:spLocks noChangeArrowheads="1"/>
            </p:cNvSpPr>
            <p:nvPr/>
          </p:nvSpPr>
          <p:spPr bwMode="auto">
            <a:xfrm>
              <a:off x="1187624" y="404664"/>
              <a:ext cx="1872208" cy="504056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800" b="1">
                <a:solidFill>
                  <a:srgbClr val="00B0F0"/>
                </a:solidFill>
              </a:endParaRPr>
            </a:p>
          </p:txBody>
        </p:sp>
      </p:grpSp>
      <p:pic>
        <p:nvPicPr>
          <p:cNvPr id="21" name="Picture 14" descr="http://dc102.4shared.com/img/9_2hbdUV/s3/color_crayons-dg-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644875">
            <a:off x="5156200" y="2251075"/>
            <a:ext cx="1528763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utoUpdateAnimBg="0"/>
      <p:bldP spid="27653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0" descr="复件 图片1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81000"/>
            <a:ext cx="1981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book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25" y="2060575"/>
            <a:ext cx="2279650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book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9700" y="1700213"/>
            <a:ext cx="2867025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8"/>
          <p:cNvSpPr txBox="1">
            <a:spLocks noChangeArrowheads="1"/>
          </p:cNvSpPr>
          <p:nvPr/>
        </p:nvSpPr>
        <p:spPr bwMode="auto">
          <a:xfrm>
            <a:off x="4572000" y="3789363"/>
            <a:ext cx="31321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two book</a:t>
            </a:r>
            <a:r>
              <a:rPr lang="en-US" altLang="zh-CN" sz="4800" b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4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文本框 8"/>
          <p:cNvSpPr txBox="1">
            <a:spLocks noChangeArrowheads="1"/>
          </p:cNvSpPr>
          <p:nvPr/>
        </p:nvSpPr>
        <p:spPr bwMode="auto">
          <a:xfrm>
            <a:off x="250825" y="3644900"/>
            <a:ext cx="29575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One</a:t>
            </a:r>
            <a:r>
              <a:rPr lang="zh-CN" altLang="en-US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book</a:t>
            </a:r>
            <a:endParaRPr lang="en-US" altLang="zh-CN" sz="4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 descr="23.gif (4876 bytes)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33800" y="914400"/>
            <a:ext cx="3338513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1" name="图片 3" descr="23.gif (4876 bytes)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51600" y="1557338"/>
            <a:ext cx="2692400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图片 4" descr="23.gif (4876 bytes)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51050" y="2276475"/>
            <a:ext cx="2222500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图片 10" descr="复件 图片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1981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3059113" y="260350"/>
            <a:ext cx="4216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three</a:t>
            </a:r>
            <a:r>
              <a:rPr lang="zh-CN" altLang="en-US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rabbit</a:t>
            </a:r>
            <a:r>
              <a:rPr lang="en-US" altLang="zh-CN" sz="4800" b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4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3851275" y="5445125"/>
            <a:ext cx="32766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one</a:t>
            </a:r>
            <a:r>
              <a:rPr lang="zh-CN" altLang="en-US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rabbit</a:t>
            </a:r>
            <a:endParaRPr lang="en-US" altLang="zh-CN" sz="4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0" descr="复件 图片1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81000"/>
            <a:ext cx="1981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3059113" y="260350"/>
            <a:ext cx="30194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four</a:t>
            </a:r>
            <a:r>
              <a:rPr lang="zh-CN" altLang="en-US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dog</a:t>
            </a:r>
            <a:r>
              <a:rPr lang="en-US" altLang="zh-CN" sz="4800" b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4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827088" y="5084763"/>
            <a:ext cx="24558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one</a:t>
            </a:r>
            <a:r>
              <a:rPr lang="zh-CN" altLang="en-US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dog</a:t>
            </a:r>
            <a:endParaRPr lang="en-US" altLang="zh-CN" sz="4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7" descr="do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04025" y="2420938"/>
            <a:ext cx="147478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7" descr="do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8263" y="1989138"/>
            <a:ext cx="147478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7" descr="do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13113" y="1989138"/>
            <a:ext cx="147478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7" descr="do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76375" y="2924175"/>
            <a:ext cx="147478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0" descr="复件 图片1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81000"/>
            <a:ext cx="1981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3059113" y="260350"/>
            <a:ext cx="29051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five</a:t>
            </a:r>
            <a:r>
              <a:rPr lang="zh-CN" altLang="en-US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doll</a:t>
            </a:r>
            <a:r>
              <a:rPr lang="en-US" altLang="zh-CN" sz="4800" b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4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827088" y="5084763"/>
            <a:ext cx="24669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one</a:t>
            </a:r>
            <a:r>
              <a:rPr lang="zh-CN" altLang="en-US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doll</a:t>
            </a:r>
            <a:endParaRPr lang="en-US" altLang="zh-CN" sz="4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Picture 47" descr="T01650~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013" y="3573463"/>
            <a:ext cx="13684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7" descr="T01650~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00338" y="3213100"/>
            <a:ext cx="13684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7" descr="T01650~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6100" y="2781300"/>
            <a:ext cx="13684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7" descr="T01650~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24525" y="1773238"/>
            <a:ext cx="13684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7" descr="T01650~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0288" y="1341438"/>
            <a:ext cx="13684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0" descr="复件 图片1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81000"/>
            <a:ext cx="1981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3059113" y="5084763"/>
            <a:ext cx="30956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six</a:t>
            </a:r>
            <a:r>
              <a:rPr lang="zh-CN" altLang="en-US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plane</a:t>
            </a:r>
            <a:r>
              <a:rPr lang="en-US" altLang="zh-CN" sz="4800" b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4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2051050" y="476250"/>
            <a:ext cx="29495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one</a:t>
            </a:r>
            <a:r>
              <a:rPr lang="zh-CN" altLang="en-US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plane</a:t>
            </a:r>
            <a:endParaRPr lang="en-US" altLang="zh-CN" sz="4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" name="Picture 34" descr="T018B5~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250" y="1484313"/>
            <a:ext cx="1728788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4" descr="T018B5~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3938" y="1557338"/>
            <a:ext cx="1728787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4" descr="T018B5~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2275" y="3284538"/>
            <a:ext cx="1728788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4" descr="T018B5~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35375" y="3357563"/>
            <a:ext cx="1728788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4" descr="T018B5~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1500" y="1628775"/>
            <a:ext cx="1728788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T018B5~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5963" y="3357563"/>
            <a:ext cx="1728787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65407" y="24635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0"/>
            <a:ext cx="1619250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468313" y="0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400" b="1" dirty="0">
                <a:solidFill>
                  <a:srgbClr val="0000FF"/>
                </a:solidFill>
                <a:latin typeface="Comic Sans MS" panose="030F0702030302020204" pitchFamily="66" charset="0"/>
              </a:rPr>
              <a:t>U2  F</a:t>
            </a:r>
            <a:r>
              <a:rPr lang="en-US" altLang="zh-CN" sz="4400" b="1" dirty="0">
                <a:solidFill>
                  <a:srgbClr val="0000FF"/>
                </a:solidFill>
                <a:latin typeface="Comic Sans MS" panose="030F0702030302020204" pitchFamily="66" charset="0"/>
              </a:rPr>
              <a:t>un with language</a:t>
            </a:r>
            <a:r>
              <a:rPr lang="zh-CN" altLang="en-US" sz="4400" b="1" u="sng" dirty="0">
                <a:solidFill>
                  <a:srgbClr val="0000FF"/>
                </a:solidFill>
                <a:latin typeface="Comic Sans MS" panose="030F0702030302020204" pitchFamily="66" charset="0"/>
              </a:rPr>
              <a:t> </a:t>
            </a:r>
            <a:endParaRPr lang="zh-CN" altLang="en-US" sz="4400" b="1" u="sng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4100" name="Text Box 7"/>
          <p:cNvSpPr txBox="1">
            <a:spLocks noChangeArrowheads="1"/>
          </p:cNvSpPr>
          <p:nvPr/>
        </p:nvSpPr>
        <p:spPr bwMode="auto">
          <a:xfrm>
            <a:off x="395288" y="1268413"/>
            <a:ext cx="7921625" cy="16160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990099"/>
                </a:solidFill>
                <a:latin typeface="Comic Sans MS" panose="030F0702030302020204" pitchFamily="66" charset="0"/>
              </a:rPr>
              <a:t>Let’s sing:  </a:t>
            </a:r>
            <a:endParaRPr lang="en-US" altLang="zh-CN" sz="4000" b="1" dirty="0">
              <a:solidFill>
                <a:srgbClr val="990099"/>
              </a:solidFill>
              <a:latin typeface="Comic Sans MS" panose="030F0702030302020204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990099"/>
                </a:solidFill>
                <a:latin typeface="Comic Sans MS" panose="030F0702030302020204" pitchFamily="66" charset="0"/>
              </a:rPr>
              <a:t>         Ten little black cats</a:t>
            </a:r>
            <a:endParaRPr lang="zh-CN" altLang="en-US" sz="4000" b="1" dirty="0">
              <a:solidFill>
                <a:srgbClr val="990099"/>
              </a:solidFill>
              <a:latin typeface="Comic Sans MS" panose="030F0702030302020204" pitchFamily="66" charset="0"/>
            </a:endParaRPr>
          </a:p>
        </p:txBody>
      </p:sp>
      <p:pic>
        <p:nvPicPr>
          <p:cNvPr id="4102" name="Picture 12" descr="黑猫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4005263"/>
            <a:ext cx="9525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3" descr="黑猫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3141663"/>
            <a:ext cx="9525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4" descr="黑猫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2997200"/>
            <a:ext cx="9525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5" descr="黑猫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5429250"/>
            <a:ext cx="9525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6" descr="黑猫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3644900"/>
            <a:ext cx="9525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7" descr="黑猫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5157788"/>
            <a:ext cx="9525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8" descr="黑猫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0650" y="2708275"/>
            <a:ext cx="9525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19" descr="黑猫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997200"/>
            <a:ext cx="9525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20" descr="黑猫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5084763"/>
            <a:ext cx="9525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Picture 21" descr="黑猫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25" y="4797425"/>
            <a:ext cx="9525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 descr="0754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A200"/>
              </a:clrFrom>
              <a:clrTo>
                <a:srgbClr val="FFA2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368365">
            <a:off x="4106863" y="3159125"/>
            <a:ext cx="10858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3" descr="0754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A200"/>
              </a:clrFrom>
              <a:clrTo>
                <a:srgbClr val="FFA2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542684">
            <a:off x="2583656" y="3539332"/>
            <a:ext cx="1019175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4" descr="075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A200"/>
              </a:clrFrom>
              <a:clrTo>
                <a:srgbClr val="FFA2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647416">
            <a:off x="4839494" y="2582069"/>
            <a:ext cx="760412" cy="20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5" descr="075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A200"/>
              </a:clrFrom>
              <a:clrTo>
                <a:srgbClr val="FFA2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971391" flipH="1">
            <a:off x="6063456" y="2259807"/>
            <a:ext cx="504825" cy="18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6" descr="075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A200"/>
              </a:clrFrom>
              <a:clrTo>
                <a:srgbClr val="FFA2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871683">
            <a:off x="6523038" y="1709738"/>
            <a:ext cx="43180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文本框 8"/>
          <p:cNvSpPr txBox="1">
            <a:spLocks noChangeArrowheads="1"/>
          </p:cNvSpPr>
          <p:nvPr/>
        </p:nvSpPr>
        <p:spPr bwMode="auto">
          <a:xfrm>
            <a:off x="3203575" y="692150"/>
            <a:ext cx="38957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eight</a:t>
            </a:r>
            <a:r>
              <a:rPr lang="zh-CN" altLang="en-US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pencil</a:t>
            </a:r>
            <a:r>
              <a:rPr lang="en-US" altLang="zh-CN" sz="4800" b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4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1752" name="图片 10" descr="复件 图片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000"/>
            <a:ext cx="1981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6" descr="075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A200"/>
              </a:clrFrom>
              <a:clrTo>
                <a:srgbClr val="FFA2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871683">
            <a:off x="7232651" y="1679575"/>
            <a:ext cx="43815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6" descr="075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A200"/>
              </a:clrFrom>
              <a:clrTo>
                <a:srgbClr val="FFA2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871683">
            <a:off x="7666038" y="1344612"/>
            <a:ext cx="438150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6" descr="075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A200"/>
              </a:clrFrom>
              <a:clrTo>
                <a:srgbClr val="FFA2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871683">
            <a:off x="7954962" y="984251"/>
            <a:ext cx="436563" cy="124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8"/>
          <p:cNvSpPr txBox="1">
            <a:spLocks noChangeArrowheads="1"/>
          </p:cNvSpPr>
          <p:nvPr/>
        </p:nvSpPr>
        <p:spPr bwMode="auto">
          <a:xfrm>
            <a:off x="250825" y="3644900"/>
            <a:ext cx="30956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one</a:t>
            </a:r>
            <a:r>
              <a:rPr lang="zh-CN" altLang="en-US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800" b="1">
                <a:solidFill>
                  <a:schemeClr val="accent2"/>
                </a:solidFill>
                <a:latin typeface="Comic Sans MS" panose="030F0702030302020204" pitchFamily="66" charset="0"/>
              </a:rPr>
              <a:t>pencil</a:t>
            </a:r>
            <a:endParaRPr lang="en-US" altLang="zh-CN" sz="4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5"/>
          <p:cNvGrpSpPr/>
          <p:nvPr/>
        </p:nvGrpSpPr>
        <p:grpSpPr bwMode="auto">
          <a:xfrm>
            <a:off x="971550" y="-387350"/>
            <a:ext cx="6985000" cy="6985000"/>
            <a:chOff x="1042988" y="0"/>
            <a:chExt cx="6985000" cy="6985000"/>
          </a:xfrm>
        </p:grpSpPr>
        <p:pic>
          <p:nvPicPr>
            <p:cNvPr id="32771" name="Picture 4" descr="7287155_164611057340_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42988" y="0"/>
              <a:ext cx="6985000" cy="698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2" name="AutoShape 5"/>
            <p:cNvSpPr>
              <a:spLocks noChangeArrowheads="1"/>
            </p:cNvSpPr>
            <p:nvPr/>
          </p:nvSpPr>
          <p:spPr bwMode="auto">
            <a:xfrm>
              <a:off x="1907704" y="3717032"/>
              <a:ext cx="5184775" cy="2735262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en-US" altLang="zh-CN" sz="6600" b="1">
                <a:solidFill>
                  <a:schemeClr val="tx2"/>
                </a:solidFill>
              </a:endParaRPr>
            </a:p>
            <a:p>
              <a:pPr algn="ctr"/>
              <a:r>
                <a:rPr lang="zh-CN" altLang="en-US" sz="6600" b="1">
                  <a:solidFill>
                    <a:schemeClr val="tx2"/>
                  </a:solidFill>
                </a:rPr>
                <a:t>记得在复数名词</a:t>
              </a:r>
              <a:endParaRPr lang="en-US" altLang="zh-CN" sz="6600" b="1">
                <a:solidFill>
                  <a:schemeClr val="tx2"/>
                </a:solidFill>
              </a:endParaRPr>
            </a:p>
            <a:p>
              <a:pPr algn="ctr"/>
              <a:r>
                <a:rPr lang="zh-CN" altLang="en-US" sz="6600" b="1">
                  <a:solidFill>
                    <a:schemeClr val="tx2"/>
                  </a:solidFill>
                </a:rPr>
                <a:t>后面加</a:t>
              </a:r>
              <a:r>
                <a:rPr lang="en-US" altLang="zh-CN" sz="6600" b="1">
                  <a:solidFill>
                    <a:srgbClr val="FF0000"/>
                  </a:solidFill>
                </a:rPr>
                <a:t>s</a:t>
              </a:r>
              <a:r>
                <a:rPr lang="zh-CN" altLang="en-US" sz="6600" b="1"/>
                <a:t>喔</a:t>
              </a:r>
              <a:endParaRPr lang="en-US" altLang="zh-CN" sz="6600" b="1">
                <a:solidFill>
                  <a:schemeClr val="tx2"/>
                </a:solidFill>
              </a:endParaRPr>
            </a:p>
            <a:p>
              <a:pPr algn="ctr"/>
              <a:endParaRPr lang="zh-CN" altLang="en-US" sz="6600" b="1">
                <a:solidFill>
                  <a:schemeClr val="tx2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拉着手在草地上玩耍的卡通儿童图片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87338"/>
            <a:ext cx="9144000" cy="659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 Box 4"/>
          <p:cNvSpPr txBox="1">
            <a:spLocks noChangeArrowheads="1"/>
          </p:cNvSpPr>
          <p:nvPr/>
        </p:nvSpPr>
        <p:spPr bwMode="auto">
          <a:xfrm>
            <a:off x="0" y="84138"/>
            <a:ext cx="40386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>
                <a:solidFill>
                  <a:srgbClr val="FF3399"/>
                </a:solidFill>
              </a:rPr>
              <a:t>Let’s watch</a:t>
            </a:r>
            <a:endParaRPr lang="en-US" altLang="zh-CN" sz="4800">
              <a:solidFill>
                <a:srgbClr val="FF3399"/>
              </a:solidFill>
            </a:endParaRPr>
          </a:p>
        </p:txBody>
      </p:sp>
      <p:sp>
        <p:nvSpPr>
          <p:cNvPr id="33796" name="AutoShape 5">
            <a:hlinkClick r:id="rId2" action="ppaction://hlinkfile" highlightClick="1"/>
          </p:cNvPr>
          <p:cNvSpPr>
            <a:spLocks noChangeArrowheads="1"/>
          </p:cNvSpPr>
          <p:nvPr/>
        </p:nvSpPr>
        <p:spPr bwMode="auto">
          <a:xfrm>
            <a:off x="179388" y="5732463"/>
            <a:ext cx="1079500" cy="504825"/>
          </a:xfrm>
          <a:prstGeom prst="actionButtonMovie">
            <a:avLst/>
          </a:prstGeom>
          <a:solidFill>
            <a:schemeClr val="accent1"/>
          </a:solidFill>
          <a:ln w="50800">
            <a:solidFill>
              <a:srgbClr val="333399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Gif0405_124">
            <a:hlinkClick r:id="rId1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609600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3" descr="Gif0405_124">
            <a:hlinkClick r:id="rId1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304800"/>
            <a:ext cx="1503363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4" descr="gif0405_045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72400" y="5334000"/>
            <a:ext cx="1192213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 descr="gif0405_045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5410200"/>
            <a:ext cx="10747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2117725" y="1139825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latin typeface="Times New Roman" panose="02020603050405020304" pitchFamily="18" charset="0"/>
            </a:endParaRPr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>
            <a:off x="990600" y="1295400"/>
            <a:ext cx="838200" cy="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4" name="Line 8"/>
          <p:cNvSpPr>
            <a:spLocks noChangeShapeType="1"/>
          </p:cNvSpPr>
          <p:nvPr/>
        </p:nvSpPr>
        <p:spPr bwMode="auto">
          <a:xfrm>
            <a:off x="990600" y="2895600"/>
            <a:ext cx="838200" cy="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5" name="WordArt 9"/>
          <p:cNvSpPr>
            <a:spLocks noChangeArrowheads="1" noChangeShapeType="1" noTextEdit="1"/>
          </p:cNvSpPr>
          <p:nvPr/>
        </p:nvSpPr>
        <p:spPr bwMode="auto">
          <a:xfrm>
            <a:off x="2209800" y="457200"/>
            <a:ext cx="4464050" cy="16287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Comic Sans MS" panose="030F0702030302020204"/>
              </a:rPr>
              <a:t>Homework</a:t>
            </a:r>
            <a:endParaRPr lang="zh-CN" altLang="en-US" sz="3600" b="1" kern="10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8000"/>
                  </a:srgbClr>
                </a:outerShdw>
              </a:effectLst>
              <a:latin typeface="Comic Sans MS" panose="030F0702030302020204"/>
            </a:endParaRPr>
          </a:p>
        </p:txBody>
      </p:sp>
      <p:sp>
        <p:nvSpPr>
          <p:cNvPr id="30730" name="Text Box 42"/>
          <p:cNvSpPr txBox="1">
            <a:spLocks noChangeArrowheads="1"/>
          </p:cNvSpPr>
          <p:nvPr/>
        </p:nvSpPr>
        <p:spPr bwMode="auto">
          <a:xfrm>
            <a:off x="914400" y="2819400"/>
            <a:ext cx="8001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 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和家长玩扑克牌的游戏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一看到数字的牌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就要说出数字的英文呢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如果看到英语字母的牌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就说出英文字母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.</a:t>
            </a:r>
            <a:endParaRPr lang="en-US" altLang="zh-CN" sz="3200" b="1" dirty="0">
              <a:solidFill>
                <a:srgbClr val="FF33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 听录音，熟读课文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。 </a:t>
            </a:r>
            <a:endParaRPr 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p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2000" y="609600"/>
            <a:ext cx="144780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762000"/>
            <a:ext cx="227965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6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2743200"/>
            <a:ext cx="18415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2362200"/>
            <a:ext cx="2667000" cy="238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4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0" y="762000"/>
            <a:ext cx="1524000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 descr="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00800" y="533400"/>
            <a:ext cx="227965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 descr="8p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4400" y="4495800"/>
            <a:ext cx="2057400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 descr="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2000" y="4541838"/>
            <a:ext cx="2209800" cy="197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 descr="10p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72200" y="4572000"/>
            <a:ext cx="18415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 descr="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943600" y="4337050"/>
            <a:ext cx="2209800" cy="197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2" descr="9p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810000" y="4648200"/>
            <a:ext cx="144780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13" descr="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200400" y="4495800"/>
            <a:ext cx="2127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14" descr="5p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90600" y="2743200"/>
            <a:ext cx="137160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Picture 15" descr="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09600" y="2438400"/>
            <a:ext cx="227965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Picture 16" descr="7p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172200" y="2362200"/>
            <a:ext cx="144780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Picture 17" descr="7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715000" y="2209800"/>
            <a:ext cx="250825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2" name="Picture 18" descr="2p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276600" y="762000"/>
            <a:ext cx="144780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3" name="Picture 19" descr="2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514600" y="381000"/>
            <a:ext cx="2286000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4" name="Picture 20" descr="3p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105400" y="1219200"/>
            <a:ext cx="1066800" cy="10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5" name="Picture 21" descr="3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495800" y="533400"/>
            <a:ext cx="2127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2"/>
          <p:cNvPicPr>
            <a:picLocks noChangeAspect="1" noChangeArrowheads="1"/>
          </p:cNvPicPr>
          <p:nvPr/>
        </p:nvPicPr>
        <p:blipFill>
          <a:blip r:embed="rId2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50" y="0"/>
            <a:ext cx="1619250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3" name="Text Box 8"/>
          <p:cNvSpPr txBox="1">
            <a:spLocks noChangeArrowheads="1"/>
          </p:cNvSpPr>
          <p:nvPr/>
        </p:nvSpPr>
        <p:spPr bwMode="auto">
          <a:xfrm>
            <a:off x="9144000" y="4437063"/>
            <a:ext cx="28432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看谁最快猜到并说出正确的数字。</a:t>
            </a:r>
            <a:endParaRPr lang="zh-CN" altLang="en-US"/>
          </a:p>
        </p:txBody>
      </p:sp>
      <p:sp>
        <p:nvSpPr>
          <p:cNvPr id="5144" name="WordArt 27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467995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31750">
                  <a:solidFill>
                    <a:schemeClr val="accent2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/>
              </a:rPr>
              <a:t>Let's guess</a:t>
            </a:r>
            <a:endParaRPr lang="zh-CN" altLang="en-US" sz="3600" b="1" kern="10">
              <a:ln w="31750">
                <a:solidFill>
                  <a:schemeClr val="accent2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8"/>
                  </a:srgbClr>
                </a:outerShdw>
              </a:effectLst>
              <a:latin typeface="Comic Sans MS" panose="030F07020303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8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8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3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igh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90800" y="3276600"/>
            <a:ext cx="144145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nin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1219200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fiv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125538"/>
            <a:ext cx="14763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fou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5157788"/>
            <a:ext cx="144145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 descr="thre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4600" y="1219200"/>
            <a:ext cx="1512888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 descr="seven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3141663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 descr="six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47013" y="3357563"/>
            <a:ext cx="1296987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 descr="ten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4868863"/>
            <a:ext cx="189547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 descr="two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29200" y="3352800"/>
            <a:ext cx="1397000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 descr="one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105400" y="1219200"/>
            <a:ext cx="1397000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6" name="WordArt 16"/>
          <p:cNvSpPr>
            <a:spLocks noChangeArrowheads="1" noChangeShapeType="1" noTextEdit="1"/>
          </p:cNvSpPr>
          <p:nvPr/>
        </p:nvSpPr>
        <p:spPr bwMode="auto">
          <a:xfrm>
            <a:off x="179388" y="260350"/>
            <a:ext cx="467995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31750">
                  <a:solidFill>
                    <a:schemeClr val="accent2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/>
              </a:rPr>
              <a:t>Let's read</a:t>
            </a:r>
            <a:endParaRPr lang="zh-CN" altLang="en-US" sz="3600" b="1" kern="10">
              <a:ln w="31750">
                <a:solidFill>
                  <a:schemeClr val="accent2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8"/>
                  </a:srgbClr>
                </a:outerShdw>
              </a:effectLst>
              <a:latin typeface="Comic Sans MS" panose="030F0702030302020204"/>
            </a:endParaRPr>
          </a:p>
        </p:txBody>
      </p:sp>
      <p:sp>
        <p:nvSpPr>
          <p:cNvPr id="6157" name="Text Box 8"/>
          <p:cNvSpPr txBox="1">
            <a:spLocks noChangeArrowheads="1"/>
          </p:cNvSpPr>
          <p:nvPr/>
        </p:nvSpPr>
        <p:spPr bwMode="auto">
          <a:xfrm>
            <a:off x="9324975" y="6308725"/>
            <a:ext cx="28432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看谁最快说出并拼读出正确的数字。</a:t>
            </a:r>
            <a:endParaRPr lang="zh-CN" altLang="en-US"/>
          </a:p>
        </p:txBody>
      </p:sp>
      <p:sp>
        <p:nvSpPr>
          <p:cNvPr id="7182" name="Text Box 6"/>
          <p:cNvSpPr txBox="1">
            <a:spLocks noChangeArrowheads="1"/>
          </p:cNvSpPr>
          <p:nvPr/>
        </p:nvSpPr>
        <p:spPr bwMode="auto">
          <a:xfrm>
            <a:off x="2195513" y="2492375"/>
            <a:ext cx="23018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Comic Sans MS" panose="030F0702030302020204" pitchFamily="66" charset="0"/>
              </a:rPr>
              <a:t>thr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ee</a:t>
            </a:r>
            <a:endParaRPr lang="en-US" altLang="zh-CN" sz="5400" b="1">
              <a:solidFill>
                <a:srgbClr val="D60093"/>
              </a:solidFill>
              <a:latin typeface="Comic Sans MS" panose="030F0702030302020204" pitchFamily="66" charset="0"/>
            </a:endParaRPr>
          </a:p>
        </p:txBody>
      </p:sp>
      <p:sp>
        <p:nvSpPr>
          <p:cNvPr id="7183" name="Text Box 8"/>
          <p:cNvSpPr txBox="1">
            <a:spLocks noChangeArrowheads="1"/>
          </p:cNvSpPr>
          <p:nvPr/>
        </p:nvSpPr>
        <p:spPr bwMode="auto">
          <a:xfrm>
            <a:off x="5003800" y="2492375"/>
            <a:ext cx="16192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o</a:t>
            </a:r>
            <a:r>
              <a:rPr lang="en-US" altLang="zh-CN" sz="5400" b="1">
                <a:latin typeface="Comic Sans MS" panose="030F0702030302020204" pitchFamily="66" charset="0"/>
              </a:rPr>
              <a:t>n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e</a:t>
            </a:r>
            <a:endParaRPr lang="en-US" altLang="zh-CN" sz="5400" b="1">
              <a:solidFill>
                <a:srgbClr val="D60093"/>
              </a:solidFill>
              <a:latin typeface="Comic Sans MS" panose="030F0702030302020204" pitchFamily="66" charset="0"/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2916238" y="6092825"/>
            <a:ext cx="1368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Comic Sans MS" panose="030F0702030302020204" pitchFamily="66" charset="0"/>
              </a:rPr>
              <a:t>t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e</a:t>
            </a:r>
            <a:r>
              <a:rPr lang="en-US" altLang="zh-CN" sz="5400" b="1">
                <a:latin typeface="Comic Sans MS" panose="030F0702030302020204" pitchFamily="66" charset="0"/>
              </a:rPr>
              <a:t>n</a:t>
            </a:r>
            <a:endParaRPr lang="en-US" altLang="zh-CN" sz="5400" b="1">
              <a:latin typeface="Comic Sans MS" panose="030F0702030302020204" pitchFamily="66" charset="0"/>
            </a:endParaRPr>
          </a:p>
        </p:txBody>
      </p:sp>
      <p:sp>
        <p:nvSpPr>
          <p:cNvPr id="7185" name="Text Box 23"/>
          <p:cNvSpPr txBox="1">
            <a:spLocks noChangeArrowheads="1"/>
          </p:cNvSpPr>
          <p:nvPr/>
        </p:nvSpPr>
        <p:spPr bwMode="auto">
          <a:xfrm>
            <a:off x="287338" y="4437063"/>
            <a:ext cx="22320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Comic Sans MS" panose="030F0702030302020204" pitchFamily="66" charset="0"/>
              </a:rPr>
              <a:t>s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e</a:t>
            </a:r>
            <a:r>
              <a:rPr lang="en-US" altLang="zh-CN" sz="5400" b="1">
                <a:latin typeface="Comic Sans MS" panose="030F0702030302020204" pitchFamily="66" charset="0"/>
              </a:rPr>
              <a:t>v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e</a:t>
            </a:r>
            <a:r>
              <a:rPr lang="en-US" altLang="zh-CN" sz="5400" b="1">
                <a:latin typeface="Comic Sans MS" panose="030F0702030302020204" pitchFamily="66" charset="0"/>
              </a:rPr>
              <a:t>n</a:t>
            </a:r>
            <a:endParaRPr lang="en-US" altLang="zh-CN" sz="5400" b="1">
              <a:latin typeface="Comic Sans MS" panose="030F0702030302020204" pitchFamily="66" charset="0"/>
            </a:endParaRPr>
          </a:p>
        </p:txBody>
      </p:sp>
      <p:sp>
        <p:nvSpPr>
          <p:cNvPr id="7186" name="Text Box 24"/>
          <p:cNvSpPr txBox="1">
            <a:spLocks noChangeArrowheads="1"/>
          </p:cNvSpPr>
          <p:nvPr/>
        </p:nvSpPr>
        <p:spPr bwMode="auto">
          <a:xfrm>
            <a:off x="7596188" y="4581525"/>
            <a:ext cx="12969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Comic Sans MS" panose="030F0702030302020204" pitchFamily="66" charset="0"/>
              </a:rPr>
              <a:t>s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i</a:t>
            </a:r>
            <a:r>
              <a:rPr lang="en-US" altLang="zh-CN" sz="5400" b="1">
                <a:latin typeface="Comic Sans MS" panose="030F0702030302020204" pitchFamily="66" charset="0"/>
              </a:rPr>
              <a:t>x</a:t>
            </a:r>
            <a:endParaRPr lang="en-US" altLang="zh-CN" sz="5400" b="1">
              <a:latin typeface="Comic Sans MS" panose="030F0702030302020204" pitchFamily="66" charset="0"/>
            </a:endParaRPr>
          </a:p>
        </p:txBody>
      </p:sp>
      <p:sp>
        <p:nvSpPr>
          <p:cNvPr id="7187" name="Text Box 9"/>
          <p:cNvSpPr txBox="1">
            <a:spLocks noChangeArrowheads="1"/>
          </p:cNvSpPr>
          <p:nvPr/>
        </p:nvSpPr>
        <p:spPr bwMode="auto">
          <a:xfrm>
            <a:off x="323850" y="2420938"/>
            <a:ext cx="15113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Comic Sans MS" panose="030F0702030302020204" pitchFamily="66" charset="0"/>
              </a:rPr>
              <a:t>f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i</a:t>
            </a:r>
            <a:r>
              <a:rPr lang="en-US" altLang="zh-CN" sz="5400" b="1">
                <a:latin typeface="Comic Sans MS" panose="030F0702030302020204" pitchFamily="66" charset="0"/>
              </a:rPr>
              <a:t>v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e</a:t>
            </a:r>
            <a:endParaRPr lang="en-US" altLang="zh-CN" sz="5400" b="1">
              <a:solidFill>
                <a:srgbClr val="D60093"/>
              </a:solidFill>
              <a:latin typeface="Comic Sans MS" panose="030F0702030302020204" pitchFamily="66" charset="0"/>
            </a:endParaRPr>
          </a:p>
        </p:txBody>
      </p:sp>
      <p:sp>
        <p:nvSpPr>
          <p:cNvPr id="7188" name="Text Box 10"/>
          <p:cNvSpPr txBox="1">
            <a:spLocks noChangeArrowheads="1"/>
          </p:cNvSpPr>
          <p:nvPr/>
        </p:nvSpPr>
        <p:spPr bwMode="auto">
          <a:xfrm>
            <a:off x="5075238" y="4581525"/>
            <a:ext cx="1368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Comic Sans MS" panose="030F0702030302020204" pitchFamily="66" charset="0"/>
              </a:rPr>
              <a:t>tw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o</a:t>
            </a:r>
            <a:endParaRPr lang="en-US" altLang="zh-CN" sz="5400" b="1">
              <a:solidFill>
                <a:srgbClr val="D60093"/>
              </a:solidFill>
              <a:latin typeface="Comic Sans MS" panose="030F0702030302020204" pitchFamily="66" charset="0"/>
            </a:endParaRPr>
          </a:p>
        </p:txBody>
      </p:sp>
      <p:sp>
        <p:nvSpPr>
          <p:cNvPr id="7189" name="Text Box 11"/>
          <p:cNvSpPr txBox="1">
            <a:spLocks noChangeArrowheads="1"/>
          </p:cNvSpPr>
          <p:nvPr/>
        </p:nvSpPr>
        <p:spPr bwMode="auto">
          <a:xfrm>
            <a:off x="179388" y="6092825"/>
            <a:ext cx="17287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Comic Sans MS" panose="030F0702030302020204" pitchFamily="66" charset="0"/>
              </a:rPr>
              <a:t>f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our</a:t>
            </a:r>
            <a:endParaRPr lang="en-US" altLang="zh-CN" sz="5400" b="1">
              <a:solidFill>
                <a:srgbClr val="D60093"/>
              </a:solidFill>
              <a:latin typeface="Comic Sans MS" panose="030F0702030302020204" pitchFamily="66" charset="0"/>
            </a:endParaRPr>
          </a:p>
        </p:txBody>
      </p:sp>
      <p:sp>
        <p:nvSpPr>
          <p:cNvPr id="7190" name="Text Box 12"/>
          <p:cNvSpPr txBox="1">
            <a:spLocks noChangeArrowheads="1"/>
          </p:cNvSpPr>
          <p:nvPr/>
        </p:nvSpPr>
        <p:spPr bwMode="auto">
          <a:xfrm>
            <a:off x="2555875" y="4508500"/>
            <a:ext cx="20510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ei</a:t>
            </a:r>
            <a:r>
              <a:rPr lang="en-US" altLang="zh-CN" sz="5400" b="1">
                <a:latin typeface="Comic Sans MS" panose="030F0702030302020204" pitchFamily="66" charset="0"/>
              </a:rPr>
              <a:t>ght  </a:t>
            </a:r>
            <a:endParaRPr lang="en-US" altLang="zh-CN" sz="5400" b="1">
              <a:latin typeface="Comic Sans MS" panose="030F0702030302020204" pitchFamily="66" charset="0"/>
            </a:endParaRPr>
          </a:p>
        </p:txBody>
      </p:sp>
      <p:sp>
        <p:nvSpPr>
          <p:cNvPr id="7191" name="Text Box 13"/>
          <p:cNvSpPr txBox="1">
            <a:spLocks noChangeArrowheads="1"/>
          </p:cNvSpPr>
          <p:nvPr/>
        </p:nvSpPr>
        <p:spPr bwMode="auto">
          <a:xfrm>
            <a:off x="7524750" y="2565400"/>
            <a:ext cx="15128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Comic Sans MS" panose="030F0702030302020204" pitchFamily="66" charset="0"/>
              </a:rPr>
              <a:t>n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i</a:t>
            </a:r>
            <a:r>
              <a:rPr lang="en-US" altLang="zh-CN" sz="5400" b="1">
                <a:latin typeface="Comic Sans MS" panose="030F0702030302020204" pitchFamily="66" charset="0"/>
              </a:rPr>
              <a:t>n</a:t>
            </a:r>
            <a:r>
              <a:rPr lang="en-US" altLang="zh-CN" sz="5400" b="1">
                <a:solidFill>
                  <a:srgbClr val="D60093"/>
                </a:solidFill>
                <a:latin typeface="Comic Sans MS" panose="030F0702030302020204" pitchFamily="66" charset="0"/>
              </a:rPr>
              <a:t>e</a:t>
            </a:r>
            <a:endParaRPr lang="en-US" altLang="zh-CN" sz="5400" b="1">
              <a:solidFill>
                <a:srgbClr val="D60093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1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9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8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 autoUpdateAnimBg="0"/>
      <p:bldP spid="7183" grpId="0" autoUpdateAnimBg="0"/>
      <p:bldP spid="7184" grpId="0" autoUpdateAnimBg="0"/>
      <p:bldP spid="7185" grpId="0" autoUpdateAnimBg="0"/>
      <p:bldP spid="7186" grpId="0" autoUpdateAnimBg="0"/>
      <p:bldP spid="7187" grpId="0" autoUpdateAnimBg="0"/>
      <p:bldP spid="7188" grpId="0" autoUpdateAnimBg="0"/>
      <p:bldP spid="7189" grpId="0" autoUpdateAnimBg="0"/>
      <p:bldP spid="7190" grpId="0" autoUpdateAnimBg="0"/>
      <p:bldP spid="719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819400" y="5373688"/>
            <a:ext cx="2819400" cy="1252537"/>
          </a:xfrm>
        </p:spPr>
        <p:txBody>
          <a:bodyPr/>
          <a:lstStyle/>
          <a:p>
            <a:pPr>
              <a:buFontTx/>
              <a:buNone/>
            </a:pPr>
            <a:r>
              <a:rPr lang="zh-CN" altLang="zh-CN" smtClean="0">
                <a:solidFill>
                  <a:srgbClr val="FF3300"/>
                </a:solidFill>
              </a:rPr>
              <a:t>   </a:t>
            </a:r>
            <a:r>
              <a:rPr lang="zh-CN" altLang="en-US" sz="2000" smtClean="0"/>
              <a:t>点击屏幕，会有一串数字串飘过，学生说出飘过的数字串，教师再点击，刚才的数字飘回来以检查学生说得对不对。</a:t>
            </a:r>
            <a:endParaRPr lang="zh-CN" altLang="en-US" sz="2000" smtClean="0"/>
          </a:p>
        </p:txBody>
      </p:sp>
      <p:sp>
        <p:nvSpPr>
          <p:cNvPr id="7171" name="WordArt 16"/>
          <p:cNvSpPr>
            <a:spLocks noChangeArrowheads="1" noChangeShapeType="1" noTextEdit="1"/>
          </p:cNvSpPr>
          <p:nvPr/>
        </p:nvSpPr>
        <p:spPr bwMode="auto">
          <a:xfrm>
            <a:off x="179388" y="260350"/>
            <a:ext cx="467995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31750">
                  <a:solidFill>
                    <a:schemeClr val="accent2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/>
              </a:rPr>
              <a:t>Let‘s try</a:t>
            </a:r>
            <a:endParaRPr lang="zh-CN" altLang="en-US" sz="3600" b="1" kern="10">
              <a:ln w="31750">
                <a:solidFill>
                  <a:schemeClr val="accent2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8"/>
                  </a:srgbClr>
                </a:outerShdw>
              </a:effectLst>
              <a:latin typeface="Comic Sans MS" panose="030F0702030302020204"/>
            </a:endParaRPr>
          </a:p>
        </p:txBody>
      </p:sp>
      <p:pic>
        <p:nvPicPr>
          <p:cNvPr id="5" name="矩形 4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15413" y="1212850"/>
            <a:ext cx="2085975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矩形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48738" y="1719263"/>
            <a:ext cx="2084387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矩形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925763" y="2798763"/>
            <a:ext cx="2846388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矩形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571750" y="3389313"/>
            <a:ext cx="2657475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矩形 8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40838" y="4237038"/>
            <a:ext cx="3609975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矩形 9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04300" y="5389563"/>
            <a:ext cx="3992563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矩形 10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2792413" y="420688"/>
            <a:ext cx="2085975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矩形 11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2865438" y="1358900"/>
            <a:ext cx="2084388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矩形 12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021763" y="2438400"/>
            <a:ext cx="2846387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矩形 13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448800" y="3157538"/>
            <a:ext cx="2657475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矩形 14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-3432175" y="4310063"/>
            <a:ext cx="3608388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矩形 15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3633788" y="4816475"/>
            <a:ext cx="3994151" cy="115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7 L -1.21493 -0.0254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747" y="-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78 -0.0044 L 0.44653 0.0062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-1.1993 -0.01482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65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6 L 0.81111 -0.1155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56" y="-5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1.24966 0.0358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83" y="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96296E-6 L -0.56145 -0.1407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73" y="-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33333E-6 L 1.27083 0.0168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42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85185E-6 L -0.89479 -0.0358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40" y="-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85185E-6 L -1.38594 -0.004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306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1667 L 0.86615 0.0902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99" y="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07407E-6 L -1.45955 -0.0777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86" y="-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L 0.45 -0.0148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00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2843213" y="692150"/>
            <a:ext cx="5435600" cy="2416175"/>
            <a:chOff x="0" y="0"/>
            <a:chExt cx="2586" cy="1522"/>
          </a:xfrm>
        </p:grpSpPr>
        <p:sp>
          <p:nvSpPr>
            <p:cNvPr id="8201" name="AutoShape 10"/>
            <p:cNvSpPr>
              <a:spLocks noChangeArrowheads="1"/>
            </p:cNvSpPr>
            <p:nvPr/>
          </p:nvSpPr>
          <p:spPr bwMode="auto">
            <a:xfrm rot="-142366">
              <a:off x="0" y="0"/>
              <a:ext cx="2586" cy="1179"/>
            </a:xfrm>
            <a:prstGeom prst="cloudCallout">
              <a:avLst>
                <a:gd name="adj1" fmla="val -98852"/>
                <a:gd name="adj2" fmla="val 24384"/>
              </a:avLst>
            </a:prstGeom>
            <a:solidFill>
              <a:srgbClr val="FF99CC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8202" name="Rectangle 11"/>
            <p:cNvSpPr>
              <a:spLocks noChangeArrowheads="1"/>
            </p:cNvSpPr>
            <p:nvPr/>
          </p:nvSpPr>
          <p:spPr bwMode="auto">
            <a:xfrm>
              <a:off x="409" y="347"/>
              <a:ext cx="2019" cy="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solidFill>
                    <a:srgbClr val="000099"/>
                  </a:solidFill>
                  <a:latin typeface="Comic Sans MS" panose="030F0702030302020204" pitchFamily="66" charset="0"/>
                </a:rPr>
                <a:t>Whose birthday?</a:t>
              </a:r>
              <a:endParaRPr lang="en-US" altLang="zh-CN" sz="3600" b="1" dirty="0">
                <a:solidFill>
                  <a:srgbClr val="000099"/>
                </a:solidFill>
                <a:latin typeface="Comic Sans MS" panose="030F0702030302020204" pitchFamily="66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600" b="1" dirty="0">
                  <a:solidFill>
                    <a:srgbClr val="000099"/>
                  </a:solidFill>
                  <a:latin typeface="Comic Sans MS" panose="030F0702030302020204" pitchFamily="66" charset="0"/>
                </a:rPr>
                <a:t>Guess! </a:t>
              </a:r>
              <a:endParaRPr lang="zh-CN" altLang="en-US" sz="3600" b="1" dirty="0">
                <a:solidFill>
                  <a:srgbClr val="000099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3" name="Group 5"/>
          <p:cNvGrpSpPr/>
          <p:nvPr/>
        </p:nvGrpSpPr>
        <p:grpSpPr bwMode="auto">
          <a:xfrm>
            <a:off x="3492500" y="2852738"/>
            <a:ext cx="5435600" cy="1936750"/>
            <a:chOff x="0" y="0"/>
            <a:chExt cx="5435600" cy="1936750"/>
          </a:xfrm>
        </p:grpSpPr>
        <p:sp>
          <p:nvSpPr>
            <p:cNvPr id="8199" name="AutoShape 10"/>
            <p:cNvSpPr>
              <a:spLocks noChangeArrowheads="1"/>
            </p:cNvSpPr>
            <p:nvPr/>
          </p:nvSpPr>
          <p:spPr bwMode="auto">
            <a:xfrm rot="-142366">
              <a:off x="0" y="0"/>
              <a:ext cx="5435600" cy="1936750"/>
            </a:xfrm>
            <a:prstGeom prst="cloudCallout">
              <a:avLst>
                <a:gd name="adj1" fmla="val -103269"/>
                <a:gd name="adj2" fmla="val 70375"/>
              </a:avLst>
            </a:prstGeom>
            <a:solidFill>
              <a:srgbClr val="FF99CC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8200" name="Rectangle 11"/>
            <p:cNvSpPr>
              <a:spLocks noChangeArrowheads="1"/>
            </p:cNvSpPr>
            <p:nvPr/>
          </p:nvSpPr>
          <p:spPr bwMode="auto">
            <a:xfrm>
              <a:off x="860425" y="552450"/>
              <a:ext cx="4243388" cy="1311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solidFill>
                    <a:srgbClr val="000099"/>
                  </a:solidFill>
                  <a:latin typeface="Comic Sans MS" panose="030F0702030302020204" pitchFamily="66" charset="0"/>
                </a:rPr>
                <a:t>Ben’s birthday!</a:t>
              </a:r>
              <a:endParaRPr lang="en-US" altLang="zh-CN" sz="3600" b="1" dirty="0">
                <a:solidFill>
                  <a:srgbClr val="000099"/>
                </a:solidFill>
                <a:latin typeface="Comic Sans MS" panose="030F0702030302020204" pitchFamily="66" charset="0"/>
              </a:endParaRPr>
            </a:p>
            <a:p>
              <a:pPr algn="ctr">
                <a:lnSpc>
                  <a:spcPct val="120000"/>
                </a:lnSpc>
              </a:pPr>
              <a:endParaRPr lang="zh-CN" altLang="en-US" sz="3600" b="1" dirty="0">
                <a:solidFill>
                  <a:srgbClr val="000099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8196" name="矩形 11"/>
          <p:cNvSpPr>
            <a:spLocks noChangeArrowheads="1"/>
          </p:cNvSpPr>
          <p:nvPr/>
        </p:nvSpPr>
        <p:spPr bwMode="auto">
          <a:xfrm>
            <a:off x="9217025" y="5373688"/>
            <a:ext cx="2555875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/>
              <a:t>出示蛋糕并让学生猜</a:t>
            </a:r>
            <a:endParaRPr lang="en-US"/>
          </a:p>
          <a:p>
            <a:pPr>
              <a:lnSpc>
                <a:spcPct val="80000"/>
              </a:lnSpc>
            </a:pPr>
            <a:r>
              <a:rPr lang="zh-CN" altLang="en-US"/>
              <a:t>“</a:t>
            </a:r>
            <a:r>
              <a:rPr lang="en-US" altLang="zh-CN"/>
              <a:t>Whose birthday?</a:t>
            </a:r>
            <a:r>
              <a:rPr lang="zh-CN" altLang="en-US"/>
              <a:t>引出是</a:t>
            </a:r>
            <a:r>
              <a:rPr lang="en-US" altLang="zh-CN"/>
              <a:t>Ben.</a:t>
            </a:r>
            <a:r>
              <a:rPr lang="zh-CN" altLang="en-US"/>
              <a:t>并让学生学习</a:t>
            </a:r>
            <a:r>
              <a:rPr lang="en-US" altLang="zh-CN"/>
              <a:t>guess</a:t>
            </a:r>
            <a:endParaRPr lang="zh-CN" altLang="en-US"/>
          </a:p>
        </p:txBody>
      </p:sp>
      <p:pic>
        <p:nvPicPr>
          <p:cNvPr id="8197" name="Picture 7" descr="2950862_200243094438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2636838"/>
            <a:ext cx="3095625" cy="3024187"/>
          </a:xfrm>
          <a:prstGeom prst="rect">
            <a:avLst/>
          </a:prstGeom>
          <a:noFill/>
          <a:ln w="95250" cmpd="tri">
            <a:solidFill>
              <a:srgbClr val="CC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8" name="WordArt 8"/>
          <p:cNvSpPr>
            <a:spLocks noChangeArrowheads="1" noChangeShapeType="1" noTextEdit="1"/>
          </p:cNvSpPr>
          <p:nvPr/>
        </p:nvSpPr>
        <p:spPr bwMode="auto">
          <a:xfrm>
            <a:off x="179388" y="260350"/>
            <a:ext cx="467995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31750">
                  <a:solidFill>
                    <a:schemeClr val="accent2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/>
              </a:rPr>
              <a:t>Listen and say</a:t>
            </a:r>
            <a:endParaRPr lang="zh-CN" altLang="en-US" sz="3600" b="1" kern="10" dirty="0">
              <a:ln w="31750">
                <a:solidFill>
                  <a:schemeClr val="accent2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8"/>
                  </a:srgbClr>
                </a:outerShdw>
              </a:effectLst>
              <a:latin typeface="Comic Sans MS" panose="030F07020303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appy birthday!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6375" y="476250"/>
            <a:ext cx="6400800" cy="528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0"/>
            <a:ext cx="40386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>
                <a:solidFill>
                  <a:srgbClr val="FF3399"/>
                </a:solidFill>
              </a:rPr>
              <a:t>Let’s read</a:t>
            </a:r>
            <a:endParaRPr lang="en-US" altLang="zh-CN" sz="4800">
              <a:solidFill>
                <a:srgbClr val="FF3399"/>
              </a:solidFill>
            </a:endParaRPr>
          </a:p>
        </p:txBody>
      </p:sp>
      <p:sp>
        <p:nvSpPr>
          <p:cNvPr id="9220" name="WordArt 8"/>
          <p:cNvSpPr>
            <a:spLocks noChangeArrowheads="1" noChangeShapeType="1" noTextEdit="1"/>
          </p:cNvSpPr>
          <p:nvPr/>
        </p:nvSpPr>
        <p:spPr bwMode="auto">
          <a:xfrm>
            <a:off x="3708400" y="3860800"/>
            <a:ext cx="215900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31750">
                  <a:solidFill>
                    <a:schemeClr val="accent2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/>
              </a:rPr>
              <a:t>Ben</a:t>
            </a:r>
            <a:endParaRPr lang="zh-CN" altLang="en-US" sz="3600" b="1" kern="10">
              <a:ln w="31750">
                <a:solidFill>
                  <a:schemeClr val="accent2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8"/>
                  </a:srgbClr>
                </a:outerShdw>
              </a:effectLst>
              <a:latin typeface="Comic Sans MS" panose="030F07020303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2844800" y="692150"/>
            <a:ext cx="6299200" cy="1871663"/>
            <a:chOff x="0" y="0"/>
            <a:chExt cx="2586" cy="1179"/>
          </a:xfrm>
        </p:grpSpPr>
        <p:sp>
          <p:nvSpPr>
            <p:cNvPr id="10249" name="AutoShape 10"/>
            <p:cNvSpPr>
              <a:spLocks noChangeArrowheads="1"/>
            </p:cNvSpPr>
            <p:nvPr/>
          </p:nvSpPr>
          <p:spPr bwMode="auto">
            <a:xfrm rot="-142366">
              <a:off x="0" y="0"/>
              <a:ext cx="2586" cy="1179"/>
            </a:xfrm>
            <a:prstGeom prst="cloudCallout">
              <a:avLst>
                <a:gd name="adj1" fmla="val -98852"/>
                <a:gd name="adj2" fmla="val 24384"/>
              </a:avLst>
            </a:prstGeom>
            <a:solidFill>
              <a:srgbClr val="FF99CC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10250" name="Rectangle 11"/>
            <p:cNvSpPr>
              <a:spLocks noChangeArrowheads="1"/>
            </p:cNvSpPr>
            <p:nvPr/>
          </p:nvSpPr>
          <p:spPr bwMode="auto">
            <a:xfrm>
              <a:off x="438" y="181"/>
              <a:ext cx="1719" cy="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solidFill>
                    <a:srgbClr val="000099"/>
                  </a:solidFill>
                  <a:latin typeface="Comic Sans MS" panose="030F0702030302020204" pitchFamily="66" charset="0"/>
                </a:rPr>
                <a:t>How old is</a:t>
              </a:r>
              <a:r>
                <a:rPr lang="zh-CN" altLang="en-US" sz="3600" b="1" dirty="0">
                  <a:solidFill>
                    <a:srgbClr val="000099"/>
                  </a:solidFill>
                  <a:latin typeface="Comic Sans MS" panose="030F0702030302020204" pitchFamily="66" charset="0"/>
                </a:rPr>
                <a:t> Ben</a:t>
              </a:r>
              <a:r>
                <a:rPr lang="en-US" altLang="zh-CN" sz="3600" b="1" dirty="0">
                  <a:solidFill>
                    <a:srgbClr val="000099"/>
                  </a:solidFill>
                  <a:latin typeface="Comic Sans MS" panose="030F0702030302020204" pitchFamily="66" charset="0"/>
                </a:rPr>
                <a:t>?</a:t>
              </a:r>
              <a:endParaRPr lang="en-US" altLang="zh-CN" sz="3600" b="1" dirty="0">
                <a:solidFill>
                  <a:srgbClr val="000099"/>
                </a:solidFill>
                <a:latin typeface="Comic Sans MS" panose="030F0702030302020204" pitchFamily="66" charset="0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000099"/>
                  </a:solidFill>
                  <a:latin typeface="Comic Sans MS" panose="030F0702030302020204" pitchFamily="66" charset="0"/>
                </a:rPr>
                <a:t>Guess!</a:t>
              </a:r>
              <a:endParaRPr lang="zh-CN" altLang="en-US" sz="3600" b="1" dirty="0">
                <a:solidFill>
                  <a:srgbClr val="000099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3" name="Group 5"/>
          <p:cNvGrpSpPr/>
          <p:nvPr/>
        </p:nvGrpSpPr>
        <p:grpSpPr bwMode="auto">
          <a:xfrm>
            <a:off x="3492500" y="2781300"/>
            <a:ext cx="5759450" cy="3600450"/>
            <a:chOff x="0" y="0"/>
            <a:chExt cx="5760020" cy="2761159"/>
          </a:xfrm>
        </p:grpSpPr>
        <p:sp>
          <p:nvSpPr>
            <p:cNvPr id="10247" name="AutoShape 10"/>
            <p:cNvSpPr>
              <a:spLocks noChangeArrowheads="1"/>
            </p:cNvSpPr>
            <p:nvPr/>
          </p:nvSpPr>
          <p:spPr bwMode="auto">
            <a:xfrm rot="-142366">
              <a:off x="0" y="0"/>
              <a:ext cx="5435600" cy="1936750"/>
            </a:xfrm>
            <a:prstGeom prst="cloudCallout">
              <a:avLst>
                <a:gd name="adj1" fmla="val -103269"/>
                <a:gd name="adj2" fmla="val 70375"/>
              </a:avLst>
            </a:prstGeom>
            <a:solidFill>
              <a:srgbClr val="FF99CC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10248" name="Rectangle 11"/>
            <p:cNvSpPr>
              <a:spLocks noChangeArrowheads="1"/>
            </p:cNvSpPr>
            <p:nvPr/>
          </p:nvSpPr>
          <p:spPr bwMode="auto">
            <a:xfrm>
              <a:off x="395933" y="619033"/>
              <a:ext cx="5364087" cy="2142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solidFill>
                    <a:srgbClr val="000099"/>
                  </a:solidFill>
                  <a:latin typeface="Comic Sans MS" panose="030F0702030302020204" pitchFamily="66" charset="0"/>
                </a:rPr>
                <a:t>One, two, three…nine.</a:t>
              </a:r>
              <a:endParaRPr lang="en-US" altLang="zh-CN" sz="3600" b="1" dirty="0">
                <a:solidFill>
                  <a:srgbClr val="000099"/>
                </a:solidFill>
                <a:latin typeface="Comic Sans MS" panose="030F0702030302020204" pitchFamily="66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solidFill>
                    <a:srgbClr val="000099"/>
                  </a:solidFill>
                  <a:latin typeface="Comic Sans MS" panose="030F0702030302020204" pitchFamily="66" charset="0"/>
                </a:rPr>
                <a:t>He’s nine.</a:t>
              </a:r>
              <a:endParaRPr lang="en-US" altLang="zh-CN" sz="3600" b="1" dirty="0">
                <a:solidFill>
                  <a:srgbClr val="000099"/>
                </a:solidFill>
                <a:latin typeface="Comic Sans MS" panose="030F0702030302020204" pitchFamily="66" charset="0"/>
              </a:endParaRPr>
            </a:p>
            <a:p>
              <a:pPr algn="ctr">
                <a:lnSpc>
                  <a:spcPct val="120000"/>
                </a:lnSpc>
              </a:pPr>
              <a:endParaRPr lang="zh-CN" altLang="en-US" sz="3600" b="1" dirty="0">
                <a:solidFill>
                  <a:srgbClr val="000099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10244" name="矩形 11"/>
          <p:cNvSpPr>
            <a:spLocks noChangeArrowheads="1"/>
          </p:cNvSpPr>
          <p:nvPr/>
        </p:nvSpPr>
        <p:spPr bwMode="auto">
          <a:xfrm>
            <a:off x="9217025" y="5373688"/>
            <a:ext cx="2555875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/>
              <a:t>再次重复出示蛋糕并让学</a:t>
            </a:r>
            <a:r>
              <a:rPr lang="en-US" altLang="zh-CN"/>
              <a:t>How old is he?</a:t>
            </a:r>
            <a:endParaRPr lang="en-US" altLang="zh-CN"/>
          </a:p>
          <a:p>
            <a:pPr>
              <a:lnSpc>
                <a:spcPct val="80000"/>
              </a:lnSpc>
            </a:pPr>
            <a:r>
              <a:rPr lang="zh-CN" altLang="en-US"/>
              <a:t>让学生感受</a:t>
            </a:r>
            <a:r>
              <a:rPr lang="en-US" altLang="zh-CN"/>
              <a:t>guess.</a:t>
            </a:r>
            <a:endParaRPr lang="zh-CN" altLang="en-US"/>
          </a:p>
        </p:txBody>
      </p:sp>
      <p:sp>
        <p:nvSpPr>
          <p:cNvPr id="10245" name="WordArt 8"/>
          <p:cNvSpPr>
            <a:spLocks noChangeArrowheads="1" noChangeShapeType="1" noTextEdit="1"/>
          </p:cNvSpPr>
          <p:nvPr/>
        </p:nvSpPr>
        <p:spPr bwMode="auto">
          <a:xfrm>
            <a:off x="179388" y="260350"/>
            <a:ext cx="467995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31750">
                  <a:solidFill>
                    <a:schemeClr val="accent2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/>
              </a:rPr>
              <a:t>Listen and say</a:t>
            </a:r>
            <a:endParaRPr lang="zh-CN" altLang="en-US" sz="3600" b="1" kern="10">
              <a:ln w="31750">
                <a:solidFill>
                  <a:schemeClr val="accent2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8"/>
                  </a:srgbClr>
                </a:outerShdw>
              </a:effectLst>
              <a:latin typeface="Comic Sans MS" panose="030F0702030302020204"/>
            </a:endParaRPr>
          </a:p>
        </p:txBody>
      </p:sp>
      <p:pic>
        <p:nvPicPr>
          <p:cNvPr id="10246" name="Picture 16" descr="birthday cake"/>
          <p:cNvPicPr>
            <a:picLocks noChangeAspect="1" noChangeArrowheads="1"/>
          </p:cNvPicPr>
          <p:nvPr/>
        </p:nvPicPr>
        <p:blipFill>
          <a:blip r:embed="rId1" cstate="email"/>
          <a:srcRect r="59445" b="26482"/>
          <a:stretch>
            <a:fillRect/>
          </a:stretch>
        </p:blipFill>
        <p:spPr bwMode="auto">
          <a:xfrm>
            <a:off x="404813" y="2205038"/>
            <a:ext cx="2654300" cy="3095625"/>
          </a:xfrm>
          <a:prstGeom prst="rect">
            <a:avLst/>
          </a:prstGeom>
          <a:noFill/>
          <a:ln w="95250" cmpd="tri">
            <a:solidFill>
              <a:srgbClr val="CC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c5f47037-0fea-453f-bfa1-ad349695ee3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2956</Words>
  <Application>WPS 演示</Application>
  <PresentationFormat>全屏显示(4:3)</PresentationFormat>
  <Paragraphs>284</Paragraphs>
  <Slides>33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Calibri</vt:lpstr>
      <vt:lpstr>Comic Sans MS</vt:lpstr>
      <vt:lpstr>微软雅黑</vt:lpstr>
      <vt:lpstr>Comic Sans MS</vt:lpstr>
      <vt:lpstr>Arial Unicode MS</vt:lpstr>
      <vt:lpstr>Times New Roman</vt:lpstr>
      <vt:lpstr>华文楷体</vt:lpstr>
      <vt:lpstr>Arial</vt:lpstr>
      <vt:lpstr>第一PPT模板网-WWW.1PPT.COM</vt:lpstr>
      <vt:lpstr>PowerPoint 演示文稿</vt:lpstr>
      <vt:lpstr>本课时学习内容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GUIXIAO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267</cp:revision>
  <dcterms:created xsi:type="dcterms:W3CDTF">2014-02-16T16:10:00Z</dcterms:created>
  <dcterms:modified xsi:type="dcterms:W3CDTF">2023-03-02T05:25:15Z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643DD9484D1349E7B538777241B1CB46</vt:lpwstr>
  </property>
</Properties>
</file>