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6"/>
  </p:handoutMasterIdLst>
  <p:sldIdLst>
    <p:sldId id="256" r:id="rId3"/>
    <p:sldId id="263" r:id="rId4"/>
    <p:sldId id="260" r:id="rId5"/>
    <p:sldId id="261" r:id="rId6"/>
    <p:sldId id="265" r:id="rId7"/>
    <p:sldId id="266" r:id="rId9"/>
    <p:sldId id="267" r:id="rId10"/>
    <p:sldId id="258" r:id="rId11"/>
    <p:sldId id="264" r:id="rId12"/>
    <p:sldId id="268" r:id="rId13"/>
    <p:sldId id="269" r:id="rId14"/>
    <p:sldId id="270" r:id="rId15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CBB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D430E-EA0C-4C37-91AF-F9EB498E6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7DDB1-234C-4A43-818E-694EA790B1B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9C146-546D-4EBD-9F4F-A650AEF0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8E777-FD28-4A40-9573-CC5E6915DA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E777-FD28-4A40-9573-CC5E6915D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E53FA-C2C4-4EA9-A5DC-BEF3BBDC418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2C1F5-55F9-411F-8691-5972043D6E0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AAB1B-6079-4B68-9B32-A2A40C28715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3FC70-8148-4B9A-BCE6-E07A6BD432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74DED-F6DD-4E80-A496-EA93AA53AC7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A78A2-FF57-4191-92AE-0B433A5EC81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64CF0-3E50-4938-85B3-D8B57287551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36ADF-54D0-4ECB-B7CF-A5370EA3443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6195E-5CCA-4690-8AB6-86D2BC008E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53508-358E-44C8-AED1-AE855912ECF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76FE8-F833-412B-BE07-70D03F0CE78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E8250FB-4AD9-46DE-80F2-140C9F0B16A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40768"/>
            <a:ext cx="913330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kern="10" spc="-360" dirty="0" smtClean="0">
                <a:ln w="12700">
                  <a:solidFill>
                    <a:srgbClr val="000099"/>
                  </a:solidFill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Unit 2 </a:t>
            </a:r>
            <a:endParaRPr lang="en-US" altLang="zh-CN" sz="6600" b="1" kern="10" spc="-360" dirty="0" smtClean="0">
              <a:ln w="12700">
                <a:solidFill>
                  <a:srgbClr val="000099"/>
                </a:solidFill>
                <a:round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  <a:p>
            <a:r>
              <a:rPr lang="en-US" altLang="zh-CN" sz="8000" b="1" kern="10" spc="-360" dirty="0" smtClean="0">
                <a:ln w="12700">
                  <a:solidFill>
                    <a:srgbClr val="000099"/>
                  </a:solidFill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She is very kind</a:t>
            </a:r>
            <a:endParaRPr lang="zh-CN" altLang="en-US" sz="8000" b="1" kern="10" spc="-360" dirty="0">
              <a:ln w="12700">
                <a:solidFill>
                  <a:srgbClr val="000099"/>
                </a:solidFill>
                <a:round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032250" y="1844675"/>
            <a:ext cx="4464050" cy="1368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248150" y="2060575"/>
            <a:ext cx="44958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800" b="1">
                <a:latin typeface="Times New Roman" panose="02020603050405020304" pitchFamily="18" charset="0"/>
              </a:rPr>
              <a:t>tall , short, thin, heavy , </a:t>
            </a:r>
            <a:endParaRPr kumimoji="1" lang="en-US" altLang="zh-CN" sz="2800" b="1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kumimoji="1" lang="en-US" altLang="zh-CN" sz="2800" b="1">
                <a:latin typeface="Times New Roman" panose="02020603050405020304" pitchFamily="18" charset="0"/>
              </a:rPr>
              <a:t>strong ,cool…</a:t>
            </a:r>
            <a:endParaRPr kumimoji="1"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067175" y="1052513"/>
            <a:ext cx="5562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400" b="1" i="1">
                <a:latin typeface="Times New Roman" panose="02020603050405020304" pitchFamily="18" charset="0"/>
              </a:rPr>
              <a:t>He </a:t>
            </a:r>
            <a:r>
              <a:rPr kumimoji="1" lang="en-US" altLang="zh-CN" sz="4400" b="1" i="1">
                <a:solidFill>
                  <a:srgbClr val="FF3300"/>
                </a:solidFill>
                <a:latin typeface="Times New Roman" panose="02020603050405020304" pitchFamily="18" charset="0"/>
              </a:rPr>
              <a:t>is</a:t>
            </a:r>
            <a:r>
              <a:rPr kumimoji="1" lang="en-US" altLang="zh-CN" sz="4400" b="1" i="1">
                <a:latin typeface="Times New Roman" panose="02020603050405020304" pitchFamily="18" charset="0"/>
              </a:rPr>
              <a:t> </a:t>
            </a:r>
            <a:r>
              <a:rPr kumimoji="1" lang="en-US" altLang="zh-CN" sz="4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kumimoji="1" lang="en-US" altLang="zh-CN" sz="4400" b="1" i="1">
              <a:latin typeface="Times New Roman" panose="02020603050405020304" pitchFamily="18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005262" y="3933825"/>
            <a:ext cx="4648200" cy="198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321175" y="4076700"/>
            <a:ext cx="44196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short, long, big,  small,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black, brown, blonde, red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hair </a:t>
            </a:r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846512" y="3213100"/>
            <a:ext cx="533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400" b="1" i="1">
                <a:latin typeface="Times New Roman" panose="02020603050405020304" pitchFamily="18" charset="0"/>
              </a:rPr>
              <a:t>He </a:t>
            </a:r>
            <a:r>
              <a:rPr kumimoji="1" lang="en-US" altLang="zh-CN" sz="4400" b="1" i="1">
                <a:solidFill>
                  <a:srgbClr val="FF3300"/>
                </a:solidFill>
                <a:latin typeface="Times New Roman" panose="02020603050405020304" pitchFamily="18" charset="0"/>
              </a:rPr>
              <a:t>has</a:t>
            </a:r>
            <a:r>
              <a:rPr kumimoji="1" lang="en-US" altLang="zh-CN" sz="4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kumimoji="1" lang="en-US" altLang="zh-CN" sz="4400" b="1" i="1">
              <a:latin typeface="Times New Roman" panose="02020603050405020304" pitchFamily="18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846512" y="5876925"/>
            <a:ext cx="533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400" b="1" i="1" dirty="0">
                <a:latin typeface="Times New Roman" panose="02020603050405020304" pitchFamily="18" charset="0"/>
              </a:rPr>
              <a:t>He  </a:t>
            </a:r>
            <a:r>
              <a:rPr kumimoji="1" lang="en-US" altLang="zh-CN" sz="4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wears</a:t>
            </a:r>
            <a:r>
              <a:rPr kumimoji="1" lang="en-US" altLang="zh-CN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kumimoji="1" lang="en-US" altLang="zh-CN" sz="4400" b="1" i="1" dirty="0">
              <a:latin typeface="Times New Roman" panose="02020603050405020304" pitchFamily="18" charset="0"/>
            </a:endParaRP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3563938" y="188913"/>
            <a:ext cx="5329237" cy="936625"/>
          </a:xfrm>
          <a:prstGeom prst="cloudCallout">
            <a:avLst>
              <a:gd name="adj1" fmla="val -43750"/>
              <a:gd name="adj2" fmla="val 7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zh-CN" sz="4400" b="1"/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3348038" y="0"/>
            <a:ext cx="5545137" cy="1268413"/>
          </a:xfrm>
          <a:prstGeom prst="cloudCallout">
            <a:avLst>
              <a:gd name="adj1" fmla="val -60106"/>
              <a:gd name="adj2" fmla="val 42866"/>
            </a:avLst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zh-CN" sz="3200" b="1"/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>
            <a:off x="2555875" y="0"/>
            <a:ext cx="6337300" cy="1079500"/>
          </a:xfrm>
          <a:prstGeom prst="cloudCallout">
            <a:avLst>
              <a:gd name="adj1" fmla="val -35171"/>
              <a:gd name="adj2" fmla="val 12088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zh-CN" sz="3200" b="1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276600" y="260350"/>
            <a:ext cx="586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</a:rPr>
              <a:t>What is he like?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  <p:pic>
        <p:nvPicPr>
          <p:cNvPr id="17422" name="Picture 14" descr="838210738095054608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475" y="517971"/>
            <a:ext cx="3979863" cy="59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utoUpdateAnimBg="0"/>
      <p:bldP spid="17412" grpId="0" autoUpdateAnimBg="0"/>
      <p:bldP spid="17413" grpId="0" animBg="1"/>
      <p:bldP spid="17414" grpId="0" autoUpdateAnimBg="0"/>
      <p:bldP spid="17415" grpId="0" autoUpdateAnimBg="0"/>
      <p:bldP spid="174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10641" y="548680"/>
            <a:ext cx="9467850" cy="59372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身</a:t>
            </a: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体</a:t>
            </a:r>
            <a:r>
              <a:rPr lang="zh-CN" altLang="en-US" b="1" dirty="0">
                <a:latin typeface="Comic Sans MS" panose="030F0702030302020204" pitchFamily="66" charset="0"/>
              </a:rPr>
              <a:t>：</a:t>
            </a:r>
            <a:r>
              <a:rPr lang="en-US" altLang="zh-CN" b="1" dirty="0">
                <a:latin typeface="Comic Sans MS" panose="030F0702030302020204" pitchFamily="66" charset="0"/>
              </a:rPr>
              <a:t>eye ,  hair ,  nose, ear , hand,  leg,  mouth </a:t>
            </a:r>
            <a:r>
              <a:rPr lang="zh-CN" altLang="en-US" b="1" dirty="0">
                <a:latin typeface="Comic Sans MS" panose="030F0702030302020204" pitchFamily="66" charset="0"/>
              </a:rPr>
              <a:t>，  </a:t>
            </a:r>
            <a:r>
              <a:rPr lang="en-US" altLang="zh-CN" b="1" dirty="0">
                <a:latin typeface="Comic Sans MS" panose="030F0702030302020204" pitchFamily="66" charset="0"/>
              </a:rPr>
              <a:t>body(</a:t>
            </a:r>
            <a:r>
              <a:rPr lang="zh-CN" altLang="en-US" b="1" dirty="0">
                <a:latin typeface="Comic Sans MS" panose="030F0702030302020204" pitchFamily="66" charset="0"/>
              </a:rPr>
              <a:t>身体）</a:t>
            </a:r>
            <a:endParaRPr lang="zh-CN" altLang="en-US" b="1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b="1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形容外貌</a:t>
            </a:r>
            <a:r>
              <a:rPr lang="zh-CN" altLang="en-US" b="1" dirty="0">
                <a:latin typeface="Comic Sans MS" panose="030F0702030302020204" pitchFamily="66" charset="0"/>
              </a:rPr>
              <a:t>： </a:t>
            </a:r>
            <a:r>
              <a:rPr lang="en-US" altLang="zh-CN" b="1" dirty="0">
                <a:latin typeface="Comic Sans MS" panose="030F0702030302020204" pitchFamily="66" charset="0"/>
              </a:rPr>
              <a:t>big/small    </a:t>
            </a:r>
            <a:r>
              <a:rPr lang="zh-CN" altLang="en-US" b="1" dirty="0">
                <a:latin typeface="Comic Sans MS" panose="030F0702030302020204" pitchFamily="66" charset="0"/>
              </a:rPr>
              <a:t>，  </a:t>
            </a:r>
            <a:r>
              <a:rPr lang="en-US" altLang="zh-CN" b="1" dirty="0">
                <a:latin typeface="Comic Sans MS" panose="030F0702030302020204" pitchFamily="66" charset="0"/>
              </a:rPr>
              <a:t>old/young   </a:t>
            </a:r>
            <a:r>
              <a:rPr lang="zh-CN" altLang="en-US" b="1" dirty="0">
                <a:latin typeface="Comic Sans MS" panose="030F0702030302020204" pitchFamily="66" charset="0"/>
              </a:rPr>
              <a:t>，   </a:t>
            </a:r>
            <a:r>
              <a:rPr lang="en-US" altLang="zh-CN" b="1" dirty="0">
                <a:latin typeface="Comic Sans MS" panose="030F0702030302020204" pitchFamily="66" charset="0"/>
              </a:rPr>
              <a:t>long /short(</a:t>
            </a:r>
            <a:r>
              <a:rPr lang="zh-CN" altLang="en-US" b="1" dirty="0">
                <a:latin typeface="Comic Sans MS" panose="030F0702030302020204" pitchFamily="66" charset="0"/>
              </a:rPr>
              <a:t>短的）   ， </a:t>
            </a:r>
            <a:r>
              <a:rPr lang="en-US" altLang="zh-CN" b="1" dirty="0">
                <a:latin typeface="Comic Sans MS" panose="030F0702030302020204" pitchFamily="66" charset="0"/>
              </a:rPr>
              <a:t>tall /short</a:t>
            </a:r>
            <a:r>
              <a:rPr lang="zh-CN" altLang="en-US" b="1" dirty="0">
                <a:latin typeface="Comic Sans MS" panose="030F0702030302020204" pitchFamily="66" charset="0"/>
              </a:rPr>
              <a:t>（矮的）   ，</a:t>
            </a:r>
            <a:endParaRPr lang="zh-CN" altLang="en-US" b="1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Comic Sans MS" panose="030F0702030302020204" pitchFamily="66" charset="0"/>
              </a:rPr>
              <a:t> </a:t>
            </a:r>
            <a:r>
              <a:rPr lang="en-US" altLang="zh-CN" b="1" dirty="0">
                <a:latin typeface="Comic Sans MS" panose="030F0702030302020204" pitchFamily="66" charset="0"/>
              </a:rPr>
              <a:t>round (</a:t>
            </a:r>
            <a:r>
              <a:rPr lang="zh-CN" altLang="en-US" b="1" dirty="0">
                <a:latin typeface="Comic Sans MS" panose="030F0702030302020204" pitchFamily="66" charset="0"/>
              </a:rPr>
              <a:t>圆圆的） </a:t>
            </a:r>
            <a:r>
              <a:rPr lang="en-US" altLang="zh-CN" b="1" dirty="0">
                <a:latin typeface="Comic Sans MS" panose="030F0702030302020204" pitchFamily="66" charset="0"/>
              </a:rPr>
              <a:t>face   </a:t>
            </a:r>
            <a:r>
              <a:rPr lang="zh-CN" altLang="en-US" b="1" dirty="0">
                <a:latin typeface="Comic Sans MS" panose="030F0702030302020204" pitchFamily="66" charset="0"/>
              </a:rPr>
              <a:t>，</a:t>
            </a:r>
            <a:endParaRPr lang="zh-CN" altLang="en-US" b="1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>
                <a:latin typeface="Comic Sans MS" panose="030F0702030302020204" pitchFamily="66" charset="0"/>
              </a:rPr>
              <a:t>beautiful ,   strong</a:t>
            </a:r>
            <a:r>
              <a:rPr lang="zh-CN" altLang="en-US" b="1" dirty="0">
                <a:latin typeface="Comic Sans MS" panose="030F0702030302020204" pitchFamily="66" charset="0"/>
              </a:rPr>
              <a:t>（强壮）  </a:t>
            </a:r>
            <a:r>
              <a:rPr lang="en-US" altLang="zh-CN" b="1" dirty="0">
                <a:latin typeface="Comic Sans MS" panose="030F0702030302020204" pitchFamily="66" charset="0"/>
              </a:rPr>
              <a:t>,thin(</a:t>
            </a:r>
            <a:r>
              <a:rPr lang="zh-CN" altLang="en-US" b="1" dirty="0">
                <a:latin typeface="Comic Sans MS" panose="030F0702030302020204" pitchFamily="66" charset="0"/>
              </a:rPr>
              <a:t>瘦） </a:t>
            </a:r>
            <a:r>
              <a:rPr lang="en-US" altLang="zh-CN" b="1" dirty="0">
                <a:latin typeface="Comic Sans MS" panose="030F0702030302020204" pitchFamily="66" charset="0"/>
              </a:rPr>
              <a:t>,   pretty</a:t>
            </a:r>
            <a:r>
              <a:rPr lang="zh-CN" altLang="en-US" b="1" dirty="0">
                <a:latin typeface="Comic Sans MS" panose="030F0702030302020204" pitchFamily="66" charset="0"/>
              </a:rPr>
              <a:t>（漂亮） </a:t>
            </a:r>
            <a:r>
              <a:rPr lang="en-US" altLang="zh-CN" b="1" dirty="0">
                <a:latin typeface="Comic Sans MS" panose="030F0702030302020204" pitchFamily="66" charset="0"/>
              </a:rPr>
              <a:t>,</a:t>
            </a:r>
            <a:endParaRPr lang="en-US" altLang="zh-CN" b="1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b="1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性格</a:t>
            </a:r>
            <a:r>
              <a:rPr lang="zh-CN" altLang="en-US" b="1" dirty="0">
                <a:latin typeface="Comic Sans MS" panose="030F0702030302020204" pitchFamily="66" charset="0"/>
              </a:rPr>
              <a:t>：</a:t>
            </a:r>
            <a:endParaRPr lang="zh-CN" altLang="en-US" b="1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>
                <a:latin typeface="Comic Sans MS" panose="030F0702030302020204" pitchFamily="66" charset="0"/>
              </a:rPr>
              <a:t>shy( </a:t>
            </a:r>
            <a:r>
              <a:rPr lang="zh-CN" altLang="en-US" b="1" dirty="0">
                <a:latin typeface="Comic Sans MS" panose="030F0702030302020204" pitchFamily="66" charset="0"/>
              </a:rPr>
              <a:t>害羞的） ， </a:t>
            </a:r>
            <a:r>
              <a:rPr lang="en-US" altLang="zh-CN" b="1" dirty="0">
                <a:latin typeface="Comic Sans MS" panose="030F0702030302020204" pitchFamily="66" charset="0"/>
              </a:rPr>
              <a:t>happy    , k</a:t>
            </a:r>
            <a:r>
              <a:rPr lang="en-US" altLang="zh-CN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in</a:t>
            </a:r>
            <a:r>
              <a:rPr lang="en-US" altLang="zh-CN" b="1" dirty="0">
                <a:latin typeface="Comic Sans MS" panose="030F0702030302020204" pitchFamily="66" charset="0"/>
              </a:rPr>
              <a:t>d(</a:t>
            </a:r>
            <a:r>
              <a:rPr lang="zh-CN" altLang="en-US" b="1" dirty="0">
                <a:latin typeface="Comic Sans MS" panose="030F0702030302020204" pitchFamily="66" charset="0"/>
              </a:rPr>
              <a:t>和蔼的）  </a:t>
            </a:r>
            <a:r>
              <a:rPr lang="en-US" altLang="zh-CN" b="1" dirty="0">
                <a:latin typeface="Comic Sans MS" panose="030F0702030302020204" pitchFamily="66" charset="0"/>
              </a:rPr>
              <a:t>,    fri</a:t>
            </a:r>
            <a:r>
              <a:rPr lang="en-US" altLang="zh-CN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en</a:t>
            </a:r>
            <a:r>
              <a:rPr lang="en-US" altLang="zh-CN" b="1" dirty="0">
                <a:latin typeface="Comic Sans MS" panose="030F0702030302020204" pitchFamily="66" charset="0"/>
              </a:rPr>
              <a:t>dly </a:t>
            </a:r>
            <a:r>
              <a:rPr lang="zh-CN" altLang="en-US" b="1" dirty="0">
                <a:latin typeface="Comic Sans MS" panose="030F0702030302020204" pitchFamily="66" charset="0"/>
              </a:rPr>
              <a:t>（友好的）  </a:t>
            </a:r>
            <a:r>
              <a:rPr lang="zh-CN" altLang="en-US" b="1" dirty="0" smtClean="0">
                <a:latin typeface="Comic Sans MS" panose="030F0702030302020204" pitchFamily="66" charset="0"/>
              </a:rPr>
              <a:t>    </a:t>
            </a:r>
            <a:endParaRPr lang="zh-CN" altLang="en-US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708025"/>
            <a:ext cx="8435975" cy="579278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>
                <a:latin typeface="Comic Sans MS" panose="030F0702030302020204" pitchFamily="66" charset="0"/>
              </a:rPr>
              <a:t>1/ Look at that boy_____  short hair and a round face . Do you know _____ ?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A.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have, he    </a:t>
            </a: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B.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8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with,him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    </a:t>
            </a: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C.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has, him</a:t>
            </a:r>
            <a:endParaRPr lang="en-US" altLang="zh-CN" sz="2800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>
                <a:latin typeface="Comic Sans MS" panose="030F0702030302020204" pitchFamily="66" charset="0"/>
              </a:rPr>
              <a:t>2/What is your Chinese teacher _____  ?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 err="1">
                <a:solidFill>
                  <a:schemeClr val="hlink"/>
                </a:solidFill>
                <a:latin typeface="Comic Sans MS" panose="030F0702030302020204" pitchFamily="66" charset="0"/>
              </a:rPr>
              <a:t>A.</a:t>
            </a:r>
            <a:r>
              <a:rPr lang="en-US" altLang="zh-CN" sz="28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look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like     </a:t>
            </a: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B .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like     </a:t>
            </a: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C.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 look</a:t>
            </a:r>
            <a:endParaRPr lang="en-US" altLang="zh-CN" sz="2800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>
                <a:latin typeface="Comic Sans MS" panose="030F0702030302020204" pitchFamily="66" charset="0"/>
              </a:rPr>
              <a:t>3/The old man is tall and thin . He is very _____.  </a:t>
            </a:r>
            <a:r>
              <a:rPr lang="en-US" altLang="zh-CN" sz="2800" dirty="0" err="1">
                <a:solidFill>
                  <a:schemeClr val="hlink"/>
                </a:solidFill>
                <a:latin typeface="Comic Sans MS" panose="030F0702030302020204" pitchFamily="66" charset="0"/>
              </a:rPr>
              <a:t>A.</a:t>
            </a:r>
            <a:r>
              <a:rPr lang="en-US" altLang="zh-CN" sz="28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kind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and friendly   </a:t>
            </a:r>
            <a:r>
              <a:rPr lang="en-US" altLang="zh-CN" sz="2800" dirty="0" err="1">
                <a:solidFill>
                  <a:schemeClr val="hlink"/>
                </a:solidFill>
                <a:latin typeface="Comic Sans MS" panose="030F0702030302020204" pitchFamily="66" charset="0"/>
              </a:rPr>
              <a:t>B.</a:t>
            </a:r>
            <a:r>
              <a:rPr lang="en-US" altLang="zh-CN" sz="28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short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hair   </a:t>
            </a:r>
            <a:r>
              <a:rPr lang="en-US" altLang="zh-CN" sz="2800" dirty="0" err="1">
                <a:solidFill>
                  <a:schemeClr val="hlink"/>
                </a:solidFill>
                <a:latin typeface="Comic Sans MS" panose="030F0702030302020204" pitchFamily="66" charset="0"/>
              </a:rPr>
              <a:t>C.</a:t>
            </a:r>
            <a:r>
              <a:rPr lang="en-US" altLang="zh-CN" sz="28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round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face</a:t>
            </a:r>
            <a:endParaRPr lang="en-US" altLang="zh-CN" sz="2800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>
                <a:latin typeface="Comic Sans MS" panose="030F0702030302020204" pitchFamily="66" charset="0"/>
              </a:rPr>
              <a:t>4/The _____ girl has _____ eyes and long hair.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A.</a:t>
            </a:r>
            <a:r>
              <a:rPr lang="en-US" altLang="zh-CN" sz="2800" dirty="0">
                <a:latin typeface="Comic Sans MS" panose="030F0702030302020204" pitchFamily="66" charset="0"/>
              </a:rPr>
              <a:t> young, tall      </a:t>
            </a: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B.</a:t>
            </a:r>
            <a:r>
              <a:rPr lang="en-US" altLang="zh-CN" sz="2800" dirty="0">
                <a:latin typeface="Comic Sans MS" panose="030F0702030302020204" pitchFamily="66" charset="0"/>
              </a:rPr>
              <a:t> pretty , strong    </a:t>
            </a: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C.</a:t>
            </a:r>
            <a:r>
              <a:rPr lang="en-US" altLang="zh-CN" sz="2800" dirty="0">
                <a:latin typeface="Comic Sans MS" panose="030F0702030302020204" pitchFamily="66" charset="0"/>
              </a:rPr>
              <a:t> shy , big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>
                <a:latin typeface="Comic Sans MS" panose="030F0702030302020204" pitchFamily="66" charset="0"/>
              </a:rPr>
              <a:t>5/ What is the baby like? He is _____  and _____  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 err="1">
                <a:solidFill>
                  <a:schemeClr val="hlink"/>
                </a:solidFill>
                <a:latin typeface="Comic Sans MS" panose="030F0702030302020204" pitchFamily="66" charset="0"/>
              </a:rPr>
              <a:t>A.</a:t>
            </a:r>
            <a:r>
              <a:rPr lang="en-US" altLang="zh-CN" sz="2800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round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,  happy  </a:t>
            </a: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B.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short , lovely  </a:t>
            </a:r>
            <a:r>
              <a:rPr lang="en-US" altLang="zh-CN" sz="2800" dirty="0">
                <a:solidFill>
                  <a:schemeClr val="hlink"/>
                </a:solidFill>
                <a:latin typeface="Comic Sans MS" panose="030F0702030302020204" pitchFamily="66" charset="0"/>
              </a:rPr>
              <a:t>C.</a:t>
            </a:r>
            <a:r>
              <a:rPr lang="en-US" altLang="zh-CN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 big nose , </a:t>
            </a:r>
            <a:r>
              <a:rPr lang="en-US" altLang="zh-CN" sz="28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tall </a:t>
            </a:r>
            <a:endParaRPr lang="en-US" altLang="zh-CN" sz="2800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924995" y="563563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085583" y="1858963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7741345" y="2724150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980308" y="3732213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6085583" y="4811713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  <p:bldP spid="19463" grpId="0"/>
      <p:bldP spid="194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1.jike.com/get?name=T14wYDByD51RCvBVdK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55875" y="1628775"/>
            <a:ext cx="4714875" cy="382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 flipV="1">
            <a:off x="4495800" y="1371600"/>
            <a:ext cx="1524000" cy="83820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96000" y="914400"/>
            <a:ext cx="11430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hair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4038600" y="1143000"/>
            <a:ext cx="0" cy="68580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81400" y="533400"/>
            <a:ext cx="11430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head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 flipV="1">
            <a:off x="2133600" y="2438400"/>
            <a:ext cx="1524000" cy="60960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90600" y="1905000"/>
            <a:ext cx="11430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eye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981200" y="3352800"/>
            <a:ext cx="1676400" cy="60960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62000" y="3733800"/>
            <a:ext cx="11430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face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819400" y="4876800"/>
            <a:ext cx="1219200" cy="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600200" y="4724400"/>
            <a:ext cx="11430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leg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495800" y="5410200"/>
            <a:ext cx="0" cy="38100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810000" y="5791200"/>
            <a:ext cx="11430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foot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410200" y="3581400"/>
            <a:ext cx="609600" cy="114300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791200" y="4800600"/>
            <a:ext cx="11430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hand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343400" y="3505200"/>
            <a:ext cx="2514600" cy="22860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858000" y="3505200"/>
            <a:ext cx="16002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mouth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267200" y="3124200"/>
            <a:ext cx="2514600" cy="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858000" y="2743200"/>
            <a:ext cx="16002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nose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5257800" y="2133600"/>
            <a:ext cx="2209800" cy="762000"/>
          </a:xfrm>
          <a:prstGeom prst="line">
            <a:avLst/>
          </a:prstGeom>
          <a:ln w="635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391400" y="1676400"/>
            <a:ext cx="1600200" cy="646113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ear</a:t>
            </a:r>
            <a:endParaRPr lang="en-US" altLang="zh-CN" sz="3600" b="1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114800" y="3124200"/>
            <a:ext cx="152400" cy="152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6" grpId="0" animBg="1"/>
      <p:bldP spid="20" grpId="0" animBg="1"/>
      <p:bldP spid="23" grpId="0" animBg="1"/>
      <p:bldP spid="27" grpId="0" animBg="1"/>
      <p:bldP spid="30" grpId="0" animBg="1"/>
      <p:bldP spid="33" grpId="0" animBg="1"/>
      <p:bldP spid="36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6149" name="Picture 5" descr="696188260_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0"/>
            <a:ext cx="6481763" cy="4862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755650" y="5084763"/>
            <a:ext cx="374332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400" dirty="0">
                <a:solidFill>
                  <a:schemeClr val="folHlink"/>
                </a:solidFill>
                <a:latin typeface="Comic Sans MS" panose="030F0702030302020204" pitchFamily="66" charset="0"/>
              </a:rPr>
              <a:t>green</a:t>
            </a:r>
            <a:r>
              <a:rPr lang="en-US" altLang="zh-CN" sz="4400" dirty="0">
                <a:solidFill>
                  <a:schemeClr val="tx2"/>
                </a:solidFill>
                <a:latin typeface="Comic Sans MS" panose="030F0702030302020204" pitchFamily="66" charset="0"/>
              </a:rPr>
              <a:t>  eye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4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H="1">
            <a:off x="2411413" y="2636838"/>
            <a:ext cx="1439862" cy="25923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716463" y="5157788"/>
            <a:ext cx="374332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400" dirty="0">
                <a:solidFill>
                  <a:schemeClr val="accent2"/>
                </a:solidFill>
                <a:latin typeface="Comic Sans MS" panose="030F0702030302020204" pitchFamily="66" charset="0"/>
              </a:rPr>
              <a:t>/ big</a:t>
            </a:r>
            <a:r>
              <a:rPr lang="en-US" altLang="zh-CN" sz="4400" dirty="0">
                <a:solidFill>
                  <a:schemeClr val="tx2"/>
                </a:solidFill>
                <a:latin typeface="Comic Sans MS" panose="030F0702030302020204" pitchFamily="66" charset="0"/>
              </a:rPr>
              <a:t>  eye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4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3" grpId="0" animBg="1"/>
      <p:bldP spid="61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172" name="Picture 4" descr="696188260_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0"/>
            <a:ext cx="6481763" cy="4862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Line 5"/>
          <p:cNvSpPr>
            <a:spLocks noChangeShapeType="1"/>
          </p:cNvSpPr>
          <p:nvPr/>
        </p:nvSpPr>
        <p:spPr bwMode="auto">
          <a:xfrm flipH="1">
            <a:off x="3492500" y="3357563"/>
            <a:ext cx="1150938" cy="1943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23850" y="5084763"/>
            <a:ext cx="40322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altLang="zh-CN" sz="4400" dirty="0">
                <a:solidFill>
                  <a:schemeClr val="accent2"/>
                </a:solidFill>
                <a:latin typeface="Comic Sans MS" panose="030F0702030302020204" pitchFamily="66" charset="0"/>
              </a:rPr>
              <a:t> small  </a:t>
            </a:r>
            <a:r>
              <a:rPr lang="en-US" altLang="zh-CN" sz="4400" dirty="0">
                <a:latin typeface="Comic Sans MS" panose="030F0702030302020204" pitchFamily="66" charset="0"/>
              </a:rPr>
              <a:t>mouth</a:t>
            </a:r>
            <a:endParaRPr lang="en-US" altLang="zh-CN" sz="4400" dirty="0">
              <a:latin typeface="Comic Sans MS" panose="030F0702030302020204" pitchFamily="66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356100" y="5084763"/>
            <a:ext cx="42481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400" dirty="0">
                <a:latin typeface="Comic Sans MS" panose="030F0702030302020204" pitchFamily="66" charset="0"/>
              </a:rPr>
              <a:t>/a</a:t>
            </a:r>
            <a:r>
              <a:rPr lang="en-US" altLang="zh-CN" sz="44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red</a:t>
            </a:r>
            <a:r>
              <a:rPr lang="en-US" altLang="zh-CN" sz="4400" dirty="0">
                <a:solidFill>
                  <a:schemeClr val="accent2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4400" dirty="0">
                <a:latin typeface="Comic Sans MS" panose="030F0702030302020204" pitchFamily="66" charset="0"/>
              </a:rPr>
              <a:t>mouth</a:t>
            </a:r>
            <a:endParaRPr lang="en-US" altLang="zh-CN" sz="4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/>
      <p:bldP spid="71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4340" name="Picture 4" descr="696188260_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0"/>
            <a:ext cx="6481763" cy="4862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Line 5"/>
          <p:cNvSpPr>
            <a:spLocks noChangeShapeType="1"/>
          </p:cNvSpPr>
          <p:nvPr/>
        </p:nvSpPr>
        <p:spPr bwMode="auto">
          <a:xfrm flipH="1">
            <a:off x="2771775" y="3141663"/>
            <a:ext cx="1150938" cy="1943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051050" y="5157788"/>
            <a:ext cx="40322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altLang="zh-CN" sz="4400" dirty="0">
                <a:solidFill>
                  <a:schemeClr val="accent2"/>
                </a:solidFill>
                <a:latin typeface="Comic Sans MS" panose="030F0702030302020204" pitchFamily="66" charset="0"/>
              </a:rPr>
              <a:t>ou</a:t>
            </a:r>
            <a:r>
              <a:rPr lang="en-US" altLang="zh-CN" sz="4400" dirty="0">
                <a:latin typeface="Comic Sans MS" panose="030F0702030302020204" pitchFamily="66" charset="0"/>
              </a:rPr>
              <a:t>n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r>
              <a:rPr lang="en-US" altLang="zh-CN" sz="4400" dirty="0">
                <a:solidFill>
                  <a:schemeClr val="accent2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4400" dirty="0">
                <a:latin typeface="Comic Sans MS" panose="030F0702030302020204" pitchFamily="66" charset="0"/>
              </a:rPr>
              <a:t>face</a:t>
            </a:r>
            <a:endParaRPr lang="en-US" altLang="zh-CN" sz="4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43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5364" name="Picture 4" descr="696188260_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0"/>
            <a:ext cx="6481763" cy="4862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5" name="Line 5"/>
          <p:cNvSpPr>
            <a:spLocks noChangeShapeType="1"/>
          </p:cNvSpPr>
          <p:nvPr/>
        </p:nvSpPr>
        <p:spPr bwMode="auto">
          <a:xfrm flipH="1">
            <a:off x="3419475" y="908050"/>
            <a:ext cx="431800" cy="432117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827088" y="5229225"/>
            <a:ext cx="40322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400" dirty="0">
                <a:latin typeface="Comic Sans MS" panose="030F0702030302020204" pitchFamily="66" charset="0"/>
              </a:rPr>
              <a:t>sh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or</a:t>
            </a:r>
            <a:r>
              <a:rPr lang="en-US" altLang="zh-CN" sz="4400" dirty="0">
                <a:latin typeface="Comic Sans MS" panose="030F0702030302020204" pitchFamily="66" charset="0"/>
              </a:rPr>
              <a:t>t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4400" dirty="0">
                <a:latin typeface="Comic Sans MS" panose="030F0702030302020204" pitchFamily="66" charset="0"/>
              </a:rPr>
              <a:t>h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air</a:t>
            </a:r>
            <a:endParaRPr lang="en-US" altLang="zh-CN" sz="4400" dirty="0">
              <a:latin typeface="Comic Sans MS" panose="030F0702030302020204" pitchFamily="66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4572000" y="5229225"/>
            <a:ext cx="40322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400" dirty="0">
                <a:latin typeface="Comic Sans MS" panose="030F0702030302020204" pitchFamily="66" charset="0"/>
              </a:rPr>
              <a:t>/</a:t>
            </a:r>
            <a:r>
              <a:rPr lang="en-US" altLang="zh-CN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blonde</a:t>
            </a:r>
            <a:r>
              <a:rPr lang="en-US" altLang="zh-CN" sz="4400" dirty="0">
                <a:solidFill>
                  <a:schemeClr val="accent2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4400" dirty="0">
                <a:latin typeface="Comic Sans MS" panose="030F0702030302020204" pitchFamily="66" charset="0"/>
              </a:rPr>
              <a:t>hair</a:t>
            </a:r>
            <a:endParaRPr lang="en-US" altLang="zh-CN" sz="4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/>
      <p:bldP spid="153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349500"/>
            <a:ext cx="2160588" cy="719138"/>
          </a:xfrm>
        </p:spPr>
        <p:txBody>
          <a:bodyPr/>
          <a:lstStyle/>
          <a:p>
            <a:r>
              <a:rPr lang="en-US" altLang="zh-CN" sz="4000">
                <a:latin typeface="Comic Sans MS" panose="030F0702030302020204" pitchFamily="66" charset="0"/>
              </a:rPr>
              <a:t>sh</a:t>
            </a:r>
            <a:r>
              <a:rPr lang="en-US" altLang="zh-CN" sz="4000">
                <a:solidFill>
                  <a:srgbClr val="FF0000"/>
                </a:solidFill>
                <a:latin typeface="Comic Sans MS" panose="030F0702030302020204" pitchFamily="66" charset="0"/>
              </a:rPr>
              <a:t>y</a:t>
            </a:r>
            <a:endParaRPr lang="en-US" altLang="zh-CN" sz="40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388" name="Picture 4" descr="e5686e5343b2e6da46b297b8df94ca13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333375"/>
            <a:ext cx="1871662" cy="177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AutoShape 7" descr="u=1929532084%2C1477076416&amp;fm=5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92" name="Picture 8" descr="u=1929532084,1477076416&amp;fm=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333375"/>
            <a:ext cx="1727200" cy="17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2771775" y="2349500"/>
            <a:ext cx="2160588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000">
                <a:solidFill>
                  <a:schemeClr val="tx2"/>
                </a:solidFill>
                <a:latin typeface="Comic Sans MS" panose="030F0702030302020204" pitchFamily="66" charset="0"/>
              </a:rPr>
              <a:t>friend</a:t>
            </a:r>
            <a:r>
              <a:rPr lang="en-US" altLang="zh-CN" sz="4000">
                <a:solidFill>
                  <a:srgbClr val="FF0000"/>
                </a:solidFill>
                <a:latin typeface="Comic Sans MS" panose="030F0702030302020204" pitchFamily="66" charset="0"/>
              </a:rPr>
              <a:t>ly</a:t>
            </a:r>
            <a:endParaRPr lang="en-US" altLang="zh-CN" sz="40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395" name="Picture 11" descr="2457331_223353861000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0"/>
            <a:ext cx="1727200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5724525" y="2420938"/>
            <a:ext cx="2160588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00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en-US" altLang="zh-CN" sz="4000">
                <a:solidFill>
                  <a:schemeClr val="tx2"/>
                </a:solidFill>
                <a:latin typeface="Comic Sans MS" panose="030F0702030302020204" pitchFamily="66" charset="0"/>
              </a:rPr>
              <a:t>ind</a:t>
            </a:r>
            <a:endParaRPr lang="en-US" altLang="zh-CN" sz="40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398" name="Picture 14" descr="778864_152654088_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3429000"/>
            <a:ext cx="2376488" cy="178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323850" y="5661025"/>
            <a:ext cx="2160588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000">
                <a:latin typeface="Comic Sans MS" panose="030F0702030302020204" pitchFamily="66" charset="0"/>
              </a:rPr>
              <a:t>love</a:t>
            </a:r>
            <a:r>
              <a:rPr lang="en-US" altLang="zh-CN" sz="4000">
                <a:solidFill>
                  <a:srgbClr val="FF0000"/>
                </a:solidFill>
                <a:latin typeface="Comic Sans MS" panose="030F0702030302020204" pitchFamily="66" charset="0"/>
              </a:rPr>
              <a:t>ly</a:t>
            </a:r>
            <a:endParaRPr lang="en-US" altLang="zh-CN" sz="40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401" name="Picture 17" descr="6776031_143612373000_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19475" y="3429000"/>
            <a:ext cx="179387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3132138" y="5734050"/>
            <a:ext cx="2160587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000">
                <a:latin typeface="Comic Sans MS" panose="030F0702030302020204" pitchFamily="66" charset="0"/>
              </a:rPr>
              <a:t>s</a:t>
            </a:r>
            <a:r>
              <a:rPr lang="en-US" altLang="zh-CN" sz="4000">
                <a:solidFill>
                  <a:srgbClr val="FF0000"/>
                </a:solidFill>
                <a:latin typeface="Comic Sans MS" panose="030F0702030302020204" pitchFamily="66" charset="0"/>
              </a:rPr>
              <a:t>tr</a:t>
            </a:r>
            <a:r>
              <a:rPr lang="en-US" altLang="zh-CN" sz="4000">
                <a:latin typeface="Comic Sans MS" panose="030F0702030302020204" pitchFamily="66" charset="0"/>
              </a:rPr>
              <a:t>ong</a:t>
            </a:r>
            <a:endParaRPr lang="en-US" altLang="zh-CN" sz="40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404" name="Picture 20" descr="48bOOOPICaa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67400" y="3068638"/>
            <a:ext cx="1633538" cy="23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6011863" y="5734050"/>
            <a:ext cx="2160587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000">
                <a:latin typeface="Comic Sans MS" panose="030F0702030302020204" pitchFamily="66" charset="0"/>
              </a:rPr>
              <a:t>thin</a:t>
            </a:r>
            <a:endParaRPr lang="en-US" altLang="zh-CN" sz="40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3" grpId="0"/>
      <p:bldP spid="16396" grpId="0"/>
      <p:bldP spid="16399" grpId="0"/>
      <p:bldP spid="16402" grpId="0"/>
      <p:bldP spid="164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6588" y="1989138"/>
            <a:ext cx="8507412" cy="7191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dirty="0">
                <a:latin typeface="Comic Sans MS" panose="030F0702030302020204" pitchFamily="66" charset="0"/>
              </a:rPr>
              <a:t>She 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has</a:t>
            </a:r>
            <a:r>
              <a:rPr lang="en-US" altLang="zh-CN" sz="3600" dirty="0">
                <a:latin typeface="Comic Sans MS" panose="030F0702030302020204" pitchFamily="66" charset="0"/>
              </a:rPr>
              <a:t>   </a:t>
            </a:r>
            <a:r>
              <a:rPr lang="en-US" altLang="zh-CN" sz="3600" u="sng" dirty="0">
                <a:solidFill>
                  <a:schemeClr val="hlink"/>
                </a:solidFill>
                <a:latin typeface="Comic Sans MS" panose="030F0702030302020204" pitchFamily="66" charset="0"/>
              </a:rPr>
              <a:t>green</a:t>
            </a:r>
            <a:r>
              <a:rPr lang="en-US" altLang="zh-CN" sz="3600" u="sng" dirty="0">
                <a:latin typeface="Comic Sans MS" panose="030F0702030302020204" pitchFamily="66" charset="0"/>
              </a:rPr>
              <a:t> eye</a:t>
            </a:r>
            <a:r>
              <a:rPr lang="en-US" altLang="zh-CN" sz="3600" u="sng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3600" dirty="0">
                <a:latin typeface="Comic Sans MS" panose="030F0702030302020204" pitchFamily="66" charset="0"/>
              </a:rPr>
              <a:t>  and   a  small mouth . </a:t>
            </a:r>
            <a:endParaRPr lang="en-US" altLang="zh-CN" sz="3600" dirty="0">
              <a:latin typeface="Comic Sans MS" panose="030F0702030302020204" pitchFamily="66" charset="0"/>
            </a:endParaRP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755650" y="549275"/>
            <a:ext cx="6697663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en-US" altLang="zh-CN" sz="36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 panose="030F0702030302020204"/>
              </a:rPr>
              <a:t>What is she/he like?</a:t>
            </a:r>
            <a:endParaRPr lang="zh-CN" altLang="en-US" sz="36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636588" y="3573463"/>
            <a:ext cx="8507412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en-US" altLang="zh-CN" sz="3600" dirty="0">
                <a:latin typeface="Comic Sans MS" panose="030F0702030302020204" pitchFamily="66" charset="0"/>
              </a:rPr>
              <a:t>She 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is</a:t>
            </a:r>
            <a:r>
              <a:rPr lang="en-US" altLang="zh-CN" sz="3600" dirty="0">
                <a:latin typeface="Comic Sans MS" panose="030F0702030302020204" pitchFamily="66" charset="0"/>
              </a:rPr>
              <a:t>  very  </a:t>
            </a:r>
            <a:r>
              <a:rPr lang="en-US" altLang="zh-CN" sz="3600" dirty="0">
                <a:solidFill>
                  <a:schemeClr val="accent2"/>
                </a:solidFill>
                <a:latin typeface="Comic Sans MS" panose="030F0702030302020204" pitchFamily="66" charset="0"/>
              </a:rPr>
              <a:t>young</a:t>
            </a:r>
            <a:r>
              <a:rPr lang="en-US" altLang="zh-CN" sz="3600" dirty="0">
                <a:latin typeface="Comic Sans MS" panose="030F0702030302020204" pitchFamily="66" charset="0"/>
              </a:rPr>
              <a:t>  and   </a:t>
            </a:r>
            <a:r>
              <a:rPr lang="en-US" altLang="zh-CN" sz="3600" dirty="0">
                <a:solidFill>
                  <a:schemeClr val="accent2"/>
                </a:solidFill>
                <a:latin typeface="Comic Sans MS" panose="030F0702030302020204" pitchFamily="66" charset="0"/>
              </a:rPr>
              <a:t>shy</a:t>
            </a:r>
            <a:r>
              <a:rPr lang="en-US" altLang="zh-CN" sz="3600" dirty="0">
                <a:latin typeface="Comic Sans MS" panose="030F0702030302020204" pitchFamily="66" charset="0"/>
              </a:rPr>
              <a:t>.      </a:t>
            </a:r>
            <a:endParaRPr lang="en-US" altLang="zh-CN" sz="3600" dirty="0">
              <a:latin typeface="Comic Sans MS" panose="030F0702030302020204" pitchFamily="66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539750" y="4724400"/>
            <a:ext cx="424815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en-US" altLang="zh-CN" sz="3600" dirty="0">
                <a:latin typeface="Comic Sans MS" panose="030F0702030302020204" pitchFamily="66" charset="0"/>
              </a:rPr>
              <a:t>She 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is</a:t>
            </a:r>
            <a:r>
              <a:rPr lang="en-US" altLang="zh-CN" sz="3600" dirty="0">
                <a:latin typeface="Comic Sans MS" panose="030F0702030302020204" pitchFamily="66" charset="0"/>
              </a:rPr>
              <a:t>  very  </a:t>
            </a:r>
            <a:r>
              <a:rPr lang="en-US" altLang="zh-CN" sz="3600" dirty="0">
                <a:solidFill>
                  <a:schemeClr val="accent2"/>
                </a:solidFill>
                <a:latin typeface="Comic Sans MS" panose="030F0702030302020204" pitchFamily="66" charset="0"/>
              </a:rPr>
              <a:t>kind</a:t>
            </a:r>
            <a:r>
              <a:rPr lang="en-US" altLang="zh-CN" sz="3600" dirty="0">
                <a:latin typeface="Comic Sans MS" panose="030F0702030302020204" pitchFamily="66" charset="0"/>
              </a:rPr>
              <a:t> . </a:t>
            </a:r>
            <a:endParaRPr lang="en-US" altLang="zh-CN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101" grpId="0" build="p"/>
      <p:bldP spid="410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617341" y="1844898"/>
            <a:ext cx="4464050" cy="1368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617341" y="2060798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tall , short, thin, heavy ….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545904" y="1052736"/>
            <a:ext cx="5562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400" b="1" i="1" dirty="0">
                <a:latin typeface="Times New Roman" panose="02020603050405020304" pitchFamily="18" charset="0"/>
              </a:rPr>
              <a:t>She </a:t>
            </a:r>
            <a:r>
              <a:rPr kumimoji="1" lang="en-US" altLang="zh-CN" sz="4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is</a:t>
            </a:r>
            <a:r>
              <a:rPr kumimoji="1" lang="en-US" altLang="zh-CN" sz="4400" b="1" i="1" dirty="0">
                <a:latin typeface="Times New Roman" panose="02020603050405020304" pitchFamily="18" charset="0"/>
              </a:rPr>
              <a:t> </a:t>
            </a:r>
            <a:r>
              <a:rPr kumimoji="1" lang="en-US" altLang="zh-CN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kumimoji="1" lang="en-US" altLang="zh-CN" sz="4400" b="1" i="1" dirty="0">
              <a:latin typeface="Times New Roman" panose="02020603050405020304" pitchFamily="18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545904" y="3934048"/>
            <a:ext cx="4648200" cy="198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545904" y="4076923"/>
            <a:ext cx="44196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short, long, 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black, brown, blonde, red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hair </a:t>
            </a:r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617341" y="3213323"/>
            <a:ext cx="533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400" b="1" i="1" dirty="0">
                <a:latin typeface="Times New Roman" panose="02020603050405020304" pitchFamily="18" charset="0"/>
              </a:rPr>
              <a:t>She </a:t>
            </a:r>
            <a:r>
              <a:rPr kumimoji="1" lang="en-US" altLang="zh-CN" sz="4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has</a:t>
            </a:r>
            <a:r>
              <a:rPr kumimoji="1" lang="en-US" altLang="zh-CN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kumimoji="1" lang="en-US" altLang="zh-CN" sz="4400" b="1" i="1" dirty="0">
              <a:latin typeface="Times New Roman" panose="02020603050405020304" pitchFamily="18" charset="0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545904" y="5805711"/>
            <a:ext cx="533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400" b="1" i="1" dirty="0">
                <a:latin typeface="Times New Roman" panose="02020603050405020304" pitchFamily="18" charset="0"/>
              </a:rPr>
              <a:t>She </a:t>
            </a:r>
            <a:r>
              <a:rPr kumimoji="1" lang="en-US" altLang="zh-CN" sz="4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wears</a:t>
            </a:r>
            <a:r>
              <a:rPr kumimoji="1" lang="en-US" altLang="zh-CN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kumimoji="1" lang="en-US" altLang="zh-CN" sz="4400" b="1" i="1" dirty="0">
              <a:latin typeface="Times New Roman" panose="02020603050405020304" pitchFamily="18" charset="0"/>
            </a:endParaRP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3563938" y="188913"/>
            <a:ext cx="5329237" cy="936625"/>
          </a:xfrm>
          <a:prstGeom prst="cloudCallout">
            <a:avLst>
              <a:gd name="adj1" fmla="val -43750"/>
              <a:gd name="adj2" fmla="val 7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zh-CN" sz="4400" b="1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3348038" y="0"/>
            <a:ext cx="5545137" cy="1268413"/>
          </a:xfrm>
          <a:prstGeom prst="cloudCallout">
            <a:avLst>
              <a:gd name="adj1" fmla="val -60106"/>
              <a:gd name="adj2" fmla="val 42866"/>
            </a:avLst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zh-CN" sz="3200" b="1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2555875" y="0"/>
            <a:ext cx="6337300" cy="1079500"/>
          </a:xfrm>
          <a:prstGeom prst="cloudCallout">
            <a:avLst>
              <a:gd name="adj1" fmla="val -35171"/>
              <a:gd name="adj2" fmla="val 12088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zh-CN" sz="3200" b="1"/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3276600" y="260350"/>
            <a:ext cx="586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</a:rPr>
              <a:t>What is she like?</a:t>
            </a:r>
            <a:endParaRPr lang="en-US" altLang="zh-CN" sz="3600" b="1" dirty="0">
              <a:solidFill>
                <a:srgbClr val="0000FF"/>
              </a:solidFill>
            </a:endParaRPr>
          </a:p>
        </p:txBody>
      </p:sp>
      <p:pic>
        <p:nvPicPr>
          <p:cNvPr id="10256" name="Picture 16" descr="20131123202911_yeyk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620713"/>
            <a:ext cx="3214688" cy="570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 autoUpdateAnimBg="0"/>
      <p:bldP spid="10244" grpId="0" autoUpdateAnimBg="0"/>
      <p:bldP spid="10245" grpId="0" animBg="1"/>
      <p:bldP spid="10246" grpId="0" autoUpdateAnimBg="0"/>
      <p:bldP spid="10247" grpId="0" autoUpdateAnimBg="0"/>
      <p:bldP spid="10248" grpId="0"/>
    </p:bldLst>
  </p:timing>
</p:sld>
</file>

<file path=ppt/tags/tag1.xml><?xml version="1.0" encoding="utf-8"?>
<p:tagLst xmlns:p="http://schemas.openxmlformats.org/presentationml/2006/main">
  <p:tag name="KSO_WPP_MARK_KEY" val="161bb1cf-c521-45f5-aa9d-62c203233d2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1337</Words>
  <Application>WPS 演示</Application>
  <PresentationFormat>全屏显示(4:3)</PresentationFormat>
  <Paragraphs>115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Britannic Bold</vt:lpstr>
      <vt:lpstr>Segoe Print</vt:lpstr>
      <vt:lpstr>GungsuhChe</vt:lpstr>
      <vt:lpstr>Malgun Gothic</vt:lpstr>
      <vt:lpstr>Comic Sans MS</vt:lpstr>
      <vt:lpstr>Comic Sans MS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shy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</cp:revision>
  <dcterms:created xsi:type="dcterms:W3CDTF">2014-02-24T00:42:00Z</dcterms:created>
  <dcterms:modified xsi:type="dcterms:W3CDTF">2023-03-02T06:17:51Z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6012F6E41FE447D68BCE6AEE4EAAAD92</vt:lpwstr>
  </property>
  <property fmtid="{D5CDD505-2E9C-101B-9397-08002B2CF9AE}" pid="3" name="KSOProductBuildVer">
    <vt:lpwstr>2052-11.1.0.13703</vt:lpwstr>
  </property>
</Properties>
</file>