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3ABD0-2943-478C-8B31-9ECACD4B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C397A-501A-4A4D-8C01-0E78AE1534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72548-7C30-4595-A43A-A335A0BB5D88}" type="slidenum">
              <a:rPr lang="zh-CN" altLang="en-US" smtClean="0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设计意图：在把课文的对话式改成短文式，再次巩固课文内容</a:t>
            </a:r>
            <a:endParaRPr lang="zh-CN" altLang="en-US" smtClean="0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F3A9DA07-46D8-45DC-A8EB-5770D9B5BB04}" type="slidenum">
              <a:rPr lang="zh-CN" altLang="en-US" sz="120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en-US" altLang="zh-CN" sz="1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设计意图：在把课文的对话式改成短文式，再次巩固课文内容</a:t>
            </a: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4927569-A414-496C-B83A-7613F566240F}" type="slidenum">
              <a:rPr lang="zh-CN" altLang="en-US" sz="120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en-US" altLang="zh-CN" sz="1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设计意图：在把课文的对话式改成短文式，再次巩固课文内容</a:t>
            </a:r>
            <a:endParaRPr lang="zh-CN" altLang="en-US" smtClean="0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AA6A1C6D-5633-4780-AC8A-A87341FE752C}" type="slidenum">
              <a:rPr lang="zh-CN" altLang="en-US" sz="120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en-US" altLang="zh-CN" sz="1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5AC5D-9D8F-45DF-B951-B6E947295E5C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A54B86-65B7-4653-9375-A3A0827F5BCD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24367-6569-4E40-8DF6-EF681422F27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590791-EC9D-41D4-A3CA-56AADC70A10C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2738" y="274638"/>
            <a:ext cx="2066925" cy="5822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3138" cy="5822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61E056-E983-46AE-8B5C-F58775EDA8D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3E5666-1B87-4EB5-896B-36508EC1502A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ECC163-8847-4081-88B8-E2BC5C8CDD1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E481CD-C984-4560-A185-276B824FD88B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896B09-F4F0-4304-BF24-3956DC6BAD6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88774E-1E5C-434B-ACB4-2CC72DEB1CEC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0063" y="15716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1063" y="15716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E5643C-CB6D-47AB-A8DF-4CDAAF05410C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339E69-A947-424A-8B21-EA3361C48961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B21AA2-2F65-41B1-9D34-894B7FF725B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54FAA3-2FAA-4F2C-84FD-BB9CDCFC8D4D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3132E7-BF8F-4E8B-B8FF-ED552AC045C3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11A0C5-D96E-44E1-90D8-FA81A86EEDE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19FA68-B70D-428D-9E93-7DC6CA9D96A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E30C4D-9D15-4533-8BB0-BCF43F71E9BF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6EF822-D29C-4723-B2B3-95666D99A134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61DD9E-608B-49BE-97E3-561940E26F2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7F811F-39C2-4AB7-895E-E0ADEAE198E2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78B1B2-3CE6-41F3-90F6-BCC9F6AF6A8C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9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0063" y="15716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B423056-F145-43CE-AA27-5609B5EA41B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0C452C4-2B75-4A82-9A4C-888CC2BDAD6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2049"/>
          <p:cNvSpPr>
            <a:spLocks noGrp="1" noChangeArrowheads="1"/>
          </p:cNvSpPr>
          <p:nvPr>
            <p:ph type="ctrTitle" idx="4294967295"/>
          </p:nvPr>
        </p:nvSpPr>
        <p:spPr>
          <a:xfrm>
            <a:off x="323528" y="1340768"/>
            <a:ext cx="8496944" cy="1965325"/>
          </a:xfrm>
        </p:spPr>
        <p:txBody>
          <a:bodyPr/>
          <a:lstStyle/>
          <a:p>
            <a:r>
              <a:rPr lang="en-US" altLang="zh-CN" sz="7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Unit 9</a:t>
            </a: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7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Where will you go?</a:t>
            </a:r>
            <a:endParaRPr lang="en-US" altLang="zh-CN" sz="7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1341438"/>
            <a:ext cx="5372100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1550" y="0"/>
            <a:ext cx="434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France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35600" y="0"/>
            <a:ext cx="3038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Paris.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16013" y="692150"/>
            <a:ext cx="6316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visit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Eiffel Tower.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3"/>
          <p:cNvSpPr txBox="1">
            <a:spLocks noChangeArrowheads="1"/>
          </p:cNvSpPr>
          <p:nvPr/>
        </p:nvSpPr>
        <p:spPr bwMode="auto">
          <a:xfrm>
            <a:off x="395288" y="4508500"/>
            <a:ext cx="7537450" cy="106680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Paris is the capital city of France and it’s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famous for the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Eiffel Tower.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23850" y="5667375"/>
            <a:ext cx="7829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Paris is the food capital in the world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And it is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a great place to go shopping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971550" y="0"/>
            <a:ext cx="434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France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435600" y="0"/>
            <a:ext cx="3038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Paris.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1116013" y="692150"/>
            <a:ext cx="6316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visit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Eiffel Tower.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971550" y="0"/>
            <a:ext cx="4348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France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5435600" y="0"/>
            <a:ext cx="3038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Paris.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741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1628775"/>
            <a:ext cx="5310188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16013" y="692150"/>
            <a:ext cx="6037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nature in south Africa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1550" y="0"/>
            <a:ext cx="541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South Africa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222250" y="5734050"/>
            <a:ext cx="892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South Africa is famous for natural beautiful.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1700213"/>
            <a:ext cx="5759450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12875"/>
            <a:ext cx="592455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03350" y="260350"/>
            <a:ext cx="4527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Canada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23850" y="5516563"/>
            <a:ext cx="8464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Canada is famous for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beautiful lakes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and waterfall 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23528" y="1844824"/>
            <a:ext cx="8996363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If you can travel to any country in the world,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Where will you go?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70C0"/>
                </a:solidFill>
                <a:latin typeface="Arial" panose="020B0604020202020204" pitchFamily="34" charset="0"/>
              </a:rPr>
              <a:t>Why?</a:t>
            </a:r>
            <a:endParaRPr lang="en-US" altLang="zh-CN" sz="36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9"/>
          <p:cNvGrpSpPr/>
          <p:nvPr/>
        </p:nvGrpSpPr>
        <p:grpSpPr bwMode="auto">
          <a:xfrm>
            <a:off x="0" y="0"/>
            <a:ext cx="1692275" cy="1412875"/>
            <a:chOff x="0" y="0"/>
            <a:chExt cx="5486400" cy="4619625"/>
          </a:xfrm>
        </p:grpSpPr>
        <p:sp>
          <p:nvSpPr>
            <p:cNvPr id="23554" name="椭圆 21"/>
            <p:cNvSpPr>
              <a:spLocks noChangeArrowheads="1"/>
            </p:cNvSpPr>
            <p:nvPr/>
          </p:nvSpPr>
          <p:spPr bwMode="auto">
            <a:xfrm>
              <a:off x="3814915" y="1737588"/>
              <a:ext cx="786580" cy="574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3555" name="Group 11"/>
            <p:cNvGrpSpPr/>
            <p:nvPr/>
          </p:nvGrpSpPr>
          <p:grpSpPr bwMode="auto">
            <a:xfrm>
              <a:off x="0" y="0"/>
              <a:ext cx="5486400" cy="4619625"/>
              <a:chOff x="0" y="0"/>
              <a:chExt cx="5486400" cy="4619625"/>
            </a:xfrm>
          </p:grpSpPr>
          <p:sp>
            <p:nvSpPr>
              <p:cNvPr id="23556" name="矩形 23"/>
              <p:cNvSpPr>
                <a:spLocks noChangeArrowheads="1"/>
              </p:cNvSpPr>
              <p:nvPr/>
            </p:nvSpPr>
            <p:spPr bwMode="auto">
              <a:xfrm>
                <a:off x="2815958" y="1095022"/>
                <a:ext cx="782649" cy="4296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23557" name="图片 24" descr="幻灯片1_图层 1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86400" cy="461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3558" name="WordArt 21"/>
          <p:cNvSpPr>
            <a:spLocks noChangeArrowheads="1" noChangeShapeType="1" noTextEdit="1"/>
          </p:cNvSpPr>
          <p:nvPr/>
        </p:nvSpPr>
        <p:spPr bwMode="auto">
          <a:xfrm>
            <a:off x="827088" y="1196975"/>
            <a:ext cx="7848600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3399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23" name="Group 46"/>
          <p:cNvGrpSpPr/>
          <p:nvPr/>
        </p:nvGrpSpPr>
        <p:grpSpPr bwMode="auto">
          <a:xfrm>
            <a:off x="1785938" y="3143250"/>
            <a:ext cx="2520950" cy="2463800"/>
            <a:chOff x="2245" y="2568"/>
            <a:chExt cx="1588" cy="1552"/>
          </a:xfrm>
        </p:grpSpPr>
        <p:pic>
          <p:nvPicPr>
            <p:cNvPr id="23560" name="Picture 44" descr="b03533fa828ba61eb8ae63734234970a304e592d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45" y="2568"/>
              <a:ext cx="1588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1" name="Text Box 18"/>
            <p:cNvSpPr txBox="1">
              <a:spLocks noChangeArrowheads="1"/>
            </p:cNvSpPr>
            <p:nvPr/>
          </p:nvSpPr>
          <p:spPr bwMode="auto">
            <a:xfrm>
              <a:off x="2290" y="3793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Arial" panose="020B0604020202020204" pitchFamily="34" charset="0"/>
                </a:rPr>
                <a:t>South Africa</a:t>
              </a:r>
              <a:endParaRPr lang="en-US" altLang="zh-CN"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7" name="Picture 4" descr="c:\documents and settings\administrator\application data\360se6\User Data\temp\2011112211404722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000375"/>
            <a:ext cx="4249737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2" descr="E:\英语素材\ben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313"/>
            <a:ext cx="17843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圆角矩形标注 7"/>
          <p:cNvSpPr>
            <a:spLocks noChangeArrowheads="1"/>
          </p:cNvSpPr>
          <p:nvPr/>
        </p:nvSpPr>
        <p:spPr bwMode="auto">
          <a:xfrm>
            <a:off x="1620838" y="117475"/>
            <a:ext cx="7000875" cy="2214563"/>
          </a:xfrm>
          <a:prstGeom prst="wedgeRoundRectCallout">
            <a:avLst>
              <a:gd name="adj1" fmla="val -44037"/>
              <a:gd name="adj2" fmla="val 62079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I think I will go to 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South Africa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. </a:t>
            </a: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I love 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nature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 and in South Africa I can see</a:t>
            </a: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 many beautiful 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mountain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s and </a:t>
            </a:r>
            <a:r>
              <a:rPr lang="en-US" altLang="zh-CN" sz="2500" u="sng" dirty="0">
                <a:solidFill>
                  <a:srgbClr val="FF3300"/>
                </a:solidFill>
                <a:latin typeface="Comic Sans MS" panose="030F0702030302020204" pitchFamily="66" charset="0"/>
              </a:rPr>
              <a:t>forests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zh-CN" altLang="en-US" sz="25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9"/>
          <p:cNvGrpSpPr/>
          <p:nvPr/>
        </p:nvGrpSpPr>
        <p:grpSpPr bwMode="auto">
          <a:xfrm>
            <a:off x="0" y="0"/>
            <a:ext cx="1692275" cy="1412875"/>
            <a:chOff x="0" y="0"/>
            <a:chExt cx="5486400" cy="4619625"/>
          </a:xfrm>
        </p:grpSpPr>
        <p:sp>
          <p:nvSpPr>
            <p:cNvPr id="24578" name="椭圆 21"/>
            <p:cNvSpPr>
              <a:spLocks noChangeArrowheads="1"/>
            </p:cNvSpPr>
            <p:nvPr/>
          </p:nvSpPr>
          <p:spPr bwMode="auto">
            <a:xfrm>
              <a:off x="3814915" y="1737588"/>
              <a:ext cx="786580" cy="574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4579" name="Group 11"/>
            <p:cNvGrpSpPr/>
            <p:nvPr/>
          </p:nvGrpSpPr>
          <p:grpSpPr bwMode="auto">
            <a:xfrm>
              <a:off x="0" y="0"/>
              <a:ext cx="5486400" cy="4619625"/>
              <a:chOff x="0" y="0"/>
              <a:chExt cx="5486400" cy="4619625"/>
            </a:xfrm>
          </p:grpSpPr>
          <p:sp>
            <p:nvSpPr>
              <p:cNvPr id="24580" name="矩形 23"/>
              <p:cNvSpPr>
                <a:spLocks noChangeArrowheads="1"/>
              </p:cNvSpPr>
              <p:nvPr/>
            </p:nvSpPr>
            <p:spPr bwMode="auto">
              <a:xfrm>
                <a:off x="2815958" y="1095022"/>
                <a:ext cx="782649" cy="4296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24581" name="图片 24" descr="幻灯片1_图层 1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86400" cy="461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4582" name="WordArt 21"/>
          <p:cNvSpPr>
            <a:spLocks noChangeArrowheads="1" noChangeShapeType="1" noTextEdit="1"/>
          </p:cNvSpPr>
          <p:nvPr/>
        </p:nvSpPr>
        <p:spPr bwMode="auto">
          <a:xfrm>
            <a:off x="827088" y="1196975"/>
            <a:ext cx="7848600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3399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4583" name="Picture 4" descr="E:\英语素材\Janet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63" y="571500"/>
            <a:ext cx="15779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4"/>
          <p:cNvGrpSpPr/>
          <p:nvPr/>
        </p:nvGrpSpPr>
        <p:grpSpPr bwMode="auto">
          <a:xfrm>
            <a:off x="0" y="2000250"/>
            <a:ext cx="2663825" cy="2376488"/>
            <a:chOff x="295" y="663"/>
            <a:chExt cx="1678" cy="1497"/>
          </a:xfrm>
        </p:grpSpPr>
        <p:sp>
          <p:nvSpPr>
            <p:cNvPr id="24585" name="Text Box 15"/>
            <p:cNvSpPr txBox="1">
              <a:spLocks noChangeArrowheads="1"/>
            </p:cNvSpPr>
            <p:nvPr/>
          </p:nvSpPr>
          <p:spPr bwMode="auto">
            <a:xfrm>
              <a:off x="476" y="1833"/>
              <a:ext cx="10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Arial" panose="020B0604020202020204" pitchFamily="34" charset="0"/>
                </a:rPr>
                <a:t>Australia</a:t>
              </a:r>
              <a:endParaRPr lang="en-US" altLang="zh-CN"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4586" name="Picture 33" descr="Australiah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663"/>
              <a:ext cx="1678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5" descr="Sydney Harbour Bridge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3714750"/>
            <a:ext cx="41433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Sydney Opera House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14750"/>
            <a:ext cx="3929063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圆角矩形标注 7"/>
          <p:cNvSpPr>
            <a:spLocks noChangeArrowheads="1"/>
          </p:cNvSpPr>
          <p:nvPr/>
        </p:nvSpPr>
        <p:spPr bwMode="auto">
          <a:xfrm>
            <a:off x="179388" y="0"/>
            <a:ext cx="6769100" cy="1916113"/>
          </a:xfrm>
          <a:prstGeom prst="wedgeRoundRectCallout">
            <a:avLst>
              <a:gd name="adj1" fmla="val 48505"/>
              <a:gd name="adj2" fmla="val 58727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I will 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choose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 Australia. </a:t>
            </a: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I ‘d like to see the 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Sydney Opera House 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and </a:t>
            </a: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the </a:t>
            </a:r>
            <a:r>
              <a:rPr lang="en-US" altLang="zh-CN" sz="2500" u="sng" dirty="0" err="1">
                <a:solidFill>
                  <a:srgbClr val="FF0000"/>
                </a:solidFill>
                <a:latin typeface="Comic Sans MS" panose="030F0702030302020204" pitchFamily="66" charset="0"/>
              </a:rPr>
              <a:t>Harbour</a:t>
            </a:r>
            <a:r>
              <a:rPr lang="en-US" altLang="zh-CN" sz="25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 Bridge</a:t>
            </a: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en-US" altLang="zh-CN" sz="25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endParaRPr lang="zh-CN" altLang="en-US" sz="25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9"/>
          <p:cNvGrpSpPr/>
          <p:nvPr/>
        </p:nvGrpSpPr>
        <p:grpSpPr bwMode="auto">
          <a:xfrm>
            <a:off x="0" y="0"/>
            <a:ext cx="1692275" cy="1412875"/>
            <a:chOff x="0" y="0"/>
            <a:chExt cx="5486400" cy="4619625"/>
          </a:xfrm>
        </p:grpSpPr>
        <p:sp>
          <p:nvSpPr>
            <p:cNvPr id="25602" name="椭圆 21"/>
            <p:cNvSpPr>
              <a:spLocks noChangeArrowheads="1"/>
            </p:cNvSpPr>
            <p:nvPr/>
          </p:nvSpPr>
          <p:spPr bwMode="auto">
            <a:xfrm>
              <a:off x="3814915" y="1737588"/>
              <a:ext cx="786580" cy="574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5603" name="Group 11"/>
            <p:cNvGrpSpPr/>
            <p:nvPr/>
          </p:nvGrpSpPr>
          <p:grpSpPr bwMode="auto">
            <a:xfrm>
              <a:off x="0" y="0"/>
              <a:ext cx="5486400" cy="4619625"/>
              <a:chOff x="0" y="0"/>
              <a:chExt cx="5486400" cy="4619625"/>
            </a:xfrm>
          </p:grpSpPr>
          <p:sp>
            <p:nvSpPr>
              <p:cNvPr id="25604" name="矩形 23"/>
              <p:cNvSpPr>
                <a:spLocks noChangeArrowheads="1"/>
              </p:cNvSpPr>
              <p:nvPr/>
            </p:nvSpPr>
            <p:spPr bwMode="auto">
              <a:xfrm>
                <a:off x="2815958" y="1095022"/>
                <a:ext cx="782649" cy="4296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25605" name="图片 24" descr="幻灯片1_图层 1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86400" cy="461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606" name="WordArt 21"/>
          <p:cNvSpPr>
            <a:spLocks noChangeArrowheads="1" noChangeShapeType="1" noTextEdit="1"/>
          </p:cNvSpPr>
          <p:nvPr/>
        </p:nvSpPr>
        <p:spPr bwMode="auto">
          <a:xfrm>
            <a:off x="827088" y="1196975"/>
            <a:ext cx="7848600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3399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5607" name="Picture 5" descr="E:\英语素材\xiaoling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1143000"/>
            <a:ext cx="14128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49"/>
          <p:cNvGrpSpPr/>
          <p:nvPr/>
        </p:nvGrpSpPr>
        <p:grpSpPr bwMode="auto">
          <a:xfrm>
            <a:off x="142875" y="2214563"/>
            <a:ext cx="2449513" cy="2463800"/>
            <a:chOff x="3969" y="2568"/>
            <a:chExt cx="1543" cy="1552"/>
          </a:xfrm>
        </p:grpSpPr>
        <p:pic>
          <p:nvPicPr>
            <p:cNvPr id="25609" name="Picture 47" descr="japa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69" y="2568"/>
              <a:ext cx="154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0" name="Text Box 18"/>
            <p:cNvSpPr txBox="1">
              <a:spLocks noChangeArrowheads="1"/>
            </p:cNvSpPr>
            <p:nvPr/>
          </p:nvSpPr>
          <p:spPr bwMode="auto">
            <a:xfrm>
              <a:off x="4241" y="3793"/>
              <a:ext cx="95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Arial" panose="020B0604020202020204" pitchFamily="34" charset="0"/>
                </a:rPr>
                <a:t>Japan</a:t>
              </a:r>
              <a:endParaRPr lang="en-US" altLang="zh-CN"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8" name="Picture 2" descr="c:\documents and settings\administrator\application data\360se6\User Data\temp\t01a5167260169790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13" y="4214813"/>
            <a:ext cx="4572001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c:\documents and settings\administrator\application data\360se6\User Data\temp\2614-001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357563"/>
            <a:ext cx="3889375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圆角矩形标注 7"/>
          <p:cNvSpPr>
            <a:spLocks noChangeArrowheads="1"/>
          </p:cNvSpPr>
          <p:nvPr/>
        </p:nvSpPr>
        <p:spPr bwMode="auto">
          <a:xfrm>
            <a:off x="0" y="0"/>
            <a:ext cx="7143750" cy="2214563"/>
          </a:xfrm>
          <a:prstGeom prst="wedgeRoundRectCallout">
            <a:avLst>
              <a:gd name="adj1" fmla="val 49222"/>
              <a:gd name="adj2" fmla="val 82875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I want to go to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Japan</a:t>
            </a: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.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Tokyo</a:t>
            </a: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 is so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modern</a:t>
            </a: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 and</a:t>
            </a:r>
            <a:endParaRPr lang="en-US" altLang="zh-CN" sz="250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it’s a great place to go shopping, too. I’d like </a:t>
            </a:r>
            <a:endParaRPr lang="en-US" altLang="zh-CN" sz="250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to buy a robot there.</a:t>
            </a:r>
            <a:endParaRPr lang="zh-CN" altLang="en-US" sz="25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9"/>
          <p:cNvGrpSpPr/>
          <p:nvPr/>
        </p:nvGrpSpPr>
        <p:grpSpPr bwMode="auto">
          <a:xfrm>
            <a:off x="0" y="0"/>
            <a:ext cx="1692275" cy="1412875"/>
            <a:chOff x="0" y="0"/>
            <a:chExt cx="5486400" cy="4619625"/>
          </a:xfrm>
        </p:grpSpPr>
        <p:sp>
          <p:nvSpPr>
            <p:cNvPr id="26626" name="椭圆 21"/>
            <p:cNvSpPr>
              <a:spLocks noChangeArrowheads="1"/>
            </p:cNvSpPr>
            <p:nvPr/>
          </p:nvSpPr>
          <p:spPr bwMode="auto">
            <a:xfrm>
              <a:off x="3814915" y="1737588"/>
              <a:ext cx="786580" cy="574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6627" name="Group 11"/>
            <p:cNvGrpSpPr/>
            <p:nvPr/>
          </p:nvGrpSpPr>
          <p:grpSpPr bwMode="auto">
            <a:xfrm>
              <a:off x="0" y="0"/>
              <a:ext cx="5486400" cy="4619625"/>
              <a:chOff x="0" y="0"/>
              <a:chExt cx="5486400" cy="4619625"/>
            </a:xfrm>
          </p:grpSpPr>
          <p:sp>
            <p:nvSpPr>
              <p:cNvPr id="26628" name="矩形 23"/>
              <p:cNvSpPr>
                <a:spLocks noChangeArrowheads="1"/>
              </p:cNvSpPr>
              <p:nvPr/>
            </p:nvSpPr>
            <p:spPr bwMode="auto">
              <a:xfrm>
                <a:off x="2815958" y="1095022"/>
                <a:ext cx="782649" cy="4296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26629" name="图片 24" descr="幻灯片1_图层 1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86400" cy="461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6630" name="WordArt 21"/>
          <p:cNvSpPr>
            <a:spLocks noChangeArrowheads="1" noChangeShapeType="1" noTextEdit="1"/>
          </p:cNvSpPr>
          <p:nvPr/>
        </p:nvSpPr>
        <p:spPr bwMode="auto">
          <a:xfrm>
            <a:off x="827088" y="1196975"/>
            <a:ext cx="7848600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3399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6631" name="Picture 6" descr="E:\英语素材\jiamin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14438"/>
            <a:ext cx="1547813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c:\documents and settings\administrator\application data\360se6\User Data\temp\xinsrc_122120116100016911494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450" y="4143375"/>
            <a:ext cx="3511550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7"/>
          <p:cNvGrpSpPr/>
          <p:nvPr/>
        </p:nvGrpSpPr>
        <p:grpSpPr bwMode="auto">
          <a:xfrm>
            <a:off x="3500438" y="2357438"/>
            <a:ext cx="2663825" cy="2246312"/>
            <a:chOff x="2064" y="754"/>
            <a:chExt cx="1678" cy="1415"/>
          </a:xfrm>
        </p:grpSpPr>
        <p:sp>
          <p:nvSpPr>
            <p:cNvPr id="26634" name="Text Box 16"/>
            <p:cNvSpPr txBox="1">
              <a:spLocks noChangeArrowheads="1"/>
            </p:cNvSpPr>
            <p:nvPr/>
          </p:nvSpPr>
          <p:spPr bwMode="auto">
            <a:xfrm>
              <a:off x="2290" y="1842"/>
              <a:ext cx="95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Arial" panose="020B0604020202020204" pitchFamily="34" charset="0"/>
                </a:rPr>
                <a:t>France</a:t>
              </a:r>
              <a:endParaRPr lang="en-US" altLang="zh-CN"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6635" name="Picture 3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359170"/>
                </a:clrFrom>
                <a:clrTo>
                  <a:srgbClr val="35917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64" y="754"/>
              <a:ext cx="1678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2" descr="c:\documents and settings\administrator\application data\360se6\User Data\temp\20120501125151_GrKsc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857625"/>
            <a:ext cx="3429000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7" name="圆角矩形标注 7"/>
          <p:cNvSpPr>
            <a:spLocks noChangeArrowheads="1"/>
          </p:cNvSpPr>
          <p:nvPr/>
        </p:nvSpPr>
        <p:spPr bwMode="auto">
          <a:xfrm>
            <a:off x="1547813" y="0"/>
            <a:ext cx="7345362" cy="2214563"/>
          </a:xfrm>
          <a:prstGeom prst="wedgeRoundRectCallout">
            <a:avLst>
              <a:gd name="adj1" fmla="val -38032"/>
              <a:gd name="adj2" fmla="val 62051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If I can travel abroad I will go to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France</a:t>
            </a: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, of</a:t>
            </a:r>
            <a:endParaRPr lang="en-US" altLang="zh-CN" sz="250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course. I love food and people say that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Paris </a:t>
            </a:r>
            <a:endParaRPr lang="en-US" altLang="zh-CN" sz="2500" u="sng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is the food </a:t>
            </a:r>
            <a:r>
              <a:rPr lang="en-US" altLang="zh-CN" sz="2500" u="sng">
                <a:solidFill>
                  <a:srgbClr val="FF0000"/>
                </a:solidFill>
                <a:latin typeface="Comic Sans MS" panose="030F0702030302020204" pitchFamily="66" charset="0"/>
              </a:rPr>
              <a:t>capital</a:t>
            </a:r>
            <a:r>
              <a:rPr lang="en-US" altLang="zh-CN" sz="2500">
                <a:solidFill>
                  <a:srgbClr val="000000"/>
                </a:solidFill>
                <a:latin typeface="Comic Sans MS" panose="030F0702030302020204" pitchFamily="66" charset="0"/>
              </a:rPr>
              <a:t> of the world.</a:t>
            </a:r>
            <a:r>
              <a:rPr lang="zh-CN" altLang="en-US" sz="2500">
                <a:solidFill>
                  <a:srgbClr val="000000"/>
                </a:solidFill>
                <a:latin typeface="Comic Sans MS" panose="030F0702030302020204" pitchFamily="66" charset="0"/>
              </a:rPr>
              <a:t>（世界美食之都）</a:t>
            </a:r>
            <a:endParaRPr lang="zh-CN" altLang="en-US" sz="25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21"/>
          <p:cNvSpPr>
            <a:spLocks noChangeArrowheads="1" noChangeShapeType="1" noTextEdit="1"/>
          </p:cNvSpPr>
          <p:nvPr/>
        </p:nvSpPr>
        <p:spPr bwMode="auto">
          <a:xfrm>
            <a:off x="1260475" y="333375"/>
            <a:ext cx="7381875" cy="477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Fill the blanks</a:t>
            </a:r>
            <a:endParaRPr lang="zh-CN" altLang="en-US" sz="3600" b="1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54627" name="TextBox 4"/>
          <p:cNvSpPr txBox="1">
            <a:spLocks noChangeArrowheads="1"/>
          </p:cNvSpPr>
          <p:nvPr/>
        </p:nvSpPr>
        <p:spPr bwMode="auto">
          <a:xfrm>
            <a:off x="0" y="1143000"/>
            <a:ext cx="9358313" cy="549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If they can travel abroad, Ben will go to _______. Because  he loves _____and  he can see many ________and ________ in _________.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 Janet will _____ Australia. She wants to see the </a:t>
            </a:r>
            <a:r>
              <a:rPr lang="en-US" altLang="zh-CN" sz="3000" b="1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___________</a:t>
            </a: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_    and the</a:t>
            </a:r>
            <a:r>
              <a:rPr lang="en-US" altLang="zh-CN" sz="3000" u="sng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___________          </a:t>
            </a: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 Xiaoling wants to go to ________. Because  ________ is a modern city and it’s a great place to ___________. She wants to buy a ______ there.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  Jiamin  will go to  ________. Because he loves food and  ________ is the food ______of the world.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</a:t>
            </a:r>
            <a:endParaRPr lang="zh-CN" altLang="en-US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</p:txBody>
      </p:sp>
      <p:sp>
        <p:nvSpPr>
          <p:cNvPr id="41988" name="TextBox 5"/>
          <p:cNvSpPr txBox="1">
            <a:spLocks noChangeArrowheads="1"/>
          </p:cNvSpPr>
          <p:nvPr/>
        </p:nvSpPr>
        <p:spPr bwMode="auto">
          <a:xfrm>
            <a:off x="7308850" y="1196975"/>
            <a:ext cx="1785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South Africa</a:t>
            </a:r>
            <a:endParaRPr lang="zh-CN" altLang="en-US" sz="20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3132138" y="1628775"/>
            <a:ext cx="12144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nature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0" y="2214563"/>
            <a:ext cx="182086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mountains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1" name="TextBox 8"/>
          <p:cNvSpPr txBox="1">
            <a:spLocks noChangeArrowheads="1"/>
          </p:cNvSpPr>
          <p:nvPr/>
        </p:nvSpPr>
        <p:spPr bwMode="auto">
          <a:xfrm>
            <a:off x="2428875" y="2214563"/>
            <a:ext cx="164306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forests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2" name="TextBox 9"/>
          <p:cNvSpPr txBox="1">
            <a:spLocks noChangeArrowheads="1"/>
          </p:cNvSpPr>
          <p:nvPr/>
        </p:nvSpPr>
        <p:spPr bwMode="auto">
          <a:xfrm>
            <a:off x="4645025" y="2133600"/>
            <a:ext cx="22145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South Africa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3" name="TextBox 10"/>
          <p:cNvSpPr txBox="1">
            <a:spLocks noChangeArrowheads="1"/>
          </p:cNvSpPr>
          <p:nvPr/>
        </p:nvSpPr>
        <p:spPr bwMode="auto">
          <a:xfrm>
            <a:off x="2411413" y="2708275"/>
            <a:ext cx="1428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choose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4" name="TextBox 11"/>
          <p:cNvSpPr txBox="1">
            <a:spLocks noChangeArrowheads="1"/>
          </p:cNvSpPr>
          <p:nvPr/>
        </p:nvSpPr>
        <p:spPr bwMode="auto">
          <a:xfrm>
            <a:off x="107950" y="3213100"/>
            <a:ext cx="3213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Sydney Opera House</a:t>
            </a:r>
            <a:endParaRPr lang="zh-CN" altLang="en-US" sz="20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5" name="TextBox 12"/>
          <p:cNvSpPr txBox="1">
            <a:spLocks noChangeArrowheads="1"/>
          </p:cNvSpPr>
          <p:nvPr/>
        </p:nvSpPr>
        <p:spPr bwMode="auto">
          <a:xfrm>
            <a:off x="4356100" y="3213100"/>
            <a:ext cx="3214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Sydney Harbour Bridge</a:t>
            </a:r>
            <a:endParaRPr lang="zh-CN" altLang="en-US" sz="20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6" name="TextBox 13"/>
          <p:cNvSpPr txBox="1">
            <a:spLocks noChangeArrowheads="1"/>
          </p:cNvSpPr>
          <p:nvPr/>
        </p:nvSpPr>
        <p:spPr bwMode="auto">
          <a:xfrm>
            <a:off x="4787900" y="3717925"/>
            <a:ext cx="15716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Japan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7" name="TextBox 14"/>
          <p:cNvSpPr txBox="1">
            <a:spLocks noChangeArrowheads="1"/>
          </p:cNvSpPr>
          <p:nvPr/>
        </p:nvSpPr>
        <p:spPr bwMode="auto">
          <a:xfrm>
            <a:off x="179388" y="4149725"/>
            <a:ext cx="15716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Tokyo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8" name="TextBox 15"/>
          <p:cNvSpPr txBox="1">
            <a:spLocks noChangeArrowheads="1"/>
          </p:cNvSpPr>
          <p:nvPr/>
        </p:nvSpPr>
        <p:spPr bwMode="auto">
          <a:xfrm>
            <a:off x="107950" y="4797425"/>
            <a:ext cx="221456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go shopping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1999" name="TextBox 16"/>
          <p:cNvSpPr txBox="1">
            <a:spLocks noChangeArrowheads="1"/>
          </p:cNvSpPr>
          <p:nvPr/>
        </p:nvSpPr>
        <p:spPr bwMode="auto">
          <a:xfrm>
            <a:off x="6011863" y="4725988"/>
            <a:ext cx="12144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robot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2000" name="TextBox 17"/>
          <p:cNvSpPr txBox="1">
            <a:spLocks noChangeArrowheads="1"/>
          </p:cNvSpPr>
          <p:nvPr/>
        </p:nvSpPr>
        <p:spPr bwMode="auto">
          <a:xfrm>
            <a:off x="4071938" y="5286375"/>
            <a:ext cx="12144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France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2001" name="TextBox 18"/>
          <p:cNvSpPr txBox="1">
            <a:spLocks noChangeArrowheads="1"/>
          </p:cNvSpPr>
          <p:nvPr/>
        </p:nvSpPr>
        <p:spPr bwMode="auto">
          <a:xfrm>
            <a:off x="1763713" y="5734050"/>
            <a:ext cx="12144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Paris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42002" name="TextBox 19"/>
          <p:cNvSpPr txBox="1">
            <a:spLocks noChangeArrowheads="1"/>
          </p:cNvSpPr>
          <p:nvPr/>
        </p:nvSpPr>
        <p:spPr bwMode="auto">
          <a:xfrm>
            <a:off x="5364163" y="5734050"/>
            <a:ext cx="12144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FF0000"/>
                </a:solidFill>
                <a:latin typeface="Comic Sans MS" panose="030F0702030302020204" pitchFamily="66" charset="0"/>
                <a:sym typeface="MS PGothic" panose="020B0600070205080204" pitchFamily="34" charset="-128"/>
              </a:rPr>
              <a:t>capital</a:t>
            </a:r>
            <a:endParaRPr lang="zh-CN" altLang="en-US" sz="2500" b="1">
              <a:solidFill>
                <a:srgbClr val="FF0000"/>
              </a:solidFill>
              <a:latin typeface="Comic Sans MS" panose="030F0702030302020204" pitchFamily="66" charset="0"/>
              <a:sym typeface="MS PGothic" panose="020B0600070205080204" pitchFamily="34" charset="-128"/>
            </a:endParaRPr>
          </a:p>
        </p:txBody>
      </p:sp>
      <p:sp>
        <p:nvSpPr>
          <p:cNvPr id="27666" name="TextBox 20"/>
          <p:cNvSpPr txBox="1">
            <a:spLocks noChangeArrowheads="1"/>
          </p:cNvSpPr>
          <p:nvPr/>
        </p:nvSpPr>
        <p:spPr bwMode="auto">
          <a:xfrm>
            <a:off x="9501188" y="1571625"/>
            <a:ext cx="1357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sym typeface="MS PGothic" panose="020B0600070205080204" pitchFamily="34" charset="-128"/>
              </a:rPr>
              <a:t>单击出各单词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  <p:bldP spid="41992" grpId="0"/>
      <p:bldP spid="41993" grpId="0"/>
      <p:bldP spid="41994" grpId="0"/>
      <p:bldP spid="41995" grpId="0"/>
      <p:bldP spid="41996" grpId="0"/>
      <p:bldP spid="41997" grpId="0"/>
      <p:bldP spid="41998" grpId="0"/>
      <p:bldP spid="41999" grpId="0"/>
      <p:bldP spid="42000" grpId="0"/>
      <p:bldP spid="42001" grpId="0"/>
      <p:bldP spid="420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WordArt 21"/>
          <p:cNvSpPr>
            <a:spLocks noChangeArrowheads="1" noChangeShapeType="1" noTextEdit="1"/>
          </p:cNvSpPr>
          <p:nvPr/>
        </p:nvSpPr>
        <p:spPr bwMode="auto">
          <a:xfrm>
            <a:off x="1260475" y="333375"/>
            <a:ext cx="7381875" cy="477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Make a travel plan</a:t>
            </a:r>
            <a:endParaRPr lang="zh-CN" altLang="en-US" sz="3600" b="1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54627" name="TextBox 4"/>
          <p:cNvSpPr txBox="1">
            <a:spLocks noChangeArrowheads="1"/>
          </p:cNvSpPr>
          <p:nvPr/>
        </p:nvSpPr>
        <p:spPr bwMode="auto">
          <a:xfrm>
            <a:off x="-36513" y="908050"/>
            <a:ext cx="9358313" cy="568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If I can travel abroad, I will Choose _______.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I will go to _______.   _____ is the _______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of ________.  ______ is famous for ____________. Because I 'd like to _________________.______ is _________________________, _____ is a great place to __________. I'd like to ________________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and ___________ in _________.So I plan to travel to there. I will go there with ____________. We will stay there for ___________.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I'm sure I'll have a good time there.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</a:t>
            </a:r>
            <a:r>
              <a:rPr lang="en-US" altLang="zh-CN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</a:t>
            </a:r>
            <a:endParaRPr lang="zh-CN" altLang="en-US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</p:txBody>
      </p:sp>
      <p:sp>
        <p:nvSpPr>
          <p:cNvPr id="29699" name="TextBox 20"/>
          <p:cNvSpPr txBox="1">
            <a:spLocks noChangeArrowheads="1"/>
          </p:cNvSpPr>
          <p:nvPr/>
        </p:nvSpPr>
        <p:spPr bwMode="auto">
          <a:xfrm>
            <a:off x="9501188" y="1571625"/>
            <a:ext cx="1357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sym typeface="MS PGothic" panose="020B0600070205080204" pitchFamily="34" charset="-128"/>
              </a:rPr>
              <a:t>单击出各单词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04025" y="836613"/>
            <a:ext cx="13160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France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51050" y="1341438"/>
            <a:ext cx="993775" cy="552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79838" y="1341438"/>
            <a:ext cx="993775" cy="552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68988" y="1412875"/>
            <a:ext cx="12842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capital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11188" y="1844675"/>
            <a:ext cx="13160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France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00338" y="1844675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084888" y="1917700"/>
            <a:ext cx="23018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Eiffel Tower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19475" y="2420938"/>
            <a:ext cx="33718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visit Eiffel Tower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308850" y="2420938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50825" y="2925763"/>
            <a:ext cx="50942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the food capital of the world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580063" y="2925763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76375" y="3502025"/>
            <a:ext cx="21891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go shopping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292725" y="3357563"/>
            <a:ext cx="36941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enjoy the delicious food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00113" y="3933825"/>
            <a:ext cx="21891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go shopping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851275" y="3933825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572000" y="4365625"/>
            <a:ext cx="20145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my parents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692275" y="4868863"/>
            <a:ext cx="19589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seven days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49155" descr="34221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7950" y="3068638"/>
            <a:ext cx="7380288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PubRRectCallout"/>
          <p:cNvSpPr>
            <a:spLocks noEditPoints="1"/>
          </p:cNvSpPr>
          <p:nvPr/>
        </p:nvSpPr>
        <p:spPr>
          <a:xfrm rot="663710">
            <a:off x="3049588" y="1890713"/>
            <a:ext cx="5989637" cy="2719387"/>
          </a:xfrm>
          <a:custGeom>
            <a:avLst/>
            <a:gdLst>
              <a:gd name="A1" fmla="val 8607"/>
              <a:gd name="G0" fmla="+- 0 0 0"/>
              <a:gd name="G1" fmla="+- A1 0 0"/>
              <a:gd name="txL" fmla="*/ 145 w 21600"/>
              <a:gd name="txT" fmla="*/ 145 h 21600"/>
              <a:gd name="txR" fmla="*/ 21409 w 21600"/>
              <a:gd name="txB" fmla="*/ 17106 h 21600"/>
            </a:gdLst>
            <a:ahLst/>
            <a:cxnLst>
              <a:cxn ang="17694720">
                <a:pos x="10800" y="0"/>
              </a:cxn>
              <a:cxn ang="11796480">
                <a:pos x="0" y="8638"/>
              </a:cxn>
              <a:cxn ang="5898240">
                <a:pos x="G1" y="21600"/>
              </a:cxn>
              <a:cxn ang="5898240">
                <a:pos x="10800" y="17277"/>
              </a:cxn>
              <a:cxn ang="0">
                <a:pos x="21600" y="8638"/>
              </a:cxn>
            </a:cxnLst>
            <a:rect l="txL" t="txT" r="txR" b="txB"/>
            <a:pathLst>
              <a:path w="21600" h="21600">
                <a:moveTo>
                  <a:pt x="532" y="0"/>
                </a:moveTo>
                <a:arcTo wR="532" hR="532" stAng="-5400000" swAng="-5400000"/>
                <a:lnTo>
                  <a:pt x="0" y="16745"/>
                </a:lnTo>
                <a:arcTo wR="532" hR="532" stAng="10800000" swAng="-5400000"/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arcTo wR="584" hR="532" stAng="5400000" swAng="-5400000"/>
                <a:lnTo>
                  <a:pt x="21600" y="532"/>
                </a:lnTo>
                <a:arcTo wR="584" hR="532" stAng="0" swAng="-5400000"/>
                <a:close/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If I can travel </a:t>
            </a:r>
            <a:r>
              <a:rPr lang="en-US" altLang="zh-CN" sz="4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+mn-ea"/>
              </a:rPr>
              <a:t>a</a:t>
            </a: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+mn-ea"/>
              </a:rPr>
              <a:t>br</a:t>
            </a:r>
            <a:r>
              <a:rPr lang="en-US" altLang="zh-CN" sz="4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+mn-ea"/>
              </a:rPr>
              <a:t>oa</a:t>
            </a: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+mn-ea"/>
              </a:rPr>
              <a:t>d</a:t>
            </a: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,</a:t>
            </a:r>
            <a:endParaRPr lang="en-US" altLang="zh-CN" sz="4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                        </a:t>
            </a: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在外国 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I will go to …</a:t>
            </a:r>
            <a:endParaRPr lang="en-US" altLang="zh-CN" sz="44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5066" name="矩形 45065"/>
          <p:cNvSpPr/>
          <p:nvPr/>
        </p:nvSpPr>
        <p:spPr>
          <a:xfrm>
            <a:off x="467544" y="290439"/>
            <a:ext cx="5721350" cy="1044575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cs typeface="+mn-ea"/>
              </a:rPr>
              <a:t>Let’s go travelling!</a:t>
            </a:r>
            <a:endParaRPr lang="en-US" altLang="zh-CN" sz="4000" b="1" noProof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-36513" y="981075"/>
            <a:ext cx="9358313" cy="517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I travelled abroad last year, I  ______ France.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I  _____ to Paris.  I ____ there by plane with my parents. We _______ there for seven days.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_____ is the _______of ________.  ______ is famous for ____________.  _______ is _________________________, _____ is a great place to __________. So we __________________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and ___________ in Paris.  We _____ a good time there. I ______ I can fly to Paris again</a:t>
            </a: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. </a:t>
            </a:r>
            <a:endParaRPr lang="en-US" altLang="zh-CN" sz="3000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  <a:p>
            <a:pPr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    </a:t>
            </a:r>
            <a:r>
              <a:rPr lang="en-US" altLang="zh-CN" noProof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MS PGothic" panose="020B0600070205080204" pitchFamily="34" charset="-128"/>
              </a:rPr>
              <a:t>   </a:t>
            </a:r>
            <a:endParaRPr lang="zh-CN" altLang="en-US" noProof="1">
              <a:solidFill>
                <a:srgbClr val="000000"/>
              </a:solidFill>
              <a:latin typeface="Arial" panose="020B0604020202020204" pitchFamily="34" charset="0"/>
              <a:sym typeface="MS PGothic" panose="020B0600070205080204" pitchFamily="34" charset="-128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795963" y="908050"/>
            <a:ext cx="11255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chose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50825" y="1412875"/>
            <a:ext cx="9747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went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276600" y="1412875"/>
            <a:ext cx="9747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went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195513" y="1917700"/>
            <a:ext cx="12954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stayed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55650" y="2420938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987675" y="2420938"/>
            <a:ext cx="12858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capital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932363" y="2420938"/>
            <a:ext cx="13160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France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732588" y="2420938"/>
            <a:ext cx="13160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France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195513" y="2925763"/>
            <a:ext cx="23034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Eiffel Tower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860925" y="2925763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79388" y="3429000"/>
            <a:ext cx="49879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the food capital of the world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5724525" y="3502025"/>
            <a:ext cx="993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Paris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547813" y="4005263"/>
            <a:ext cx="20843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go shopping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932363" y="4005263"/>
            <a:ext cx="40401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enjoyed the delicious food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55650" y="4508500"/>
            <a:ext cx="25003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went shopping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5651500" y="4437063"/>
            <a:ext cx="7794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had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403350" y="5013325"/>
            <a:ext cx="9604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hope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1763" name="WordArt 21"/>
          <p:cNvSpPr>
            <a:spLocks noChangeArrowheads="1" noChangeShapeType="1" noTextEdit="1"/>
          </p:cNvSpPr>
          <p:nvPr/>
        </p:nvSpPr>
        <p:spPr bwMode="auto">
          <a:xfrm>
            <a:off x="1260475" y="333375"/>
            <a:ext cx="7381875" cy="477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make a travel diary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1" name="图片 17420" descr="bk_a5351a4fc155b3876d5c067b7eb66a78_GkiJ2y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133600"/>
            <a:ext cx="55689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4575" y="260350"/>
            <a:ext cx="462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the USA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16013" y="908050"/>
            <a:ext cx="46720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Washing.D.C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16013" y="1557338"/>
            <a:ext cx="65182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I'd like to visit 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White House.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527050" y="5667375"/>
            <a:ext cx="86169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Washington D.C. is the capital of America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and it’s famous for 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White House.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060575"/>
            <a:ext cx="26971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060575"/>
            <a:ext cx="45720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87450" y="333375"/>
            <a:ext cx="422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Britain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35600" y="333375"/>
            <a:ext cx="3521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London.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87450" y="908050"/>
            <a:ext cx="7627938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I'd like to visit 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Big Ben 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</a:rPr>
              <a:t>and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Tower Bridge.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文本框 3"/>
          <p:cNvSpPr txBox="1">
            <a:spLocks noChangeArrowheads="1"/>
          </p:cNvSpPr>
          <p:nvPr/>
        </p:nvSpPr>
        <p:spPr bwMode="auto">
          <a:xfrm>
            <a:off x="0" y="5667375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London is the capital of the UK and it’s famous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for the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Big Ben and the Tower Bridge.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2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51720" y="187376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www.1ppt.com/fanwen/            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www.1ppt.com/jiaoan/              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www.1ppt.com/kejian/shuxue/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www.1ppt.com/kejian/meishu/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www.1ppt.com/kejian/wuli/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www.1ppt.com/kejian/shengwu/ </a:t>
            </a:r>
            <a:endParaRPr lang="en-US" altLang="zh-CN" sz="100" kern="0" dirty="0">
              <a:solidFill>
                <a:sysClr val="window" lastClr="FFFFFF"/>
              </a:solidFill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www.1ppt.com/kejian/lishi/        </a:t>
            </a:r>
            <a:endParaRPr lang="en-US" altLang="zh-CN" sz="100" kern="0" dirty="0">
              <a:solidFill>
                <a:sysClr val="window" lastClr="FFFFFF"/>
              </a:solidFill>
            </a:endParaRPr>
          </a:p>
        </p:txBody>
      </p:sp>
      <p:pic>
        <p:nvPicPr>
          <p:cNvPr id="1331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205038"/>
            <a:ext cx="5397500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205038"/>
            <a:ext cx="2001837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31913" y="260350"/>
            <a:ext cx="5619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New Zealand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450" y="908050"/>
            <a:ext cx="4121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Wellington.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60475" y="1557338"/>
            <a:ext cx="46132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see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kiwi.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0" y="5791200"/>
            <a:ext cx="8866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Wellington is the capital of New Zealand and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 it’s famous for the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kiwi birds and natural beauty.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5" y="2205038"/>
            <a:ext cx="64293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03350" y="260350"/>
            <a:ext cx="4527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Canada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76375" y="908050"/>
            <a:ext cx="3444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Ottawa.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7813" y="1557338"/>
            <a:ext cx="6238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see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maple trees.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684213" y="5667375"/>
            <a:ext cx="76009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Ottawa is the capital of Australia and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 it’s famous for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maple trees.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1989138"/>
            <a:ext cx="5715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0113" y="188913"/>
            <a:ext cx="4705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Australia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08625" y="188913"/>
            <a:ext cx="3521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Sydney.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2988" y="765175"/>
            <a:ext cx="68246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visit the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Sydney Opere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House and Harbour Bridge.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179388" y="5303838"/>
            <a:ext cx="8418512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Sydney is the biggest city of Australia and it’s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Famous for the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Sydney Opera House and the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 Sydney Harbour Bridge.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628775"/>
            <a:ext cx="5791200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27088" y="188913"/>
            <a:ext cx="4171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Japan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03800" y="188913"/>
            <a:ext cx="3243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I'll go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Tokyo.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71550" y="908050"/>
            <a:ext cx="65706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I'd like to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go shopping in Tokyo.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684213" y="6092825"/>
            <a:ext cx="7880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Tokyo is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a good place to go shopping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684213" y="5373688"/>
            <a:ext cx="6102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Tokyo is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the capital of Japan.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27088" y="188913"/>
            <a:ext cx="4171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I will choose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Japan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550" y="908050"/>
            <a:ext cx="7815263" cy="10969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noProof="1">
                <a:solidFill>
                  <a:srgbClr val="000000"/>
                </a:solidFill>
                <a:latin typeface="Arial" panose="020B0604020202020204" pitchFamily="34" charset="0"/>
                <a:cs typeface="+mn-ea"/>
              </a:rPr>
              <a:t>I'd like to visit the</a:t>
            </a:r>
            <a:r>
              <a:rPr lang="en-US" altLang="zh-CN" sz="36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</a:rPr>
              <a:t> </a:t>
            </a:r>
            <a:r>
              <a:rPr lang="en-US" altLang="zh-CN" sz="66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</a:rPr>
              <a:t>Mount Fuji</a:t>
            </a:r>
            <a:r>
              <a:rPr lang="en-US" altLang="zh-CN" sz="36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</a:rPr>
              <a:t>.</a:t>
            </a:r>
            <a:endParaRPr lang="en-US" altLang="zh-CN" sz="3600" noProof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8435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133600"/>
            <a:ext cx="65659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010"/>
</p:tagLst>
</file>

<file path=ppt/tags/tag10.xml><?xml version="1.0" encoding="utf-8"?>
<p:tagLst xmlns:p="http://schemas.openxmlformats.org/presentationml/2006/main">
  <p:tag name="KSO_WM_TEMPLATE_CATEGORY" val="custom"/>
  <p:tag name="KSO_WM_TEMPLATE_INDEX" val="160010"/>
</p:tagLst>
</file>

<file path=ppt/tags/tag11.xml><?xml version="1.0" encoding="utf-8"?>
<p:tagLst xmlns:p="http://schemas.openxmlformats.org/presentationml/2006/main">
  <p:tag name="KSO_WM_TEMPLATE_CATEGORY" val="custom"/>
  <p:tag name="KSO_WM_TEMPLATE_INDEX" val="160010"/>
</p:tagLst>
</file>

<file path=ppt/tags/tag12.xml><?xml version="1.0" encoding="utf-8"?>
<p:tagLst xmlns:p="http://schemas.openxmlformats.org/presentationml/2006/main">
  <p:tag name="KSO_WM_TEMPLATE_CATEGORY" val="custom"/>
  <p:tag name="KSO_WM_TEMPLATE_INDEX" val="160010"/>
</p:tagLst>
</file>

<file path=ppt/tags/tag13.xml><?xml version="1.0" encoding="utf-8"?>
<p:tagLst xmlns:p="http://schemas.openxmlformats.org/presentationml/2006/main">
  <p:tag name="KSO_WM_TEMPLATE_CATEGORY" val="custom"/>
  <p:tag name="KSO_WM_TEMPLATE_INDEX" val="160010"/>
</p:tagLst>
</file>

<file path=ppt/tags/tag14.xml><?xml version="1.0" encoding="utf-8"?>
<p:tagLst xmlns:p="http://schemas.openxmlformats.org/presentationml/2006/main">
  <p:tag name="KSO_WPP_MARK_KEY" val="8e280e85-c794-4dea-84d1-c25de00b027e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EMPLATE_CATEGORY" val="custom"/>
  <p:tag name="KSO_WM_TEMPLATE_INDEX" val="160010"/>
</p:tagLst>
</file>

<file path=ppt/tags/tag3.xml><?xml version="1.0" encoding="utf-8"?>
<p:tagLst xmlns:p="http://schemas.openxmlformats.org/presentationml/2006/main">
  <p:tag name="KSO_WM_TEMPLATE_CATEGORY" val="custom"/>
  <p:tag name="KSO_WM_TEMPLATE_INDEX" val="160010"/>
</p:tagLst>
</file>

<file path=ppt/tags/tag4.xml><?xml version="1.0" encoding="utf-8"?>
<p:tagLst xmlns:p="http://schemas.openxmlformats.org/presentationml/2006/main">
  <p:tag name="KSO_WM_TEMPLATE_CATEGORY" val="custom"/>
  <p:tag name="KSO_WM_TEMPLATE_INDEX" val="160010"/>
</p:tagLst>
</file>

<file path=ppt/tags/tag5.xml><?xml version="1.0" encoding="utf-8"?>
<p:tagLst xmlns:p="http://schemas.openxmlformats.org/presentationml/2006/main">
  <p:tag name="KSO_WM_TEMPLATE_CATEGORY" val="custom"/>
  <p:tag name="KSO_WM_TEMPLATE_INDEX" val="160010"/>
</p:tagLst>
</file>

<file path=ppt/tags/tag6.xml><?xml version="1.0" encoding="utf-8"?>
<p:tagLst xmlns:p="http://schemas.openxmlformats.org/presentationml/2006/main">
  <p:tag name="KSO_WM_TEMPLATE_CATEGORY" val="custom"/>
  <p:tag name="KSO_WM_TEMPLATE_INDEX" val="160010"/>
</p:tagLst>
</file>

<file path=ppt/tags/tag7.xml><?xml version="1.0" encoding="utf-8"?>
<p:tagLst xmlns:p="http://schemas.openxmlformats.org/presentationml/2006/main">
  <p:tag name="KSO_WM_TEMPLATE_CATEGORY" val="custom"/>
  <p:tag name="KSO_WM_TEMPLATE_INDEX" val="160010"/>
</p:tagLst>
</file>

<file path=ppt/tags/tag8.xml><?xml version="1.0" encoding="utf-8"?>
<p:tagLst xmlns:p="http://schemas.openxmlformats.org/presentationml/2006/main">
  <p:tag name="KSO_WM_TEMPLATE_CATEGORY" val="custom"/>
  <p:tag name="KSO_WM_TEMPLATE_INDEX" val="160010"/>
</p:tagLst>
</file>

<file path=ppt/tags/tag9.xml><?xml version="1.0" encoding="utf-8"?>
<p:tagLst xmlns:p="http://schemas.openxmlformats.org/presentationml/2006/main">
  <p:tag name="KSO_WM_TEMPLATE_CATEGORY" val="custom"/>
  <p:tag name="KSO_WM_TEMPLATE_INDEX" val="160010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4965</Words>
  <Application>WPS 演示</Application>
  <PresentationFormat>全屏显示(4:3)</PresentationFormat>
  <Paragraphs>271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Arial Unicode MS</vt:lpstr>
      <vt:lpstr>Arial</vt:lpstr>
      <vt:lpstr>Comic Sans MS</vt:lpstr>
      <vt:lpstr>MS PGothic</vt:lpstr>
      <vt:lpstr>第一PPT模板网-WWW.1PPT.COM</vt:lpstr>
      <vt:lpstr>Unit 9  Where will you go?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9  Where will you go?</dc:title>
  <dc:creator>123; 第一PPT模板网-WWW.1PPT.COM</dc:creator>
  <cp:lastModifiedBy>小树</cp:lastModifiedBy>
  <cp:revision>2</cp:revision>
  <dcterms:created xsi:type="dcterms:W3CDTF">2018-08-14T03:24:00Z</dcterms:created>
  <dcterms:modified xsi:type="dcterms:W3CDTF">2023-03-02T07:33:08Z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B5E2AB4D6D5D44B39575D635F2E78ECD</vt:lpwstr>
  </property>
  <property fmtid="{D5CDD505-2E9C-101B-9397-08002B2CF9AE}" pid="3" name="KSOProductBuildVer">
    <vt:lpwstr>2052-11.1.0.13703</vt:lpwstr>
  </property>
</Properties>
</file>