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6" r:id="rId3"/>
    <p:sldId id="273" r:id="rId4"/>
    <p:sldId id="284" r:id="rId5"/>
    <p:sldId id="285" r:id="rId6"/>
    <p:sldId id="270" r:id="rId7"/>
    <p:sldId id="276" r:id="rId8"/>
    <p:sldId id="278" r:id="rId9"/>
    <p:sldId id="277" r:id="rId10"/>
    <p:sldId id="279" r:id="rId11"/>
    <p:sldId id="286" r:id="rId12"/>
    <p:sldId id="280" r:id="rId13"/>
    <p:sldId id="281" r:id="rId14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4" d="100"/>
          <a:sy n="94" d="100"/>
        </p:scale>
        <p:origin x="-2124" y="-432"/>
      </p:cViewPr>
      <p:guideLst>
        <p:guide orient="horz" pos="2172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A4BE8BA-2FEC-4FC2-87AD-A6CD989E1E3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5B8ECC6-906B-416B-8D64-A1E26D665B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openxmlformats.org/officeDocument/2006/relationships/hyperlink" Target="&#21021;&#19968;5,6&#29677;%20unit3.ppt" TargetMode="Externa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4"/>
          <p:cNvSpPr txBox="1">
            <a:spLocks noChangeArrowheads="1"/>
          </p:cNvSpPr>
          <p:nvPr/>
        </p:nvSpPr>
        <p:spPr bwMode="auto">
          <a:xfrm>
            <a:off x="0" y="1052736"/>
            <a:ext cx="9144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4800" b="1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</a:t>
            </a:r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</a:t>
            </a:r>
            <a:r>
              <a:rPr lang="zh-CN" alt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your pencil</a:t>
            </a:r>
            <a:r>
              <a:rPr lang="zh-CN" alt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en-US" altLang="zh-CN" sz="4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4" descr="\\192.168.0.38\小学英语素材库\1 小英图库\小英 四色图库（不断更新）\☆ 课文图\译林 三下 2016\p18-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63825" y="3356992"/>
            <a:ext cx="3816350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6" descr="\\192.168.0.38\小学英语素材库\1 小英图库\小英 四色图库（不断更新）\补白图\补白sh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5732463"/>
            <a:ext cx="727392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95288" y="549275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确认物品是否属于对方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23850" y="1557338"/>
            <a:ext cx="8820150" cy="452596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我们常用句型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this your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…?”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来确认单个物品是否属于对方。一起来看看吧。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Is this your 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单个物品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（这是你的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肯定回答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it is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是的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，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它是。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否定回答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it isn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，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不是。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知识拓展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：要想询问多个物品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，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these your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+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多个物品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这一句型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，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回答用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.”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aren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.”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zh-CN" altLang="en-US" dirty="0"/>
          </a:p>
        </p:txBody>
      </p:sp>
      <p:pic>
        <p:nvPicPr>
          <p:cNvPr id="13316" name="Picture 2" descr="\\192.168.0.38\小学英语素材库\1 小英图库\小英 四色图库（不断更新）\栏目\回答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" y="3529013"/>
            <a:ext cx="9271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" descr="\\192.168.0.38\小学英语素材库\1 小英图库\小英 四色图库（不断更新）\栏目\提问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2852738"/>
            <a:ext cx="89693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665163" y="765175"/>
            <a:ext cx="354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Practice </a:t>
            </a:r>
            <a:endParaRPr lang="zh-CN" altLang="en-US" sz="3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657225" y="1560513"/>
            <a:ext cx="757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this your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…? 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Yes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 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/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 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isn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’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endParaRPr lang="zh-CN" altLang="en-US" sz="2800" b="1" dirty="0">
              <a:solidFill>
                <a:srgbClr val="262626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3124200" y="2362200"/>
            <a:ext cx="3276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2971800" y="2514600"/>
            <a:ext cx="3124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pic>
        <p:nvPicPr>
          <p:cNvPr id="9" name="Picture 8" descr="p-08-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9788" y="4746625"/>
            <a:ext cx="1600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449222~1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07175" y="2722563"/>
            <a:ext cx="126365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p-08-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151308">
            <a:off x="3446463" y="4873625"/>
            <a:ext cx="2174875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p-0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214890">
            <a:off x="3527425" y="2808288"/>
            <a:ext cx="1830388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 descr="P-09-0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6138" y="2660650"/>
            <a:ext cx="1676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2" descr="\\192.168.0.38\小学英语素材库\1 小英图库\小英 四色图库（不断更新）\书本&amp;文具\铅笔9.t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32588" y="4573588"/>
            <a:ext cx="1260475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11163" y="1817688"/>
            <a:ext cx="903605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That is his schoolbag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变为一般疑问句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___ _____ his schoolbag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?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作肯定及否定回答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Yes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,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 ___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/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No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,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 _____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.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These are her erasers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.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变为一般疑问句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_____ ______ her erasers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?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作肯定及否定回答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Yes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,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 _____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/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No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,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 ________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endParaRPr lang="en-US" altLang="zh-CN" sz="2800" b="1" dirty="0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11463" y="981075"/>
            <a:ext cx="1616075" cy="609600"/>
          </a:xfrm>
          <a:prstGeom prst="rect">
            <a:avLst/>
          </a:prstGeom>
          <a:solidFill>
            <a:srgbClr val="FF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句型转换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00113" y="2586038"/>
            <a:ext cx="30940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 that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08125" y="5127625"/>
            <a:ext cx="18764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 are 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94150" y="3219450"/>
            <a:ext cx="309721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  isn</a:t>
            </a:r>
            <a:r>
              <a:rPr lang="en-US" altLang="zh-CN" sz="2800" b="1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789113" y="3195638"/>
            <a:ext cx="131603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  is 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6463" y="4481513"/>
            <a:ext cx="34036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 these 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489450" y="5102225"/>
            <a:ext cx="280828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 aren</a:t>
            </a:r>
            <a:r>
              <a:rPr lang="en-US" altLang="zh-CN" sz="2800" b="1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</a:t>
            </a:r>
            <a:endParaRPr lang="en-US" altLang="zh-CN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9" name="Picture 2" descr="\\192.168.0.38\小学英语素材库\1 小英图库\小英 四色图库（不断更新）\全易通警示、说明泡泡语\注意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23088" y="5343525"/>
            <a:ext cx="1465262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1"/>
          <p:cNvSpPr txBox="1">
            <a:spLocks noChangeArrowheads="1"/>
          </p:cNvSpPr>
          <p:nvPr/>
        </p:nvSpPr>
        <p:spPr bwMode="auto">
          <a:xfrm>
            <a:off x="539750" y="998538"/>
            <a:ext cx="5400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school things   </a:t>
            </a:r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学习用品</a:t>
            </a:r>
            <a:endParaRPr lang="zh-CN" altLang="en-US" sz="3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11" descr="\\192.168.0.38\小学英语素材库\1 小英图库\小英 四色图库（不断更新）\书本&amp;文具\书包1b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2852738"/>
            <a:ext cx="1878013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4" descr="\\192.168.0.38\小学英语素材库\1 小英图库\小英 四色图库（不断更新）\书本&amp;文具\尺子3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46500" y="2805113"/>
            <a:ext cx="1604963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6" descr="\\192.168.0.38\小学英语素材库\1 小英图库\小英 四色图库（不断更新）\书本&amp;文具\蓝蜡笔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588" y="2795588"/>
            <a:ext cx="136842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2"/>
          <p:cNvSpPr txBox="1">
            <a:spLocks noChangeArrowheads="1"/>
          </p:cNvSpPr>
          <p:nvPr/>
        </p:nvSpPr>
        <p:spPr bwMode="auto">
          <a:xfrm>
            <a:off x="719138" y="5351463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schoolbag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TextBox 18"/>
          <p:cNvSpPr txBox="1">
            <a:spLocks noChangeArrowheads="1"/>
          </p:cNvSpPr>
          <p:nvPr/>
        </p:nvSpPr>
        <p:spPr bwMode="auto">
          <a:xfrm>
            <a:off x="3995738" y="5351463"/>
            <a:ext cx="2360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ruler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TextBox 19"/>
          <p:cNvSpPr txBox="1">
            <a:spLocks noChangeArrowheads="1"/>
          </p:cNvSpPr>
          <p:nvPr/>
        </p:nvSpPr>
        <p:spPr bwMode="auto">
          <a:xfrm>
            <a:off x="6516688" y="5351463"/>
            <a:ext cx="2360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crayon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3"/>
          <p:cNvSpPr txBox="1">
            <a:spLocks noChangeArrowheads="1"/>
          </p:cNvSpPr>
          <p:nvPr/>
        </p:nvSpPr>
        <p:spPr bwMode="auto">
          <a:xfrm>
            <a:off x="539750" y="998538"/>
            <a:ext cx="5400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school things   </a:t>
            </a:r>
            <a:r>
              <a:rPr lang="zh-CN" altLang="en-US" sz="3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学习用品</a:t>
            </a:r>
            <a:endParaRPr lang="zh-CN" altLang="en-US" sz="3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10" descr="\\192.168.0.38\小学英语素材库\1 小英图库\小英 四色图库（不断更新）\书本&amp;文具\铅笔盒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588" y="4740275"/>
            <a:ext cx="18732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2" descr="\\192.168.0.38\小学英语素材库\1 小英图库\小英 四色图库（不断更新）\书本&amp;文具\橡皮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22913" y="2555875"/>
            <a:ext cx="13684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3" descr="\\192.168.0.38\小学英语素材库\1 小英图库\小英 四色图库（不断更新）\书本&amp;文具\一支铅笔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2393950"/>
            <a:ext cx="606425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5" descr="\\192.168.0.38\小学英语素材库\1 小英图库\小英 四色图库（不断更新）\书本&amp;文具\钢笔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84800" y="4348163"/>
            <a:ext cx="1644650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2640013" y="5141913"/>
            <a:ext cx="33686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pencil case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7100888" y="2765425"/>
            <a:ext cx="2087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rubber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2" name="TextBox 10"/>
          <p:cNvSpPr txBox="1">
            <a:spLocks noChangeArrowheads="1"/>
          </p:cNvSpPr>
          <p:nvPr/>
        </p:nvSpPr>
        <p:spPr bwMode="auto">
          <a:xfrm>
            <a:off x="7134225" y="5140325"/>
            <a:ext cx="1504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pen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TextBox 11"/>
          <p:cNvSpPr txBox="1">
            <a:spLocks noChangeArrowheads="1"/>
          </p:cNvSpPr>
          <p:nvPr/>
        </p:nvSpPr>
        <p:spPr bwMode="auto">
          <a:xfrm>
            <a:off x="2640013" y="2765425"/>
            <a:ext cx="1685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pencil   </a:t>
            </a:r>
            <a:endParaRPr lang="zh-CN" altLang="en-US" sz="28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765175"/>
            <a:ext cx="9144000" cy="11430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你还能说出哪些学习用品</a:t>
            </a:r>
            <a:r>
              <a:rPr lang="zh-CN" altLang="en-US" sz="32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  <a:endParaRPr lang="zh-CN" altLang="en-US" sz="3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170" name="Picture 2" descr="\\192.168.0.38\小学英语素材库\1 小英图库\小英 四色图库（不断更新）\书本&amp;文具\sharpener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4900" y="2627313"/>
            <a:ext cx="1535113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827088" y="4437063"/>
            <a:ext cx="1871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卷笔刀</a:t>
            </a:r>
            <a:endParaRPr lang="zh-CN" altLang="en-US" sz="24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sharpener</a:t>
            </a:r>
            <a:endParaRPr lang="en-US" altLang="zh-CN" sz="24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Picture 4" descr="\\192.168.0.38\小学英语素材库\1 小英图库\小英 四色图库（不断更新）\书本&amp;文具\词典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27463" y="2627313"/>
            <a:ext cx="1797050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3924300" y="4437063"/>
            <a:ext cx="1800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字典</a:t>
            </a:r>
            <a:endParaRPr lang="zh-CN" altLang="en-US" sz="24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dictionary</a:t>
            </a:r>
            <a:endParaRPr lang="en-US" altLang="zh-CN" sz="24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4" name="Picture 5" descr="\\192.168.0.38\小学英语素材库\1 小英图库\小英 四色图库（不断更新）\书本&amp;文具\圆珠笔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1650" y="2508250"/>
            <a:ext cx="1711325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5"/>
          <p:cNvSpPr txBox="1">
            <a:spLocks noChangeArrowheads="1"/>
          </p:cNvSpPr>
          <p:nvPr/>
        </p:nvSpPr>
        <p:spPr bwMode="auto">
          <a:xfrm>
            <a:off x="6851650" y="4437063"/>
            <a:ext cx="2016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圆珠笔</a:t>
            </a:r>
            <a:endParaRPr lang="en-US" altLang="zh-CN" sz="24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ball pen</a:t>
            </a:r>
            <a:endParaRPr lang="zh-CN" altLang="en-US" sz="24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-09-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03675" y="1343025"/>
            <a:ext cx="13541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3" descr="p-08-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38238" y="1414463"/>
            <a:ext cx="117475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P-09-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37388" y="4997450"/>
            <a:ext cx="114141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p-0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9738" y="3130550"/>
            <a:ext cx="1460500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p-08-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58863" y="3273425"/>
            <a:ext cx="1335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p-08-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67150" y="3373438"/>
            <a:ext cx="160496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p-08-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688138" y="1395413"/>
            <a:ext cx="17065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p-08-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47763" y="4895850"/>
            <a:ext cx="11557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1"/>
          <p:cNvGrpSpPr/>
          <p:nvPr/>
        </p:nvGrpSpPr>
        <p:grpSpPr bwMode="auto">
          <a:xfrm>
            <a:off x="865188" y="2305050"/>
            <a:ext cx="1722437" cy="544513"/>
            <a:chOff x="386" y="1262"/>
            <a:chExt cx="1085" cy="343"/>
          </a:xfrm>
        </p:grpSpPr>
        <p:sp>
          <p:nvSpPr>
            <p:cNvPr id="8202" name="AutoShape 12"/>
            <p:cNvSpPr>
              <a:spLocks noChangeArrowheads="1"/>
            </p:cNvSpPr>
            <p:nvPr/>
          </p:nvSpPr>
          <p:spPr bwMode="auto">
            <a:xfrm>
              <a:off x="407" y="1279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3" name="Text Box 13"/>
            <p:cNvSpPr txBox="1">
              <a:spLocks noChangeArrowheads="1"/>
            </p:cNvSpPr>
            <p:nvPr/>
          </p:nvSpPr>
          <p:spPr bwMode="auto">
            <a:xfrm>
              <a:off x="386" y="1262"/>
              <a:ext cx="10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pencil</a:t>
              </a:r>
              <a:endParaRPr lang="en-US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14"/>
          <p:cNvGrpSpPr/>
          <p:nvPr/>
        </p:nvGrpSpPr>
        <p:grpSpPr bwMode="auto">
          <a:xfrm>
            <a:off x="3949700" y="2332038"/>
            <a:ext cx="1476375" cy="523875"/>
            <a:chOff x="1472" y="1279"/>
            <a:chExt cx="1113" cy="330"/>
          </a:xfrm>
        </p:grpSpPr>
        <p:sp>
          <p:nvSpPr>
            <p:cNvPr id="8205" name="AutoShape 15"/>
            <p:cNvSpPr>
              <a:spLocks noChangeArrowheads="1"/>
            </p:cNvSpPr>
            <p:nvPr/>
          </p:nvSpPr>
          <p:spPr bwMode="auto">
            <a:xfrm>
              <a:off x="1541" y="1279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6" name="Text Box 16"/>
            <p:cNvSpPr txBox="1">
              <a:spLocks noChangeArrowheads="1"/>
            </p:cNvSpPr>
            <p:nvPr/>
          </p:nvSpPr>
          <p:spPr bwMode="auto">
            <a:xfrm>
              <a:off x="1472" y="1279"/>
              <a:ext cx="10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pen</a:t>
              </a:r>
              <a:endParaRPr lang="en-US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17"/>
          <p:cNvGrpSpPr/>
          <p:nvPr/>
        </p:nvGrpSpPr>
        <p:grpSpPr bwMode="auto">
          <a:xfrm>
            <a:off x="6992938" y="2201863"/>
            <a:ext cx="1439862" cy="544512"/>
            <a:chOff x="2836" y="1330"/>
            <a:chExt cx="1085" cy="343"/>
          </a:xfrm>
        </p:grpSpPr>
        <p:sp>
          <p:nvSpPr>
            <p:cNvPr id="8208" name="AutoShape 18"/>
            <p:cNvSpPr>
              <a:spLocks noChangeArrowheads="1"/>
            </p:cNvSpPr>
            <p:nvPr/>
          </p:nvSpPr>
          <p:spPr bwMode="auto">
            <a:xfrm>
              <a:off x="2857" y="1347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9" name="Text Box 19"/>
            <p:cNvSpPr txBox="1">
              <a:spLocks noChangeArrowheads="1"/>
            </p:cNvSpPr>
            <p:nvPr/>
          </p:nvSpPr>
          <p:spPr bwMode="auto">
            <a:xfrm>
              <a:off x="2836" y="1330"/>
              <a:ext cx="10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book</a:t>
              </a:r>
              <a:endParaRPr lang="en-US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20"/>
          <p:cNvGrpSpPr/>
          <p:nvPr/>
        </p:nvGrpSpPr>
        <p:grpSpPr bwMode="auto">
          <a:xfrm>
            <a:off x="865188" y="4046538"/>
            <a:ext cx="1722437" cy="544512"/>
            <a:chOff x="386" y="1262"/>
            <a:chExt cx="1085" cy="343"/>
          </a:xfrm>
        </p:grpSpPr>
        <p:sp>
          <p:nvSpPr>
            <p:cNvPr id="8211" name="AutoShape 21"/>
            <p:cNvSpPr>
              <a:spLocks noChangeArrowheads="1"/>
            </p:cNvSpPr>
            <p:nvPr/>
          </p:nvSpPr>
          <p:spPr bwMode="auto">
            <a:xfrm>
              <a:off x="407" y="1279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2" name="Text Box 22"/>
            <p:cNvSpPr txBox="1">
              <a:spLocks noChangeArrowheads="1"/>
            </p:cNvSpPr>
            <p:nvPr/>
          </p:nvSpPr>
          <p:spPr bwMode="auto">
            <a:xfrm>
              <a:off x="386" y="1262"/>
              <a:ext cx="10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eraser</a:t>
              </a:r>
              <a:endParaRPr lang="en-US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23"/>
          <p:cNvGrpSpPr/>
          <p:nvPr/>
        </p:nvGrpSpPr>
        <p:grpSpPr bwMode="auto">
          <a:xfrm>
            <a:off x="3965575" y="4117975"/>
            <a:ext cx="1411288" cy="561975"/>
            <a:chOff x="1523" y="1279"/>
            <a:chExt cx="1064" cy="354"/>
          </a:xfrm>
        </p:grpSpPr>
        <p:sp>
          <p:nvSpPr>
            <p:cNvPr id="8214" name="AutoShape 24"/>
            <p:cNvSpPr>
              <a:spLocks noChangeArrowheads="1"/>
            </p:cNvSpPr>
            <p:nvPr/>
          </p:nvSpPr>
          <p:spPr bwMode="auto">
            <a:xfrm>
              <a:off x="1541" y="1279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5" name="Text Box 25"/>
            <p:cNvSpPr txBox="1">
              <a:spLocks noChangeArrowheads="1"/>
            </p:cNvSpPr>
            <p:nvPr/>
          </p:nvSpPr>
          <p:spPr bwMode="auto">
            <a:xfrm>
              <a:off x="1523" y="1303"/>
              <a:ext cx="106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ruler</a:t>
              </a:r>
              <a:endParaRPr lang="en-US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26"/>
          <p:cNvGrpSpPr/>
          <p:nvPr/>
        </p:nvGrpSpPr>
        <p:grpSpPr bwMode="auto">
          <a:xfrm>
            <a:off x="6084888" y="4090988"/>
            <a:ext cx="3059112" cy="544512"/>
            <a:chOff x="2836" y="1330"/>
            <a:chExt cx="1085" cy="343"/>
          </a:xfrm>
        </p:grpSpPr>
        <p:sp>
          <p:nvSpPr>
            <p:cNvPr id="8217" name="AutoShape 27"/>
            <p:cNvSpPr>
              <a:spLocks noChangeArrowheads="1"/>
            </p:cNvSpPr>
            <p:nvPr/>
          </p:nvSpPr>
          <p:spPr bwMode="auto">
            <a:xfrm>
              <a:off x="2857" y="1347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8" name="Text Box 28"/>
            <p:cNvSpPr txBox="1">
              <a:spLocks noChangeArrowheads="1"/>
            </p:cNvSpPr>
            <p:nvPr/>
          </p:nvSpPr>
          <p:spPr bwMode="auto">
            <a:xfrm>
              <a:off x="2836" y="1330"/>
              <a:ext cx="10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pencil </a:t>
              </a:r>
              <a:r>
                <a:rPr lang="en-US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box</a:t>
              </a:r>
              <a:endParaRPr lang="en-US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Group 29"/>
          <p:cNvGrpSpPr/>
          <p:nvPr/>
        </p:nvGrpSpPr>
        <p:grpSpPr bwMode="auto">
          <a:xfrm>
            <a:off x="533400" y="5918200"/>
            <a:ext cx="2384425" cy="523875"/>
            <a:chOff x="384" y="1279"/>
            <a:chExt cx="1085" cy="330"/>
          </a:xfrm>
        </p:grpSpPr>
        <p:sp>
          <p:nvSpPr>
            <p:cNvPr id="8220" name="AutoShape 30"/>
            <p:cNvSpPr>
              <a:spLocks noChangeArrowheads="1"/>
            </p:cNvSpPr>
            <p:nvPr/>
          </p:nvSpPr>
          <p:spPr bwMode="auto">
            <a:xfrm>
              <a:off x="407" y="1279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1" name="Text Box 31"/>
            <p:cNvSpPr txBox="1">
              <a:spLocks noChangeArrowheads="1"/>
            </p:cNvSpPr>
            <p:nvPr/>
          </p:nvSpPr>
          <p:spPr bwMode="auto">
            <a:xfrm>
              <a:off x="384" y="1279"/>
              <a:ext cx="10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schoolbag</a:t>
              </a:r>
              <a:endParaRPr lang="zh-CN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Group 35"/>
          <p:cNvGrpSpPr/>
          <p:nvPr/>
        </p:nvGrpSpPr>
        <p:grpSpPr bwMode="auto">
          <a:xfrm>
            <a:off x="6411913" y="5891213"/>
            <a:ext cx="2481262" cy="544512"/>
            <a:chOff x="2836" y="1330"/>
            <a:chExt cx="1085" cy="343"/>
          </a:xfrm>
        </p:grpSpPr>
        <p:sp>
          <p:nvSpPr>
            <p:cNvPr id="8223" name="AutoShape 36"/>
            <p:cNvSpPr>
              <a:spLocks noChangeArrowheads="1"/>
            </p:cNvSpPr>
            <p:nvPr/>
          </p:nvSpPr>
          <p:spPr bwMode="auto">
            <a:xfrm>
              <a:off x="2857" y="1347"/>
              <a:ext cx="1044" cy="326"/>
            </a:xfrm>
            <a:prstGeom prst="roundRect">
              <a:avLst>
                <a:gd name="adj" fmla="val 50000"/>
              </a:avLst>
            </a:pr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4" name="Text Box 37"/>
            <p:cNvSpPr txBox="1">
              <a:spLocks noChangeArrowheads="1"/>
            </p:cNvSpPr>
            <p:nvPr/>
          </p:nvSpPr>
          <p:spPr bwMode="auto">
            <a:xfrm>
              <a:off x="2836" y="1330"/>
              <a:ext cx="108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CF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dictionary</a:t>
              </a:r>
              <a:endParaRPr lang="zh-CN" altLang="zh-CN" sz="2800" b="1">
                <a:solidFill>
                  <a:srgbClr val="CCF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687388" y="595313"/>
            <a:ext cx="358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Play a game</a:t>
            </a:r>
            <a:r>
              <a:rPr lang="en-US" altLang="zh-CN" sz="3200" b="1" dirty="0"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endParaRPr lang="en-US" altLang="zh-CN" sz="3200" b="1" dirty="0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899592" y="2780928"/>
            <a:ext cx="7596188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Is </a:t>
            </a:r>
            <a:r>
              <a:rPr lang="en-US" altLang="zh-CN" sz="32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your pencil</a:t>
            </a:r>
            <a:r>
              <a:rPr lang="en-US" altLang="zh-CN" sz="32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?</a:t>
            </a:r>
            <a:endParaRPr lang="en-US" altLang="zh-CN" sz="32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Yes</a:t>
            </a:r>
            <a:r>
              <a:rPr lang="en-US" altLang="zh-CN" sz="32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</a:t>
            </a:r>
            <a:r>
              <a:rPr lang="en-US" altLang="zh-CN" sz="32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en-US" altLang="zh-CN" sz="32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 </a:t>
            </a:r>
            <a:r>
              <a:rPr lang="en-US" altLang="zh-CN" sz="32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isn</a:t>
            </a:r>
            <a:r>
              <a:rPr lang="en-US" altLang="zh-CN" sz="32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’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32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endParaRPr lang="en-US" altLang="zh-CN" sz="32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pic>
        <p:nvPicPr>
          <p:cNvPr id="9218" name="Picture 8" descr="p-08-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80063" y="1052736"/>
            <a:ext cx="247491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\\192.168.0.38\小学英语素材库\1 小英图库\小英 四色图库（不断更新）\书本&amp;文具\铅笔5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125538"/>
            <a:ext cx="240982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1403350" y="2420938"/>
            <a:ext cx="8208963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zh-CN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A: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these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your pencil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？</a:t>
            </a:r>
            <a:endParaRPr lang="en-US" altLang="zh-CN" sz="32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B: Yes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		          No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aren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’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endParaRPr lang="en-US" altLang="zh-CN" sz="32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 descr="p-08-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08625" y="1557338"/>
            <a:ext cx="2808288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-323850" y="2636838"/>
            <a:ext cx="8208963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zh-CN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A: Is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your book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?</a:t>
            </a:r>
            <a:endParaRPr lang="en-US" altLang="zh-CN" sz="32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B: Yes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		          No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isn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’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endParaRPr lang="en-US" altLang="zh-CN" sz="32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5" descr="U_6429~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1052513"/>
            <a:ext cx="373380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1403350" y="2420938"/>
            <a:ext cx="8208963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endParaRPr lang="en-US" altLang="zh-CN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A: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these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your book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？</a:t>
            </a:r>
            <a:endParaRPr lang="en-US" altLang="zh-CN" sz="32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B: Yes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		          No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, </a:t>
            </a:r>
            <a:r>
              <a:rPr lang="en-US" altLang="zh-CN" sz="32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aren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’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32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.</a:t>
            </a:r>
            <a:endParaRPr lang="en-US" altLang="zh-CN" sz="32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e8028788-5733-4c74-8d6e-56bc7b2a193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1192</Words>
  <Application>WPS 演示</Application>
  <PresentationFormat>全屏显示(4:3)</PresentationFormat>
  <Paragraphs>100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你还能说出哪些学习用品？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确认物品是否属于对方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163</cp:revision>
  <dcterms:created xsi:type="dcterms:W3CDTF">2015-08-27T07:30:00Z</dcterms:created>
  <dcterms:modified xsi:type="dcterms:W3CDTF">2023-03-03T07:17:35Z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1C7A4C00FDE3435AA3AE59E81C353E1A</vt:lpwstr>
  </property>
</Properties>
</file>