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266" r:id="rId3"/>
    <p:sldId id="326" r:id="rId5"/>
    <p:sldId id="307" r:id="rId6"/>
    <p:sldId id="309" r:id="rId7"/>
    <p:sldId id="310" r:id="rId8"/>
    <p:sldId id="312" r:id="rId9"/>
    <p:sldId id="313" r:id="rId10"/>
    <p:sldId id="315" r:id="rId11"/>
    <p:sldId id="314" r:id="rId12"/>
    <p:sldId id="317" r:id="rId13"/>
    <p:sldId id="318" r:id="rId14"/>
    <p:sldId id="319" r:id="rId15"/>
    <p:sldId id="320" r:id="rId16"/>
    <p:sldId id="324" r:id="rId17"/>
    <p:sldId id="321" r:id="rId18"/>
    <p:sldId id="322" r:id="rId19"/>
    <p:sldId id="305" r:id="rId20"/>
    <p:sldId id="325" r:id="rId21"/>
    <p:sldId id="298" r:id="rId22"/>
    <p:sldId id="328" r:id="rId23"/>
    <p:sldId id="306" r:id="rId24"/>
    <p:sldId id="327" r:id="rId25"/>
    <p:sldId id="323" r:id="rId26"/>
  </p:sldIdLst>
  <p:sldSz cx="9144000" cy="6858000" type="screen4x3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291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9" autoAdjust="0"/>
    <p:restoredTop sz="94660" autoAdjust="0"/>
  </p:normalViewPr>
  <p:slideViewPr>
    <p:cSldViewPr>
      <p:cViewPr>
        <p:scale>
          <a:sx n="94" d="100"/>
          <a:sy n="94" d="100"/>
        </p:scale>
        <p:origin x="-2124" y="-432"/>
      </p:cViewPr>
      <p:guideLst>
        <p:guide orient="horz" pos="2172"/>
        <p:guide pos="291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3613B9B2-69BE-40E5-9231-6C517181FDF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B3F53D25-E4B6-4359-B01F-C6B7DF5D557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53D25-E4B6-4359-B01F-C6B7DF5D55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GIF"/><Relationship Id="rId2" Type="http://schemas.openxmlformats.org/officeDocument/2006/relationships/image" Target="../media/image7.jpe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GIF"/><Relationship Id="rId2" Type="http://schemas.openxmlformats.org/officeDocument/2006/relationships/image" Target="../media/image7.jpe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GIF"/><Relationship Id="rId2" Type="http://schemas.openxmlformats.org/officeDocument/2006/relationships/image" Target="../media/image7.jpe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GIF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jpeg"/><Relationship Id="rId8" Type="http://schemas.openxmlformats.org/officeDocument/2006/relationships/image" Target="../media/image26.jpeg"/><Relationship Id="rId7" Type="http://schemas.openxmlformats.org/officeDocument/2006/relationships/image" Target="../media/image25.jpeg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8.jpeg"/><Relationship Id="rId1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hyperlink" Target="&#19977;&#33521;&#65288;&#19979;&#65289;/unit5/swf/story.swf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43.png"/><Relationship Id="rId7" Type="http://schemas.openxmlformats.org/officeDocument/2006/relationships/image" Target="../media/image42.png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slide" Target="slide20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" Target="slide1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0.jpeg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9.png"/><Relationship Id="rId1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10.png"/><Relationship Id="rId1" Type="http://schemas.openxmlformats.org/officeDocument/2006/relationships/image" Target="../media/image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em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13.png"/><Relationship Id="rId1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4"/>
          <p:cNvSpPr txBox="1">
            <a:spLocks noChangeArrowheads="1"/>
          </p:cNvSpPr>
          <p:nvPr/>
        </p:nvSpPr>
        <p:spPr bwMode="auto">
          <a:xfrm>
            <a:off x="539750" y="1412776"/>
            <a:ext cx="8064500" cy="1069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en-US" altLang="zh-CN" sz="4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5  How old are you</a:t>
            </a:r>
            <a:r>
              <a:rPr lang="zh-CN" altLang="en-US" sz="4800" b="1" dirty="0" smtClean="0">
                <a:solidFill>
                  <a:srgbClr val="C00000"/>
                </a:solidFill>
                <a:latin typeface="Arial Unicode MS" pitchFamily="34" charset="-122"/>
                <a:ea typeface="微软雅黑" panose="020B0503020204020204" pitchFamily="34" charset="-122"/>
              </a:rPr>
              <a:t>？</a:t>
            </a:r>
            <a:endParaRPr lang="en-US" altLang="zh-CN" sz="4800" b="1" dirty="0">
              <a:solidFill>
                <a:srgbClr val="C00000"/>
              </a:solidFill>
              <a:latin typeface="Arial Unicode MS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4" descr="\\192.168.0.38\小学英语素材库\1 小英图库\小英 四色图库（不断更新）\☆ 课文图\译林 三下 2016\p33-1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41575" y="3068960"/>
            <a:ext cx="4260850" cy="259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8" descr="剪辑 Numbers7-10 [00_00_03][20140305-145400-1]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957513" y="1635125"/>
            <a:ext cx="3529012" cy="291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12" descr="四线三格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95650" y="4951413"/>
            <a:ext cx="2951163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 Box 14"/>
          <p:cNvSpPr txBox="1">
            <a:spLocks noChangeArrowheads="1"/>
          </p:cNvSpPr>
          <p:nvPr/>
        </p:nvSpPr>
        <p:spPr bwMode="auto">
          <a:xfrm>
            <a:off x="3798888" y="4995863"/>
            <a:ext cx="2232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>
                <a:solidFill>
                  <a:srgbClr val="FF7C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en-US" altLang="zh-CN" sz="4000" b="1">
              <a:solidFill>
                <a:srgbClr val="FF7C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6" name="Picture 4" descr="图片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125538"/>
            <a:ext cx="1081087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3" descr="剪辑 Numbers7-10 [00_00_07][20140305-145552-7]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48038" y="1125538"/>
            <a:ext cx="3455987" cy="314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7" descr="四线三格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35375" y="4868863"/>
            <a:ext cx="2951163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4211638" y="4868863"/>
            <a:ext cx="266382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>
                <a:solidFill>
                  <a:srgbClr val="FF6600"/>
                </a:solidFill>
                <a:latin typeface="Arial" panose="020B0604020202020204" pitchFamily="34" charset="0"/>
              </a:rPr>
              <a:t>eight</a:t>
            </a:r>
            <a:endParaRPr lang="en-US" altLang="zh-CN" sz="4800">
              <a:solidFill>
                <a:srgbClr val="FF6600"/>
              </a:solidFill>
              <a:latin typeface="Arial" panose="020B0604020202020204" pitchFamily="34" charset="0"/>
            </a:endParaRPr>
          </a:p>
        </p:txBody>
      </p:sp>
      <p:grpSp>
        <p:nvGrpSpPr>
          <p:cNvPr id="14340" name="Group 10"/>
          <p:cNvGrpSpPr/>
          <p:nvPr/>
        </p:nvGrpSpPr>
        <p:grpSpPr bwMode="auto">
          <a:xfrm>
            <a:off x="3563938" y="4868863"/>
            <a:ext cx="3240087" cy="908050"/>
            <a:chOff x="2290" y="3067"/>
            <a:chExt cx="2041" cy="572"/>
          </a:xfrm>
        </p:grpSpPr>
        <p:pic>
          <p:nvPicPr>
            <p:cNvPr id="14341" name="Picture 8" descr="四线三格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290" y="3067"/>
              <a:ext cx="1859" cy="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2" name="Text Box 9"/>
            <p:cNvSpPr txBox="1">
              <a:spLocks noChangeArrowheads="1"/>
            </p:cNvSpPr>
            <p:nvPr/>
          </p:nvSpPr>
          <p:spPr bwMode="auto">
            <a:xfrm>
              <a:off x="2653" y="3103"/>
              <a:ext cx="1678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4000" b="1">
                  <a:solidFill>
                    <a:srgbClr val="FF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eight</a:t>
              </a:r>
              <a:endParaRPr lang="en-US" altLang="zh-CN" sz="4000" b="1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4343" name="Picture 4" descr="图片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125538"/>
            <a:ext cx="1081087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 descr="剪辑 Numbers7-10 [00_00_10][20140305-145520-6]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21013" y="1268413"/>
            <a:ext cx="345440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7" descr="四线三格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92500" y="5013325"/>
            <a:ext cx="2951163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4067175" y="5013325"/>
            <a:ext cx="23050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>
                <a:solidFill>
                  <a:srgbClr val="3366FF"/>
                </a:solidFill>
                <a:latin typeface="Arial" panose="020B0604020202020204" pitchFamily="34" charset="0"/>
              </a:rPr>
              <a:t>nine</a:t>
            </a:r>
            <a:endParaRPr lang="en-US" altLang="zh-CN" sz="4800">
              <a:solidFill>
                <a:srgbClr val="3366FF"/>
              </a:solidFill>
              <a:latin typeface="Arial" panose="020B0604020202020204" pitchFamily="34" charset="0"/>
            </a:endParaRPr>
          </a:p>
        </p:txBody>
      </p:sp>
      <p:grpSp>
        <p:nvGrpSpPr>
          <p:cNvPr id="15364" name="Group 10"/>
          <p:cNvGrpSpPr/>
          <p:nvPr/>
        </p:nvGrpSpPr>
        <p:grpSpPr bwMode="auto">
          <a:xfrm>
            <a:off x="3452813" y="5013325"/>
            <a:ext cx="2951162" cy="908050"/>
            <a:chOff x="2175" y="3158"/>
            <a:chExt cx="1859" cy="572"/>
          </a:xfrm>
        </p:grpSpPr>
        <p:pic>
          <p:nvPicPr>
            <p:cNvPr id="15365" name="Picture 8" descr="四线三格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175" y="3158"/>
              <a:ext cx="1859" cy="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6" name="Text Box 9"/>
            <p:cNvSpPr txBox="1">
              <a:spLocks noChangeArrowheads="1"/>
            </p:cNvSpPr>
            <p:nvPr/>
          </p:nvSpPr>
          <p:spPr bwMode="auto">
            <a:xfrm>
              <a:off x="2554" y="3194"/>
              <a:ext cx="1452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4000" b="1">
                  <a:solidFill>
                    <a:srgbClr val="33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nine</a:t>
              </a:r>
              <a:endParaRPr lang="en-US" altLang="zh-CN" sz="4000" b="1">
                <a:solidFill>
                  <a:srgbClr val="33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5367" name="Picture 4" descr="图片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1268413"/>
            <a:ext cx="1081088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3" descr="剪辑 Numbers7-10 [00_00_13][20140305-145434-4]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59113" y="1636713"/>
            <a:ext cx="3384550" cy="285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6" name="Group 10"/>
          <p:cNvGrpSpPr/>
          <p:nvPr/>
        </p:nvGrpSpPr>
        <p:grpSpPr bwMode="auto">
          <a:xfrm>
            <a:off x="3276600" y="4991100"/>
            <a:ext cx="2951163" cy="852488"/>
            <a:chOff x="2243" y="3112"/>
            <a:chExt cx="1859" cy="572"/>
          </a:xfrm>
        </p:grpSpPr>
        <p:pic>
          <p:nvPicPr>
            <p:cNvPr id="16387" name="Picture 8" descr="四线三格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243" y="3112"/>
              <a:ext cx="1859" cy="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88" name="Text Box 9"/>
            <p:cNvSpPr txBox="1">
              <a:spLocks noChangeArrowheads="1"/>
            </p:cNvSpPr>
            <p:nvPr/>
          </p:nvSpPr>
          <p:spPr bwMode="auto">
            <a:xfrm>
              <a:off x="2735" y="3112"/>
              <a:ext cx="1362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4000" b="1">
                  <a:solidFill>
                    <a:srgbClr val="33CC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ten</a:t>
              </a:r>
              <a:endParaRPr lang="en-US" altLang="zh-CN" sz="4000" b="1">
                <a:solidFill>
                  <a:srgbClr val="33CC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6389" name="Picture 4" descr="图片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1268413"/>
            <a:ext cx="1081088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one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87563" y="3246438"/>
            <a:ext cx="3743325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3" descr="tw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24188" y="2957513"/>
            <a:ext cx="3743325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4" descr="thre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52750" y="3030538"/>
            <a:ext cx="3743325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5" descr="fiv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24188" y="3317875"/>
            <a:ext cx="3743325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6" descr="seven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24188" y="3246438"/>
            <a:ext cx="3743325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393700" y="681038"/>
            <a:ext cx="8424863" cy="175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kumimoji="1" lang="en-US" altLang="zh-CN" sz="3600" b="1" i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What can you see</a:t>
            </a:r>
            <a:r>
              <a:rPr kumimoji="1" lang="en-US" altLang="zh-CN" sz="3600" b="1" i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?</a:t>
            </a:r>
            <a:endParaRPr kumimoji="1" lang="en-US" altLang="zh-CN" sz="3600" b="1" i="1" u="sng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kumimoji="1" lang="en-US" altLang="zh-CN" sz="3600" b="1" i="1" dirty="0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(</a:t>
            </a:r>
            <a:r>
              <a:rPr kumimoji="1" lang="zh-CN" altLang="en-US" sz="3600" b="1" i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快速说出你看见了什么</a:t>
            </a:r>
            <a:r>
              <a:rPr kumimoji="1" lang="en-US" altLang="zh-CN" sz="3600" b="1" i="1" dirty="0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?)</a:t>
            </a:r>
            <a:endParaRPr kumimoji="1" lang="en-US" altLang="zh-CN" sz="3600" b="1" i="1" dirty="0">
              <a:solidFill>
                <a:srgbClr val="00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1" name="Picture 19" descr="eight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600450" y="3101975"/>
            <a:ext cx="3376613" cy="253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0" descr="four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240088" y="2957513"/>
            <a:ext cx="3305175" cy="247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1" descr="nine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232025" y="3101975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2" descr="ten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303463" y="2741613"/>
            <a:ext cx="3736975" cy="280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3" descr="six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1439863" y="2886075"/>
            <a:ext cx="46021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5"/>
          <p:cNvSpPr txBox="1">
            <a:spLocks noChangeArrowheads="1"/>
          </p:cNvSpPr>
          <p:nvPr/>
        </p:nvSpPr>
        <p:spPr bwMode="auto">
          <a:xfrm>
            <a:off x="1066800" y="1987550"/>
            <a:ext cx="3886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8434" name="Text Box 6"/>
          <p:cNvSpPr txBox="1">
            <a:spLocks noChangeArrowheads="1"/>
          </p:cNvSpPr>
          <p:nvPr/>
        </p:nvSpPr>
        <p:spPr bwMode="auto">
          <a:xfrm>
            <a:off x="1905000" y="2292350"/>
            <a:ext cx="3200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6" name="AutoShape 17"/>
          <p:cNvSpPr>
            <a:spLocks noChangeArrowheads="1"/>
          </p:cNvSpPr>
          <p:nvPr/>
        </p:nvSpPr>
        <p:spPr bwMode="auto">
          <a:xfrm>
            <a:off x="684213" y="692150"/>
            <a:ext cx="7775575" cy="5930900"/>
          </a:xfrm>
          <a:prstGeom prst="horizontalScroll">
            <a:avLst>
              <a:gd name="adj" fmla="val 12500"/>
            </a:avLst>
          </a:prstGeom>
          <a:solidFill>
            <a:schemeClr val="tx2">
              <a:lumMod val="40000"/>
              <a:lumOff val="60000"/>
            </a:schemeClr>
          </a:solidFill>
          <a:ln w="22225">
            <a:solidFill>
              <a:srgbClr val="800080"/>
            </a:solidFill>
            <a:round/>
          </a:ln>
        </p:spPr>
        <p:txBody>
          <a:bodyPr anchor="ctr">
            <a:spAutoFit/>
          </a:bodyPr>
          <a:lstStyle/>
          <a:p>
            <a:pPr marL="342900" indent="-342900" algn="ctr">
              <a:buFontTx/>
              <a:buNone/>
              <a:defRPr/>
            </a:pPr>
            <a:endParaRPr lang="en-US" altLang="zh-CN" sz="2400" b="1" dirty="0">
              <a:solidFill>
                <a:srgbClr val="FF0000"/>
              </a:solidFill>
            </a:endParaRPr>
          </a:p>
          <a:p>
            <a:pPr marL="342900" indent="-342900">
              <a:buFontTx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Tip</a:t>
            </a:r>
            <a:r>
              <a:rPr lang="en-US" altLang="zh-CN" sz="2800" b="1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: </a:t>
            </a:r>
            <a:endParaRPr lang="en-US" altLang="zh-CN" sz="2800" b="1" dirty="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Wingdings" panose="05000000000000000000" pitchFamily="2" charset="2"/>
            </a:endParaRPr>
          </a:p>
          <a:p>
            <a:pPr marL="342900" indent="-342900">
              <a:lnSpc>
                <a:spcPct val="150000"/>
              </a:lnSpc>
              <a:buFontTx/>
              <a:buNone/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   Use these numbers in your daily   life</a:t>
            </a:r>
            <a:r>
              <a:rPr lang="en-US" altLang="zh-CN" sz="2800" b="1" dirty="0">
                <a:solidFill>
                  <a:srgbClr val="0000FF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Wingdings" panose="05000000000000000000" pitchFamily="2" charset="2"/>
              </a:rPr>
              <a:t>.</a:t>
            </a:r>
            <a:endParaRPr lang="en-US" altLang="zh-CN" sz="2800" b="1" dirty="0">
              <a:solidFill>
                <a:srgbClr val="0000FF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Wingdings" panose="05000000000000000000" pitchFamily="2" charset="2"/>
            </a:endParaRPr>
          </a:p>
          <a:p>
            <a:pPr marL="342900" indent="-34290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    </a:t>
            </a:r>
            <a:r>
              <a:rPr lang="en-US" altLang="zh-CN" sz="2400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Wingdings" panose="05000000000000000000" pitchFamily="2" charset="2"/>
              </a:rPr>
              <a:t>(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在日常生活中使用这些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数字</a:t>
            </a:r>
            <a:r>
              <a:rPr lang="zh-CN" altLang="en-US" sz="2400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Wingdings" panose="05000000000000000000" pitchFamily="2" charset="2"/>
              </a:rPr>
              <a:t>。</a:t>
            </a:r>
            <a:r>
              <a:rPr lang="en-US" altLang="zh-CN" sz="2400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Wingdings" panose="05000000000000000000" pitchFamily="2" charset="2"/>
              </a:rPr>
              <a:t>)</a:t>
            </a:r>
            <a:endParaRPr lang="en-US" altLang="zh-CN" sz="2400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Wingdings" panose="05000000000000000000" pitchFamily="2" charset="2"/>
            </a:endParaRPr>
          </a:p>
          <a:p>
            <a:pPr marL="342900" indent="-342900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    我们可以用英语说一说电话号码</a:t>
            </a:r>
            <a:r>
              <a:rPr lang="zh-CN" altLang="en-US" sz="2400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Wingdings" panose="05000000000000000000" pitchFamily="2" charset="2"/>
              </a:rPr>
              <a:t>、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门牌号码和车牌号码等</a:t>
            </a:r>
            <a:r>
              <a:rPr lang="zh-CN" altLang="en-US" sz="2400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Wingdings" panose="05000000000000000000" pitchFamily="2" charset="2"/>
              </a:rPr>
              <a:t>。</a:t>
            </a:r>
            <a:endParaRPr lang="zh-CN" altLang="en-US" sz="2400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342900" indent="-342900">
              <a:buFontTx/>
              <a:buNone/>
              <a:defRPr/>
            </a:pPr>
            <a:endParaRPr lang="en-US" altLang="zh-CN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755650" y="2276475"/>
            <a:ext cx="87630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How old are you</a:t>
            </a:r>
            <a:r>
              <a:rPr lang="en-US" altLang="zh-CN" sz="3200" b="1" dirty="0">
                <a:solidFill>
                  <a:srgbClr val="262626"/>
                </a:solidFill>
                <a:latin typeface="Arial Unicode MS" pitchFamily="34" charset="-122"/>
                <a:ea typeface="Arial Unicode MS" pitchFamily="34" charset="-122"/>
              </a:rPr>
              <a:t>?</a:t>
            </a:r>
            <a:r>
              <a:rPr lang="en-US" altLang="zh-CN" sz="3200" dirty="0">
                <a:solidFill>
                  <a:srgbClr val="262626"/>
                </a:solidFill>
                <a:latin typeface="Arial Unicode MS" pitchFamily="34" charset="-122"/>
                <a:ea typeface="Arial Unicode MS" pitchFamily="34" charset="-122"/>
              </a:rPr>
              <a:t> </a:t>
            </a:r>
            <a:endParaRPr lang="en-US" altLang="zh-CN" sz="3200" dirty="0">
              <a:solidFill>
                <a:srgbClr val="262626"/>
              </a:solidFill>
              <a:latin typeface="Arial Unicode MS" pitchFamily="34" charset="-122"/>
              <a:ea typeface="Arial Unicode MS" pitchFamily="34" charset="-122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827088" y="3128963"/>
            <a:ext cx="1279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3200" b="1" dirty="0">
                <a:solidFill>
                  <a:srgbClr val="262626"/>
                </a:solidFill>
                <a:latin typeface="Arial Unicode MS" pitchFamily="34" charset="-122"/>
                <a:ea typeface="Arial Unicode MS" pitchFamily="34" charset="-122"/>
              </a:rPr>
              <a:t>’</a:t>
            </a:r>
            <a:r>
              <a:rPr lang="en-US" altLang="zh-CN" sz="3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3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>
                <a:solidFill>
                  <a:srgbClr val="262626"/>
                </a:solidFill>
                <a:latin typeface="Arial Unicode MS" pitchFamily="34" charset="-122"/>
                <a:ea typeface="Arial Unicode MS" pitchFamily="34" charset="-122"/>
              </a:rPr>
              <a:t>...</a:t>
            </a:r>
            <a:endParaRPr lang="en-US" altLang="zh-CN" sz="3200" dirty="0">
              <a:solidFill>
                <a:srgbClr val="262626"/>
              </a:solidFill>
              <a:latin typeface="Arial Unicode MS" pitchFamily="34" charset="-122"/>
              <a:ea typeface="Arial Unicode MS" pitchFamily="34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487613" y="3128963"/>
            <a:ext cx="26495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33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3200" b="1" dirty="0">
                <a:solidFill>
                  <a:srgbClr val="333300"/>
                </a:solidFill>
                <a:latin typeface="Arial Unicode MS" pitchFamily="34" charset="-122"/>
                <a:ea typeface="Arial Unicode MS" pitchFamily="34" charset="-122"/>
              </a:rPr>
              <a:t>……</a:t>
            </a:r>
            <a:r>
              <a:rPr lang="zh-CN" altLang="en-US" sz="3200" b="1" dirty="0">
                <a:solidFill>
                  <a:srgbClr val="33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岁了</a:t>
            </a:r>
            <a:r>
              <a:rPr lang="zh-CN" altLang="en-US" sz="3200" b="1" dirty="0">
                <a:latin typeface="Arial Unicode MS" pitchFamily="34" charset="-122"/>
                <a:ea typeface="Arial Unicode MS" pitchFamily="34" charset="-122"/>
              </a:rPr>
              <a:t>。</a:t>
            </a:r>
            <a:endParaRPr lang="zh-CN" altLang="en-US" sz="3200" b="1" dirty="0">
              <a:latin typeface="Arial Unicode MS" pitchFamily="34" charset="-122"/>
              <a:ea typeface="Arial Unicode MS" pitchFamily="34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643438" y="2257425"/>
            <a:ext cx="22367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33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你几岁了</a:t>
            </a:r>
            <a:r>
              <a:rPr lang="zh-CN" altLang="en-US" sz="3200" b="1" dirty="0">
                <a:solidFill>
                  <a:srgbClr val="333300"/>
                </a:solidFill>
                <a:latin typeface="Arial Unicode MS" pitchFamily="34" charset="-122"/>
                <a:ea typeface="Arial Unicode MS" pitchFamily="34" charset="-122"/>
              </a:rPr>
              <a:t>？</a:t>
            </a:r>
            <a:endParaRPr lang="zh-CN" altLang="en-US" sz="3200" b="1" dirty="0">
              <a:solidFill>
                <a:srgbClr val="333300"/>
              </a:solidFill>
              <a:latin typeface="Arial Unicode MS" pitchFamily="34" charset="-122"/>
              <a:ea typeface="Arial Unicode MS" pitchFamily="34" charset="-122"/>
            </a:endParaRPr>
          </a:p>
        </p:txBody>
      </p:sp>
      <p:sp>
        <p:nvSpPr>
          <p:cNvPr id="19461" name="TextBox 8"/>
          <p:cNvSpPr txBox="1">
            <a:spLocks noChangeArrowheads="1"/>
          </p:cNvSpPr>
          <p:nvPr/>
        </p:nvSpPr>
        <p:spPr bwMode="auto">
          <a:xfrm>
            <a:off x="790575" y="1222375"/>
            <a:ext cx="4032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询问年龄的句型：</a:t>
            </a:r>
            <a:endParaRPr lang="zh-CN" altLang="en-US" sz="32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62" name="Picture 2" descr="\\192.168.0.38\小学英语素材库\1 小英图库\小英 四色图库（不断更新）\全易通警示、说明泡泡语\例子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48338" y="4357688"/>
            <a:ext cx="2400300" cy="174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TextBox 9"/>
          <p:cNvSpPr txBox="1">
            <a:spLocks noChangeArrowheads="1"/>
          </p:cNvSpPr>
          <p:nvPr/>
        </p:nvSpPr>
        <p:spPr bwMode="auto">
          <a:xfrm>
            <a:off x="5997575" y="4652963"/>
            <a:ext cx="15271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你知道怎样提问和回答年龄吗？一起来看看吧！</a:t>
            </a:r>
            <a:endParaRPr lang="zh-CN" altLang="en-US" sz="16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55650" y="4170363"/>
            <a:ext cx="4237038" cy="130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例：</a:t>
            </a:r>
            <a:r>
              <a:rPr lang="en-US" altLang="zh-CN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—How old are you</a:t>
            </a:r>
            <a:r>
              <a:rPr lang="zh-CN" altLang="en-US" sz="2800" b="1" dirty="0">
                <a:solidFill>
                  <a:srgbClr val="262626"/>
                </a:solidFill>
                <a:latin typeface="Arial Unicode MS" pitchFamily="34" charset="-122"/>
                <a:ea typeface="Arial Unicode MS" pitchFamily="34" charset="-122"/>
              </a:rPr>
              <a:t>？</a:t>
            </a:r>
            <a:endParaRPr lang="en-US" altLang="zh-CN" sz="2800" b="1" dirty="0">
              <a:solidFill>
                <a:srgbClr val="262626"/>
              </a:solidFill>
              <a:latin typeface="Arial Unicode MS" pitchFamily="34" charset="-122"/>
              <a:ea typeface="Arial Unicode MS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—I</a:t>
            </a:r>
            <a:r>
              <a:rPr lang="en-US" altLang="zh-CN" sz="2800" b="1" dirty="0">
                <a:solidFill>
                  <a:srgbClr val="262626"/>
                </a:solidFill>
                <a:latin typeface="Arial Unicode MS" pitchFamily="34" charset="-122"/>
                <a:ea typeface="Arial Unicode MS" pitchFamily="34" charset="-122"/>
              </a:rPr>
              <a:t>’</a:t>
            </a:r>
            <a:r>
              <a:rPr lang="en-US" altLang="zh-CN" sz="28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 nine</a:t>
            </a:r>
            <a:r>
              <a:rPr lang="en-US" altLang="zh-CN" sz="2800" b="1" dirty="0">
                <a:solidFill>
                  <a:srgbClr val="262626"/>
                </a:solidFill>
                <a:latin typeface="Arial Unicode MS" pitchFamily="34" charset="-122"/>
                <a:ea typeface="Arial Unicode MS" pitchFamily="34" charset="-122"/>
              </a:rPr>
              <a:t>.</a:t>
            </a:r>
            <a:endParaRPr lang="zh-CN" altLang="en-US" sz="2800" b="1" dirty="0">
              <a:solidFill>
                <a:srgbClr val="262626"/>
              </a:solidFill>
              <a:latin typeface="Arial Unicode MS" pitchFamily="34" charset="-122"/>
              <a:ea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 txBox="1">
            <a:spLocks noChangeArrowheads="1"/>
          </p:cNvSpPr>
          <p:nvPr/>
        </p:nvSpPr>
        <p:spPr bwMode="auto">
          <a:xfrm>
            <a:off x="457200" y="64928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How old are they</a:t>
            </a:r>
            <a:r>
              <a:rPr lang="en-US" altLang="zh-CN" sz="3600" b="1">
                <a:latin typeface="Arial Unicode MS" pitchFamily="34" charset="-122"/>
                <a:ea typeface="Arial Unicode MS" pitchFamily="34" charset="-122"/>
              </a:rPr>
              <a:t>?</a:t>
            </a:r>
            <a:endParaRPr lang="en-US" altLang="zh-CN" sz="3600" b="1">
              <a:latin typeface="Arial Unicode MS" pitchFamily="34" charset="-122"/>
              <a:ea typeface="Arial Unicode MS" pitchFamily="34" charset="-122"/>
            </a:endParaRPr>
          </a:p>
        </p:txBody>
      </p:sp>
      <p:pic>
        <p:nvPicPr>
          <p:cNvPr id="20482" name="Picture 6" descr="mike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3414713"/>
            <a:ext cx="3492500" cy="317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7" descr="QQ截图201304011804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3414713"/>
            <a:ext cx="2852737" cy="332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4" descr="helen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16238" y="1744663"/>
            <a:ext cx="3563937" cy="295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1000125"/>
            <a:ext cx="82296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/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Reading time</a:t>
            </a:r>
            <a:r>
              <a:rPr lang="zh-CN" altLang="en-US" sz="3600" b="1" smtClean="0">
                <a:latin typeface="Arial Unicode MS" pitchFamily="34" charset="-122"/>
                <a:ea typeface="Arial Unicode MS" pitchFamily="34" charset="-122"/>
              </a:rPr>
              <a:t>（</a:t>
            </a: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阅读时间</a:t>
            </a:r>
            <a:r>
              <a:rPr lang="zh-CN" altLang="en-US" sz="3600" b="1" smtClean="0">
                <a:latin typeface="Arial Unicode MS" pitchFamily="34" charset="-122"/>
                <a:ea typeface="Arial Unicode MS" pitchFamily="34" charset="-122"/>
              </a:rPr>
              <a:t>）</a:t>
            </a:r>
            <a:endParaRPr lang="zh-CN" altLang="en-US" sz="3600" b="1" smtClean="0">
              <a:latin typeface="Arial Unicode MS" pitchFamily="34" charset="-122"/>
              <a:ea typeface="Arial Unicode MS" pitchFamily="34" charset="-122"/>
            </a:endParaRPr>
          </a:p>
        </p:txBody>
      </p:sp>
      <p:sp>
        <p:nvSpPr>
          <p:cNvPr id="21506" name="Rectangle 3"/>
          <p:cNvSpPr txBox="1">
            <a:spLocks noChangeArrowheads="1"/>
          </p:cNvSpPr>
          <p:nvPr/>
        </p:nvSpPr>
        <p:spPr bwMode="auto">
          <a:xfrm>
            <a:off x="457200" y="232568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20000"/>
              </a:spcBef>
            </a:pPr>
            <a:r>
              <a:rPr lang="zh-CN" altLang="en-US" sz="32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跟录音朗读</a:t>
            </a:r>
            <a:r>
              <a:rPr lang="zh-CN" altLang="en-US" sz="3200" b="1" dirty="0">
                <a:solidFill>
                  <a:schemeClr val="hlink"/>
                </a:solidFill>
                <a:latin typeface="Arial Unicode MS" pitchFamily="34" charset="-122"/>
                <a:ea typeface="Arial Unicode MS" pitchFamily="34" charset="-122"/>
              </a:rPr>
              <a:t>，</a:t>
            </a:r>
            <a:r>
              <a:rPr lang="zh-CN" altLang="en-US" sz="32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朗读时注意语音语调的模仿。</a:t>
            </a:r>
            <a:endParaRPr lang="zh-CN" altLang="en-US" sz="3200" b="1" dirty="0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07" name="Picture 2" descr="\\192.168.0.38\小学英语素材库\1 小英图库\小英 四色图库（不断更新）\☆ 课文图\译林 三下 2016\p32-1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19250" y="3645024"/>
            <a:ext cx="5181600" cy="276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8313" y="620713"/>
            <a:ext cx="82296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/>
            <a:r>
              <a:rPr lang="en-US" altLang="zh-CN" sz="3600" b="1" dirty="0" smtClean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" action="ppaction://hlinkfile"/>
              </a:rPr>
              <a:t>Do you know</a:t>
            </a:r>
            <a:r>
              <a:rPr lang="en-US" altLang="zh-CN" sz="3600" b="1" dirty="0" smtClean="0">
                <a:solidFill>
                  <a:schemeClr val="hlink"/>
                </a:solidFill>
                <a:latin typeface="Arial Unicode MS" pitchFamily="34" charset="-122"/>
                <a:ea typeface="Arial Unicode MS" pitchFamily="34" charset="-122"/>
              </a:rPr>
              <a:t>?</a:t>
            </a:r>
            <a:endParaRPr lang="en-US" altLang="zh-CN" sz="3600" b="1" dirty="0" smtClean="0">
              <a:solidFill>
                <a:schemeClr val="hlink"/>
              </a:solidFill>
              <a:latin typeface="Arial Unicode MS" pitchFamily="34" charset="-122"/>
              <a:ea typeface="Arial Unicode MS" pitchFamily="34" charset="-122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57200" y="1628775"/>
            <a:ext cx="8229600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How old is mike</a:t>
            </a:r>
            <a:r>
              <a:rPr lang="zh-CN" altLang="en-US" sz="3200" b="1" dirty="0">
                <a:latin typeface="Arial Unicode MS" pitchFamily="34" charset="-122"/>
                <a:ea typeface="Arial Unicode MS" pitchFamily="34" charset="-122"/>
              </a:rPr>
              <a:t>？</a:t>
            </a:r>
            <a:endParaRPr lang="en-US" altLang="zh-CN" sz="3200" b="1" dirty="0">
              <a:latin typeface="Arial Unicode MS" pitchFamily="34" charset="-122"/>
              <a:ea typeface="Arial Unicode MS" pitchFamily="34" charset="-122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3200" b="1" dirty="0">
                <a:latin typeface="Arial Unicode MS" pitchFamily="34" charset="-122"/>
                <a:ea typeface="Arial Unicode MS" pitchFamily="34" charset="-122"/>
              </a:rPr>
              <a:t>                               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Nine</a:t>
            </a:r>
            <a:r>
              <a:rPr lang="en-US" altLang="zh-CN" sz="3200" b="1" dirty="0">
                <a:latin typeface="Arial Unicode MS" pitchFamily="34" charset="-122"/>
                <a:ea typeface="Arial Unicode MS" pitchFamily="34" charset="-122"/>
              </a:rPr>
              <a:t>.</a:t>
            </a:r>
            <a:r>
              <a:rPr lang="zh-CN" altLang="en-US" sz="3200" b="1" dirty="0">
                <a:latin typeface="Arial Unicode MS" pitchFamily="34" charset="-122"/>
                <a:ea typeface="Arial Unicode MS" pitchFamily="34" charset="-122"/>
              </a:rPr>
              <a:t>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How old is Helen</a:t>
            </a:r>
            <a:r>
              <a:rPr lang="zh-CN" altLang="en-US" sz="3200" b="1" dirty="0">
                <a:latin typeface="Arial Unicode MS" pitchFamily="34" charset="-122"/>
                <a:ea typeface="Arial Unicode MS" pitchFamily="34" charset="-122"/>
              </a:rPr>
              <a:t>？</a:t>
            </a:r>
            <a:endParaRPr lang="zh-CN" altLang="en-US" sz="3200" b="1" dirty="0">
              <a:latin typeface="Arial Unicode MS" pitchFamily="34" charset="-122"/>
              <a:ea typeface="Arial Unicode MS" pitchFamily="34" charset="-122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Eight</a:t>
            </a:r>
            <a:r>
              <a:rPr lang="en-US" altLang="zh-CN" sz="3200" b="1" dirty="0">
                <a:latin typeface="Arial Unicode MS" pitchFamily="34" charset="-122"/>
                <a:ea typeface="Arial Unicode MS" pitchFamily="34" charset="-122"/>
              </a:rPr>
              <a:t>.</a:t>
            </a:r>
            <a:endParaRPr lang="en-US" altLang="zh-CN" sz="3200" b="1" dirty="0">
              <a:latin typeface="Arial Unicode MS" pitchFamily="34" charset="-122"/>
              <a:ea typeface="Arial Unicode MS" pitchFamily="34" charset="-122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How old is Tim</a:t>
            </a:r>
            <a:r>
              <a:rPr lang="zh-CN" altLang="en-US" sz="3200" b="1" dirty="0">
                <a:latin typeface="Arial Unicode MS" pitchFamily="34" charset="-122"/>
                <a:ea typeface="Arial Unicode MS" pitchFamily="34" charset="-122"/>
              </a:rPr>
              <a:t>？</a:t>
            </a:r>
            <a:endParaRPr lang="en-US" altLang="zh-CN" sz="3200" b="1" dirty="0">
              <a:latin typeface="Arial Unicode MS" pitchFamily="34" charset="-122"/>
              <a:ea typeface="Arial Unicode MS" pitchFamily="34" charset="-122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3200" b="1" dirty="0">
                <a:latin typeface="Arial Unicode MS" pitchFamily="34" charset="-122"/>
                <a:ea typeface="Arial Unicode MS" pitchFamily="34" charset="-122"/>
              </a:rPr>
              <a:t>                               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r>
              <a:rPr lang="en-US" altLang="zh-CN" sz="3200" b="1" dirty="0">
                <a:latin typeface="Arial Unicode MS" pitchFamily="34" charset="-122"/>
                <a:ea typeface="Arial Unicode MS" pitchFamily="34" charset="-122"/>
              </a:rPr>
              <a:t>.</a:t>
            </a:r>
            <a:endParaRPr lang="en-US" altLang="zh-CN" sz="3200" b="1" dirty="0">
              <a:latin typeface="Arial Unicode MS" pitchFamily="34" charset="-122"/>
              <a:ea typeface="Arial Unicode MS" pitchFamily="34" charset="-122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531" name="Picture 8" descr="\\192.168.0.38\小学英语素材库\1 小英图库\小英 四色图库（不断更新）\全易通警示、说明泡泡语\为什么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88125" y="2530475"/>
            <a:ext cx="1557338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2" descr="B Let's Learn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840" y="660400"/>
            <a:ext cx="9144001" cy="616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Text Box 3"/>
          <p:cNvSpPr txBox="1">
            <a:spLocks noChangeArrowheads="1"/>
          </p:cNvSpPr>
          <p:nvPr/>
        </p:nvSpPr>
        <p:spPr bwMode="auto">
          <a:xfrm>
            <a:off x="685800" y="3294063"/>
            <a:ext cx="8382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2133600" y="3294063"/>
            <a:ext cx="7762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3657600" y="3294063"/>
            <a:ext cx="9985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5" name="Rectangle 6"/>
          <p:cNvSpPr>
            <a:spLocks noChangeArrowheads="1"/>
          </p:cNvSpPr>
          <p:nvPr/>
        </p:nvSpPr>
        <p:spPr bwMode="auto">
          <a:xfrm>
            <a:off x="5408613" y="3281363"/>
            <a:ext cx="8413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four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6" name="Rectangle 7"/>
          <p:cNvSpPr>
            <a:spLocks noChangeArrowheads="1"/>
          </p:cNvSpPr>
          <p:nvPr/>
        </p:nvSpPr>
        <p:spPr bwMode="auto">
          <a:xfrm>
            <a:off x="7235825" y="3295650"/>
            <a:ext cx="755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five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7" name="Rectangle 8"/>
          <p:cNvSpPr>
            <a:spLocks noChangeArrowheads="1"/>
          </p:cNvSpPr>
          <p:nvPr/>
        </p:nvSpPr>
        <p:spPr bwMode="auto">
          <a:xfrm>
            <a:off x="762000" y="6045200"/>
            <a:ext cx="6080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six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8" name="Rectangle 9"/>
          <p:cNvSpPr>
            <a:spLocks noChangeArrowheads="1"/>
          </p:cNvSpPr>
          <p:nvPr/>
        </p:nvSpPr>
        <p:spPr bwMode="auto">
          <a:xfrm>
            <a:off x="1905000" y="6045200"/>
            <a:ext cx="1069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seven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9" name="Rectangle 10"/>
          <p:cNvSpPr>
            <a:spLocks noChangeArrowheads="1"/>
          </p:cNvSpPr>
          <p:nvPr/>
        </p:nvSpPr>
        <p:spPr bwMode="auto">
          <a:xfrm>
            <a:off x="3657600" y="6045200"/>
            <a:ext cx="98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eight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0" name="Rectangle 11"/>
          <p:cNvSpPr>
            <a:spLocks noChangeArrowheads="1"/>
          </p:cNvSpPr>
          <p:nvPr/>
        </p:nvSpPr>
        <p:spPr bwMode="auto">
          <a:xfrm>
            <a:off x="5486400" y="6048375"/>
            <a:ext cx="8524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nine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1" name="Rectangle 12"/>
          <p:cNvSpPr>
            <a:spLocks noChangeArrowheads="1"/>
          </p:cNvSpPr>
          <p:nvPr/>
        </p:nvSpPr>
        <p:spPr bwMode="auto">
          <a:xfrm>
            <a:off x="7467600" y="6019800"/>
            <a:ext cx="6905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ten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2" name="TextBox 14"/>
          <p:cNvSpPr txBox="1">
            <a:spLocks noChangeArrowheads="1"/>
          </p:cNvSpPr>
          <p:nvPr/>
        </p:nvSpPr>
        <p:spPr bwMode="auto">
          <a:xfrm>
            <a:off x="3327400" y="796925"/>
            <a:ext cx="3165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认识数字</a:t>
            </a:r>
            <a:endParaRPr lang="zh-CN" altLang="en-US" sz="3200" b="1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3"/>
          <p:cNvPicPr>
            <a:picLocks noChangeAspect="1" noChangeArrowheads="1"/>
          </p:cNvPicPr>
          <p:nvPr/>
        </p:nvPicPr>
        <p:blipFill>
          <a:blip r:embed="rId1" cstate="email">
            <a:lum contrast="42000"/>
          </a:blip>
          <a:srcRect/>
          <a:stretch>
            <a:fillRect/>
          </a:stretch>
        </p:blipFill>
        <p:spPr bwMode="auto">
          <a:xfrm>
            <a:off x="3276600" y="4719638"/>
            <a:ext cx="1620838" cy="193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24525" y="4508500"/>
            <a:ext cx="2012950" cy="214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55" name="Group 8"/>
          <p:cNvGrpSpPr/>
          <p:nvPr/>
        </p:nvGrpSpPr>
        <p:grpSpPr bwMode="auto">
          <a:xfrm>
            <a:off x="4681538" y="3586163"/>
            <a:ext cx="2133600" cy="981075"/>
            <a:chOff x="1075" y="1405"/>
            <a:chExt cx="1344" cy="619"/>
          </a:xfrm>
        </p:grpSpPr>
        <p:sp>
          <p:nvSpPr>
            <p:cNvPr id="23556" name="AutoShape 9"/>
            <p:cNvSpPr>
              <a:spLocks noChangeArrowheads="1"/>
            </p:cNvSpPr>
            <p:nvPr/>
          </p:nvSpPr>
          <p:spPr bwMode="auto">
            <a:xfrm>
              <a:off x="1075" y="1405"/>
              <a:ext cx="1344" cy="619"/>
            </a:xfrm>
            <a:prstGeom prst="cloudCallout">
              <a:avLst>
                <a:gd name="adj1" fmla="val -60046"/>
                <a:gd name="adj2" fmla="val 68741"/>
              </a:avLst>
            </a:prstGeom>
            <a:solidFill>
              <a:schemeClr val="bg1"/>
            </a:solidFill>
            <a:ln w="9525">
              <a:solidFill>
                <a:srgbClr val="800080"/>
              </a:solidFill>
              <a:round/>
            </a:ln>
            <a:effectLst>
              <a:prstShdw prst="shdw17" dist="17961" dir="2700000">
                <a:srgbClr val="4D004D"/>
              </a:prstShdw>
            </a:effectLst>
          </p:spPr>
          <p:txBody>
            <a:bodyPr/>
            <a:lstStyle/>
            <a:p>
              <a:pPr algn="ctr"/>
              <a:endParaRPr lang="zh-CN" altLang="zh-CN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557" name="Text Box 10"/>
            <p:cNvSpPr txBox="1">
              <a:spLocks noChangeArrowheads="1"/>
            </p:cNvSpPr>
            <p:nvPr/>
          </p:nvSpPr>
          <p:spPr bwMode="auto">
            <a:xfrm>
              <a:off x="1182" y="1502"/>
              <a:ext cx="1195" cy="447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rgbClr val="2F4D71"/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It</a:t>
              </a:r>
              <a:r>
                <a:rPr lang="en-US" altLang="zh-CN" sz="2000" b="1">
                  <a:latin typeface="Arial Unicode MS" pitchFamily="34" charset="-122"/>
                  <a:ea typeface="Arial Unicode MS" pitchFamily="34" charset="-122"/>
                </a:rPr>
                <a:t>’</a:t>
              </a:r>
              <a:r>
                <a:rPr lang="en-US" altLang="zh-CN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s a secret </a:t>
              </a:r>
              <a:r>
                <a:rPr lang="en-US" altLang="zh-CN" sz="2000" b="1">
                  <a:latin typeface="Arial Unicode MS" pitchFamily="34" charset="-122"/>
                  <a:ea typeface="Arial Unicode MS" pitchFamily="34" charset="-122"/>
                </a:rPr>
                <a:t>(</a:t>
              </a:r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秘密</a:t>
              </a:r>
              <a:r>
                <a:rPr lang="en-US" altLang="zh-CN" sz="2000" b="1">
                  <a:latin typeface="Arial Unicode MS" pitchFamily="34" charset="-122"/>
                  <a:ea typeface="Arial Unicode MS" pitchFamily="34" charset="-122"/>
                </a:rPr>
                <a:t>).</a:t>
              </a:r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　　　</a:t>
              </a:r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558" name="Group 11"/>
          <p:cNvGrpSpPr/>
          <p:nvPr/>
        </p:nvGrpSpPr>
        <p:grpSpPr bwMode="auto">
          <a:xfrm>
            <a:off x="6775450" y="4119563"/>
            <a:ext cx="2368550" cy="777875"/>
            <a:chOff x="995" y="2959"/>
            <a:chExt cx="1492" cy="489"/>
          </a:xfrm>
        </p:grpSpPr>
        <p:sp>
          <p:nvSpPr>
            <p:cNvPr id="23559" name="AutoShape 12"/>
            <p:cNvSpPr>
              <a:spLocks noChangeArrowheads="1"/>
            </p:cNvSpPr>
            <p:nvPr/>
          </p:nvSpPr>
          <p:spPr bwMode="auto">
            <a:xfrm>
              <a:off x="995" y="2959"/>
              <a:ext cx="1492" cy="489"/>
            </a:xfrm>
            <a:prstGeom prst="cloudCallout">
              <a:avLst>
                <a:gd name="adj1" fmla="val -44972"/>
                <a:gd name="adj2" fmla="val 59407"/>
              </a:avLst>
            </a:prstGeom>
            <a:solidFill>
              <a:schemeClr val="bg1"/>
            </a:solidFill>
            <a:ln w="9525">
              <a:solidFill>
                <a:srgbClr val="FF0000"/>
              </a:solidFill>
              <a:round/>
            </a:ln>
            <a:effectLst>
              <a:prstShdw prst="shdw17" dist="17961" dir="2700000">
                <a:srgbClr val="990000"/>
              </a:prstShdw>
            </a:effectLst>
          </p:spPr>
          <p:txBody>
            <a:bodyPr/>
            <a:lstStyle/>
            <a:p>
              <a:pPr algn="ctr"/>
              <a:endParaRPr lang="zh-CN" altLang="zh-CN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560" name="Text Box 13"/>
            <p:cNvSpPr txBox="1">
              <a:spLocks noChangeArrowheads="1"/>
            </p:cNvSpPr>
            <p:nvPr/>
          </p:nvSpPr>
          <p:spPr bwMode="auto">
            <a:xfrm>
              <a:off x="1151" y="3062"/>
              <a:ext cx="1195" cy="250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rgbClr val="2F4D71"/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It</a:t>
              </a:r>
              <a:r>
                <a:rPr lang="en-US" altLang="zh-CN" sz="2000" b="1">
                  <a:latin typeface="Arial Unicode MS" pitchFamily="34" charset="-122"/>
                  <a:ea typeface="Arial Unicode MS" pitchFamily="34" charset="-122"/>
                </a:rPr>
                <a:t>’</a:t>
              </a:r>
              <a:r>
                <a:rPr lang="en-US" altLang="zh-CN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s a secret</a:t>
              </a:r>
              <a:r>
                <a:rPr lang="en-US" altLang="zh-CN" sz="2000" b="1">
                  <a:latin typeface="Arial Unicode MS" pitchFamily="34" charset="-122"/>
                  <a:ea typeface="Arial Unicode MS" pitchFamily="34" charset="-122"/>
                </a:rPr>
                <a:t>.</a:t>
              </a:r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　　　</a:t>
              </a:r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561" name="Group 14"/>
          <p:cNvGrpSpPr/>
          <p:nvPr/>
        </p:nvGrpSpPr>
        <p:grpSpPr bwMode="auto">
          <a:xfrm>
            <a:off x="138113" y="1335088"/>
            <a:ext cx="5500687" cy="5483225"/>
            <a:chOff x="2295" y="867"/>
            <a:chExt cx="3465" cy="3453"/>
          </a:xfrm>
        </p:grpSpPr>
        <p:pic>
          <p:nvPicPr>
            <p:cNvPr id="23562" name="Picture 15" descr="2011060585220453_404_o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621" y="2795"/>
              <a:ext cx="1378" cy="1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3563" name="Group 16"/>
            <p:cNvGrpSpPr/>
            <p:nvPr/>
          </p:nvGrpSpPr>
          <p:grpSpPr bwMode="auto">
            <a:xfrm>
              <a:off x="2295" y="867"/>
              <a:ext cx="3465" cy="1570"/>
              <a:chOff x="2295" y="867"/>
              <a:chExt cx="3465" cy="1570"/>
            </a:xfrm>
          </p:grpSpPr>
          <p:sp>
            <p:nvSpPr>
              <p:cNvPr id="23564" name="AutoShape 17"/>
              <p:cNvSpPr>
                <a:spLocks noChangeArrowheads="1"/>
              </p:cNvSpPr>
              <p:nvPr/>
            </p:nvSpPr>
            <p:spPr bwMode="auto">
              <a:xfrm>
                <a:off x="2295" y="867"/>
                <a:ext cx="3465" cy="1570"/>
              </a:xfrm>
              <a:prstGeom prst="cloudCallout">
                <a:avLst>
                  <a:gd name="adj1" fmla="val -18167"/>
                  <a:gd name="adj2" fmla="val 111338"/>
                </a:avLst>
              </a:prstGeom>
              <a:solidFill>
                <a:srgbClr val="FFFF00"/>
              </a:solidFill>
              <a:ln>
                <a:noFill/>
              </a:ln>
              <a:effectLst>
                <a:prstShdw prst="shdw17" dist="17961" dir="2700000">
                  <a:srgbClr val="999900"/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algn="ctr"/>
                <a:endParaRPr lang="zh-CN" altLang="zh-CN">
                  <a:latin typeface="Arial" panose="020B0604020202020204" pitchFamily="34" charset="0"/>
                </a:endParaRPr>
              </a:p>
            </p:txBody>
          </p:sp>
          <p:sp>
            <p:nvSpPr>
              <p:cNvPr id="23565" name="Text Box 18"/>
              <p:cNvSpPr txBox="1">
                <a:spLocks noChangeArrowheads="1"/>
              </p:cNvSpPr>
              <p:nvPr/>
            </p:nvSpPr>
            <p:spPr bwMode="auto">
              <a:xfrm>
                <a:off x="2765" y="1158"/>
                <a:ext cx="2857" cy="1035"/>
              </a:xfrm>
              <a:prstGeom prst="rect">
                <a:avLst/>
              </a:prstGeom>
              <a:noFill/>
              <a:ln>
                <a:noFill/>
              </a:ln>
              <a:effectLst>
                <a:prstShdw prst="shdw17" dist="17961" dir="2700000">
                  <a:srgbClr val="2F4D71"/>
                </a:prst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</a:pPr>
                <a:r>
                  <a:rPr lang="en-US" altLang="zh-CN" sz="24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成年人</a:t>
                </a:r>
                <a:r>
                  <a:rPr lang="zh-CN" altLang="en-US" sz="24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的年龄是个秘密哦</a:t>
                </a:r>
                <a:r>
                  <a:rPr lang="zh-CN" altLang="en-US" sz="2400" b="1" dirty="0">
                    <a:latin typeface="Arial Unicode MS" pitchFamily="34" charset="-122"/>
                    <a:ea typeface="Arial Unicode MS" pitchFamily="34" charset="-122"/>
                  </a:rPr>
                  <a:t>！</a:t>
                </a:r>
                <a:r>
                  <a:rPr lang="zh-CN" altLang="en-US" sz="24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尤其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不能</a:t>
                </a:r>
                <a:r>
                  <a:rPr lang="zh-CN" altLang="en-US" sz="24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问女性的年龄</a:t>
                </a:r>
                <a:r>
                  <a:rPr lang="zh-CN" altLang="en-US" sz="2400" b="1" dirty="0">
                    <a:latin typeface="Arial Unicode MS" pitchFamily="34" charset="-122"/>
                    <a:ea typeface="Arial Unicode MS" pitchFamily="34" charset="-122"/>
                  </a:rPr>
                  <a:t>！</a:t>
                </a:r>
                <a:endParaRPr lang="zh-CN" altLang="en-US" sz="2400" b="1" dirty="0">
                  <a:latin typeface="Arial Unicode MS" pitchFamily="34" charset="-122"/>
                  <a:ea typeface="Arial Unicode MS" pitchFamily="34" charset="-122"/>
                </a:endParaRPr>
              </a:p>
              <a:p>
                <a:pPr>
                  <a:spcBef>
                    <a:spcPct val="20000"/>
                  </a:spcBef>
                </a:pPr>
                <a:r>
                  <a:rPr lang="zh-CN" altLang="en-US" sz="24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只有在购物或看病等地方才能问年龄哦</a:t>
                </a:r>
                <a:r>
                  <a:rPr lang="zh-CN" altLang="en-US" sz="2400" b="1" dirty="0">
                    <a:latin typeface="Arial Unicode MS" pitchFamily="34" charset="-122"/>
                    <a:ea typeface="Arial Unicode MS" pitchFamily="34" charset="-122"/>
                  </a:rPr>
                  <a:t>！</a:t>
                </a:r>
                <a:endParaRPr lang="zh-CN" altLang="en-US" sz="2400" b="1" dirty="0">
                  <a:latin typeface="Arial Unicode MS" pitchFamily="34" charset="-122"/>
                  <a:ea typeface="Arial Unicode MS" pitchFamily="34" charset="-122"/>
                </a:endParaRPr>
              </a:p>
            </p:txBody>
          </p:sp>
        </p:grpSp>
      </p:grpSp>
      <p:sp>
        <p:nvSpPr>
          <p:cNvPr id="23566" name="WordArt 23"/>
          <p:cNvSpPr>
            <a:spLocks noChangeArrowheads="1" noChangeShapeType="1" noTextEdit="1"/>
          </p:cNvSpPr>
          <p:nvPr/>
        </p:nvSpPr>
        <p:spPr bwMode="auto">
          <a:xfrm>
            <a:off x="655638" y="1060450"/>
            <a:ext cx="1866900" cy="2286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zh-CN" alt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知识拓展</a:t>
            </a:r>
            <a:endParaRPr lang="zh-CN" altLang="en-US" kern="10">
              <a:ln w="9525">
                <a:solidFill>
                  <a:srgbClr val="000000"/>
                </a:solidFill>
                <a:round/>
              </a:ln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6"/>
          <p:cNvSpPr txBox="1">
            <a:spLocks noChangeArrowheads="1"/>
          </p:cNvSpPr>
          <p:nvPr/>
        </p:nvSpPr>
        <p:spPr bwMode="auto">
          <a:xfrm>
            <a:off x="107950" y="792163"/>
            <a:ext cx="7164388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Think and match</a:t>
            </a:r>
            <a:r>
              <a:rPr lang="en-US" altLang="zh-CN" sz="2800" b="1">
                <a:latin typeface="Arial Unicode MS" pitchFamily="34" charset="-122"/>
                <a:ea typeface="Arial Unicode MS" pitchFamily="34" charset="-122"/>
              </a:rPr>
              <a:t>: 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do they get</a:t>
            </a:r>
            <a:r>
              <a:rPr lang="en-US" altLang="zh-CN" sz="2800" b="1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</a:rPr>
              <a:t>? </a:t>
            </a:r>
            <a:endParaRPr lang="en-US" altLang="zh-CN" sz="2800" b="1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</a:endParaRPr>
          </a:p>
        </p:txBody>
      </p:sp>
      <p:pic>
        <p:nvPicPr>
          <p:cNvPr id="24578" name="Picture 23" descr="dog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" y="5329238"/>
            <a:ext cx="1676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25" descr="r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650" y="1804988"/>
            <a:ext cx="1651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26" descr="Tim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978650" y="5362575"/>
            <a:ext cx="112395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27" descr="h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16725" y="1781175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28" descr="m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729413" y="3562350"/>
            <a:ext cx="1487487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29" descr="panda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55650" y="3575050"/>
            <a:ext cx="1716088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Line 30"/>
          <p:cNvSpPr>
            <a:spLocks noChangeShapeType="1"/>
          </p:cNvSpPr>
          <p:nvPr/>
        </p:nvSpPr>
        <p:spPr bwMode="auto">
          <a:xfrm flipV="1">
            <a:off x="2846388" y="2955925"/>
            <a:ext cx="3883025" cy="3216275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Line 31"/>
          <p:cNvSpPr>
            <a:spLocks noChangeShapeType="1"/>
          </p:cNvSpPr>
          <p:nvPr/>
        </p:nvSpPr>
        <p:spPr bwMode="auto">
          <a:xfrm>
            <a:off x="2962275" y="2708275"/>
            <a:ext cx="3767138" cy="1889125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Line 32"/>
          <p:cNvSpPr>
            <a:spLocks noChangeShapeType="1"/>
          </p:cNvSpPr>
          <p:nvPr/>
        </p:nvSpPr>
        <p:spPr bwMode="auto">
          <a:xfrm>
            <a:off x="2962275" y="4159250"/>
            <a:ext cx="3352800" cy="198120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7" name="Text Box 13"/>
          <p:cNvSpPr txBox="1">
            <a:spLocks noChangeArrowheads="1"/>
          </p:cNvSpPr>
          <p:nvPr/>
        </p:nvSpPr>
        <p:spPr bwMode="auto">
          <a:xfrm>
            <a:off x="2843213" y="1512888"/>
            <a:ext cx="40703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他们分别得到了什么玩具</a:t>
            </a:r>
            <a:r>
              <a:rPr lang="zh-CN" altLang="en-US" sz="2400" b="1">
                <a:latin typeface="Arial Unicode MS" pitchFamily="34" charset="-122"/>
                <a:ea typeface="Arial Unicode MS" pitchFamily="34" charset="-122"/>
              </a:rPr>
              <a:t>？</a:t>
            </a:r>
            <a:endParaRPr lang="zh-CN" altLang="en-US" sz="2400" b="1">
              <a:latin typeface="Arial Unicode MS" pitchFamily="34" charset="-122"/>
              <a:ea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1" name="Group 4"/>
          <p:cNvGrpSpPr/>
          <p:nvPr/>
        </p:nvGrpSpPr>
        <p:grpSpPr bwMode="auto">
          <a:xfrm>
            <a:off x="1035762" y="1627917"/>
            <a:ext cx="6872553" cy="4162747"/>
            <a:chOff x="939" y="-281"/>
            <a:chExt cx="5000" cy="3046"/>
          </a:xfrm>
        </p:grpSpPr>
        <p:grpSp>
          <p:nvGrpSpPr>
            <p:cNvPr id="25602" name="Group 5"/>
            <p:cNvGrpSpPr/>
            <p:nvPr/>
          </p:nvGrpSpPr>
          <p:grpSpPr bwMode="auto">
            <a:xfrm>
              <a:off x="939" y="-281"/>
              <a:ext cx="5000" cy="2751"/>
              <a:chOff x="939" y="-281"/>
              <a:chExt cx="5000" cy="2751"/>
            </a:xfrm>
          </p:grpSpPr>
          <p:sp>
            <p:nvSpPr>
              <p:cNvPr id="25604" name="WordArt 7"/>
              <p:cNvSpPr>
                <a:spLocks noChangeArrowheads="1" noChangeShapeType="1" noTextEdit="1"/>
              </p:cNvSpPr>
              <p:nvPr/>
            </p:nvSpPr>
            <p:spPr bwMode="auto">
              <a:xfrm>
                <a:off x="1526" y="-281"/>
                <a:ext cx="3201" cy="904"/>
              </a:xfrm>
              <a:prstGeom prst="rect">
                <a:avLst/>
              </a:prstGeom>
            </p:spPr>
            <p:txBody>
              <a:bodyPr wrap="none" fromWordArt="1">
                <a:prstTxWarp prst="textSlantUp">
                  <a:avLst>
                    <a:gd name="adj" fmla="val 32056"/>
                  </a:avLst>
                </a:prstTxWarp>
              </a:bodyPr>
              <a:lstStyle/>
              <a:p>
                <a:pPr algn="ctr"/>
                <a:r>
                  <a:rPr lang="en-US" altLang="zh-CN" sz="2800" b="1" kern="10" dirty="0">
                    <a:ln w="9525">
                      <a:solidFill>
                        <a:srgbClr val="CC99FF"/>
                      </a:solidFill>
                      <a:round/>
                    </a:ln>
                    <a:gradFill rotWithShape="0">
                      <a:gsLst>
                        <a:gs pos="0">
                          <a:srgbClr val="6600CC"/>
                        </a:gs>
                        <a:gs pos="100000">
                          <a:srgbClr val="CC00CC"/>
                        </a:gs>
                      </a:gsLst>
                      <a:lin ang="5400000" scaled="1"/>
                    </a:gradFill>
                    <a:effectLst>
                      <a:outerShdw dist="53882" dir="2700000" algn="ctr" rotWithShape="0">
                        <a:srgbClr val="9999FF">
                          <a:alpha val="79999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Let's act! </a:t>
                </a:r>
                <a:r>
                  <a:rPr lang="zh-CN" altLang="en-US" sz="2800" b="1" kern="10" dirty="0">
                    <a:ln w="9525">
                      <a:solidFill>
                        <a:srgbClr val="CC99FF"/>
                      </a:solidFill>
                      <a:round/>
                    </a:ln>
                    <a:gradFill rotWithShape="0">
                      <a:gsLst>
                        <a:gs pos="0">
                          <a:srgbClr val="6600CC"/>
                        </a:gs>
                        <a:gs pos="100000">
                          <a:srgbClr val="CC00CC"/>
                        </a:gs>
                      </a:gsLst>
                      <a:lin ang="5400000" scaled="1"/>
                    </a:gradFill>
                    <a:effectLst>
                      <a:outerShdw dist="53882" dir="2700000" algn="ctr" rotWithShape="0">
                        <a:srgbClr val="9999FF">
                          <a:alpha val="79999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表演吧！</a:t>
                </a:r>
                <a:endParaRPr lang="zh-CN" altLang="en-US" sz="2800" b="1" kern="10" dirty="0">
                  <a:ln w="9525">
                    <a:solidFill>
                      <a:srgbClr val="CC99FF"/>
                    </a:solidFill>
                    <a:round/>
                  </a:ln>
                  <a:gradFill rotWithShape="0">
                    <a:gsLst>
                      <a:gs pos="0">
                        <a:srgbClr val="6600CC"/>
                      </a:gs>
                      <a:gs pos="100000">
                        <a:srgbClr val="CC00CC"/>
                      </a:gs>
                    </a:gsLst>
                    <a:lin ang="5400000" scaled="1"/>
                  </a:gradFill>
                  <a:effectLst>
                    <a:outerShdw dist="53882" dir="2700000" algn="ctr" rotWithShape="0">
                      <a:srgbClr val="9999FF">
                        <a:alpha val="79999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25605" name="Picture 8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939" y="851"/>
                <a:ext cx="780" cy="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06" name="Picture 9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048" y="1849"/>
                <a:ext cx="667" cy="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07" name="Picture 10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1955" y="1781"/>
                <a:ext cx="718" cy="6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08" name="Picture 11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964" y="941"/>
                <a:ext cx="642" cy="6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609" name="Text Box 12"/>
              <p:cNvSpPr txBox="1">
                <a:spLocks noChangeArrowheads="1"/>
              </p:cNvSpPr>
              <p:nvPr/>
            </p:nvSpPr>
            <p:spPr bwMode="auto">
              <a:xfrm>
                <a:off x="2673" y="1049"/>
                <a:ext cx="3266" cy="382"/>
              </a:xfrm>
              <a:prstGeom prst="rect">
                <a:avLst/>
              </a:prstGeom>
              <a:noFill/>
              <a:ln>
                <a:noFill/>
              </a:ln>
              <a:effectLst>
                <a:prstShdw prst="shdw17" dist="17961" dir="2700000">
                  <a:srgbClr val="2F4D71"/>
                </a:prst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>
                    <a:solidFill>
                      <a:srgbClr val="FF99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四人一组</a:t>
                </a:r>
                <a:r>
                  <a:rPr lang="zh-CN" altLang="en-US" sz="2800" b="1">
                    <a:solidFill>
                      <a:srgbClr val="FF9900"/>
                    </a:solidFill>
                    <a:latin typeface="Arial Unicode MS" pitchFamily="34" charset="-122"/>
                    <a:ea typeface="Arial Unicode MS" pitchFamily="34" charset="-122"/>
                  </a:rPr>
                  <a:t>，</a:t>
                </a:r>
                <a:r>
                  <a:rPr lang="zh-CN" altLang="en-US" sz="2800" b="1">
                    <a:solidFill>
                      <a:srgbClr val="FF99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来表演这个故事！</a:t>
                </a:r>
                <a:endParaRPr lang="zh-CN" altLang="en-US" sz="28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610" name="Group 13"/>
            <p:cNvGrpSpPr/>
            <p:nvPr/>
          </p:nvGrpSpPr>
          <p:grpSpPr bwMode="auto">
            <a:xfrm>
              <a:off x="2935" y="1559"/>
              <a:ext cx="2415" cy="1206"/>
              <a:chOff x="2962" y="1640"/>
              <a:chExt cx="2415" cy="1206"/>
            </a:xfrm>
          </p:grpSpPr>
          <p:sp>
            <p:nvSpPr>
              <p:cNvPr id="25611" name="Text Box 14"/>
              <p:cNvSpPr txBox="1">
                <a:spLocks noChangeArrowheads="1"/>
              </p:cNvSpPr>
              <p:nvPr/>
            </p:nvSpPr>
            <p:spPr bwMode="auto">
              <a:xfrm>
                <a:off x="2962" y="1636"/>
                <a:ext cx="1186" cy="1019"/>
              </a:xfrm>
              <a:prstGeom prst="rect">
                <a:avLst/>
              </a:prstGeom>
              <a:noFill/>
              <a:ln>
                <a:noFill/>
              </a:ln>
              <a:effectLst>
                <a:prstShdw prst="shdw17" dist="17961" dir="2700000">
                  <a:srgbClr val="2F4D71"/>
                </a:prst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800" b="1">
                    <a:solidFill>
                      <a:srgbClr val="00CC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模仿语气</a:t>
                </a:r>
                <a:endParaRPr lang="zh-CN" altLang="en-US" sz="2800" b="1">
                  <a:solidFill>
                    <a:srgbClr val="00CC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2800" b="1">
                    <a:solidFill>
                      <a:srgbClr val="00CC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体会心情</a:t>
                </a:r>
                <a:endParaRPr lang="zh-CN" altLang="en-US" sz="2800" b="1">
                  <a:solidFill>
                    <a:srgbClr val="00CC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2800" b="1">
                    <a:solidFill>
                      <a:srgbClr val="00CC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增加动作</a:t>
                </a:r>
                <a:r>
                  <a:rPr lang="zh-CN" altLang="en-US" sz="2800" b="1">
                    <a:solidFill>
                      <a:srgbClr val="0099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endParaRPr lang="zh-CN" altLang="en-US" sz="2800" b="1">
                  <a:solidFill>
                    <a:srgbClr val="00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5612" name="Group 15"/>
              <p:cNvGrpSpPr/>
              <p:nvPr/>
            </p:nvGrpSpPr>
            <p:grpSpPr bwMode="auto">
              <a:xfrm>
                <a:off x="4139" y="2491"/>
                <a:ext cx="1238" cy="355"/>
                <a:chOff x="3511" y="2534"/>
                <a:chExt cx="1238" cy="355"/>
              </a:xfrm>
            </p:grpSpPr>
            <p:pic>
              <p:nvPicPr>
                <p:cNvPr id="25613" name="Picture 16" descr="2006420125958770"/>
                <p:cNvPicPr>
                  <a:picLocks noChangeAspect="1" noChangeArrowheads="1"/>
                </p:cNvPicPr>
                <p:nvPr/>
              </p:nvPicPr>
              <p:blipFill>
                <a:blip r:embed="rId5" cstate="email"/>
                <a:srcRect/>
                <a:stretch>
                  <a:fillRect/>
                </a:stretch>
              </p:blipFill>
              <p:spPr bwMode="auto">
                <a:xfrm>
                  <a:off x="4420" y="2567"/>
                  <a:ext cx="329" cy="31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5614" name="Picture 17" descr="2006420125958770"/>
                <p:cNvPicPr>
                  <a:picLocks noChangeAspect="1" noChangeArrowheads="1"/>
                </p:cNvPicPr>
                <p:nvPr/>
              </p:nvPicPr>
              <p:blipFill>
                <a:blip r:embed="rId6" cstate="email"/>
                <a:srcRect/>
                <a:stretch>
                  <a:fillRect/>
                </a:stretch>
              </p:blipFill>
              <p:spPr bwMode="auto">
                <a:xfrm>
                  <a:off x="3953" y="2586"/>
                  <a:ext cx="347" cy="30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5615" name="Picture 18" descr="2006420125958770"/>
                <p:cNvPicPr>
                  <a:picLocks noChangeAspect="1" noChangeArrowheads="1"/>
                </p:cNvPicPr>
                <p:nvPr/>
              </p:nvPicPr>
              <p:blipFill>
                <a:blip r:embed="rId7" cstate="email"/>
                <a:srcRect/>
                <a:stretch>
                  <a:fillRect/>
                </a:stretch>
              </p:blipFill>
              <p:spPr bwMode="auto">
                <a:xfrm>
                  <a:off x="3511" y="2534"/>
                  <a:ext cx="346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79388" y="765175"/>
            <a:ext cx="82296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Homework</a:t>
            </a:r>
            <a:endParaRPr lang="zh-CN" altLang="en-US" sz="4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250825" y="1844675"/>
            <a:ext cx="8497888" cy="4525963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Tell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your classmates your father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or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mother</a:t>
            </a:r>
            <a:r>
              <a:rPr lang="en-US" altLang="zh-CN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phone number in English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b="1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用英语告诉你同学你爸爸或妈妈的手机号码。</a:t>
            </a:r>
            <a:endParaRPr lang="zh-CN" altLang="en-US" b="1" dirty="0" smtClean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Read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Story time five times</a:t>
            </a:r>
            <a:r>
              <a:rPr lang="en-US" altLang="zh-CN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.</a:t>
            </a:r>
            <a:endParaRPr lang="en-US" altLang="zh-CN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0" indent="0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b="1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读</a:t>
            </a:r>
            <a:r>
              <a:rPr lang="en-US" altLang="zh-CN" b="1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Story time 5</a:t>
            </a:r>
            <a:r>
              <a:rPr lang="zh-CN" altLang="en-US" b="1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遍。</a:t>
            </a:r>
            <a:endParaRPr lang="zh-CN" altLang="en-US" b="1" dirty="0" smtClean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endParaRPr lang="zh-CN" altLang="en-US" b="1" dirty="0"/>
          </a:p>
        </p:txBody>
      </p:sp>
      <p:pic>
        <p:nvPicPr>
          <p:cNvPr id="26627" name="Picture 2" descr="\\192.168.0.38\小学英语素材库\1 小英图库\小英 四色图库（不断更新）\全易通警示、说明泡泡语\小猴子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235825" y="4757738"/>
            <a:ext cx="1282700" cy="162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5" descr="剪辑 Numbers1-3[00_00_02][20140305-145006-6]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84438" y="1357313"/>
            <a:ext cx="3743325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6" name="Group 11"/>
          <p:cNvGrpSpPr/>
          <p:nvPr/>
        </p:nvGrpSpPr>
        <p:grpSpPr bwMode="auto">
          <a:xfrm>
            <a:off x="2916238" y="5359400"/>
            <a:ext cx="4321175" cy="908050"/>
            <a:chOff x="2336" y="3385"/>
            <a:chExt cx="2722" cy="572"/>
          </a:xfrm>
        </p:grpSpPr>
        <p:pic>
          <p:nvPicPr>
            <p:cNvPr id="6147" name="Picture 9" descr="四线三格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336" y="3385"/>
              <a:ext cx="1814" cy="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48" name="Text Box 10"/>
            <p:cNvSpPr txBox="1">
              <a:spLocks noChangeArrowheads="1"/>
            </p:cNvSpPr>
            <p:nvPr/>
          </p:nvSpPr>
          <p:spPr bwMode="auto">
            <a:xfrm>
              <a:off x="2744" y="3406"/>
              <a:ext cx="2314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4000" b="1">
                  <a:solidFill>
                    <a:srgbClr val="00CC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one</a:t>
              </a:r>
              <a:endParaRPr lang="en-US" altLang="zh-CN" sz="4000" b="1">
                <a:solidFill>
                  <a:srgbClr val="00CC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6149" name="Picture 4" descr="图片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125538"/>
            <a:ext cx="1081087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4" descr="图片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5288" y="1125538"/>
            <a:ext cx="1081087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6" descr="剪辑 Numbers1-3[00_00_05][20140305-145032-8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8750" y="1341438"/>
            <a:ext cx="3816350" cy="328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10" descr="四线三格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59113" y="5373688"/>
            <a:ext cx="2951162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xt Box 8"/>
          <p:cNvSpPr txBox="1">
            <a:spLocks noChangeArrowheads="1"/>
          </p:cNvSpPr>
          <p:nvPr/>
        </p:nvSpPr>
        <p:spPr bwMode="auto">
          <a:xfrm>
            <a:off x="4284663" y="5373688"/>
            <a:ext cx="21590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>
                <a:solidFill>
                  <a:srgbClr val="A50021"/>
                </a:solidFill>
                <a:latin typeface="Arial" panose="020B0604020202020204" pitchFamily="34" charset="0"/>
              </a:rPr>
              <a:t>two</a:t>
            </a:r>
            <a:endParaRPr lang="en-US" altLang="zh-CN" sz="4800">
              <a:solidFill>
                <a:srgbClr val="A50021"/>
              </a:solidFill>
              <a:latin typeface="Arial" panose="020B0604020202020204" pitchFamily="34" charset="0"/>
            </a:endParaRPr>
          </a:p>
        </p:txBody>
      </p:sp>
      <p:grpSp>
        <p:nvGrpSpPr>
          <p:cNvPr id="7173" name="Group 13"/>
          <p:cNvGrpSpPr/>
          <p:nvPr/>
        </p:nvGrpSpPr>
        <p:grpSpPr bwMode="auto">
          <a:xfrm>
            <a:off x="3219450" y="5373688"/>
            <a:ext cx="2951163" cy="908050"/>
            <a:chOff x="2245" y="3385"/>
            <a:chExt cx="1859" cy="572"/>
          </a:xfrm>
        </p:grpSpPr>
        <p:pic>
          <p:nvPicPr>
            <p:cNvPr id="7174" name="Picture 11" descr="四线三格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245" y="3385"/>
              <a:ext cx="1859" cy="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5" name="Text Box 12"/>
            <p:cNvSpPr txBox="1">
              <a:spLocks noChangeArrowheads="1"/>
            </p:cNvSpPr>
            <p:nvPr/>
          </p:nvSpPr>
          <p:spPr bwMode="auto">
            <a:xfrm>
              <a:off x="2699" y="3467"/>
              <a:ext cx="1360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600" b="1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two</a:t>
              </a:r>
              <a:endParaRPr lang="en-US" altLang="zh-CN" sz="36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4" descr="图片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5288" y="822325"/>
            <a:ext cx="1081087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6" descr="剪辑 Numbers1-3[00_00_07][20140305-145113-0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1196975"/>
            <a:ext cx="38877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5" name="Group 11"/>
          <p:cNvGrpSpPr/>
          <p:nvPr/>
        </p:nvGrpSpPr>
        <p:grpSpPr bwMode="auto">
          <a:xfrm>
            <a:off x="2843213" y="5445125"/>
            <a:ext cx="3746500" cy="908050"/>
            <a:chOff x="1927" y="3430"/>
            <a:chExt cx="2360" cy="572"/>
          </a:xfrm>
        </p:grpSpPr>
        <p:pic>
          <p:nvPicPr>
            <p:cNvPr id="8196" name="Picture 10" descr="四线三格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927" y="3430"/>
              <a:ext cx="1859" cy="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7" name="Text Box 8"/>
            <p:cNvSpPr txBox="1">
              <a:spLocks noChangeArrowheads="1"/>
            </p:cNvSpPr>
            <p:nvPr/>
          </p:nvSpPr>
          <p:spPr bwMode="auto">
            <a:xfrm>
              <a:off x="2336" y="3460"/>
              <a:ext cx="1951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4000" b="1">
                  <a:solidFill>
                    <a:srgbClr val="99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three</a:t>
              </a:r>
              <a:endParaRPr lang="en-US" altLang="zh-CN" sz="4000" b="1">
                <a:solidFill>
                  <a:srgbClr val="99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4" descr="图片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5763" y="995363"/>
            <a:ext cx="1081087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6" descr="剪辑 - Numbers 4-[00_00_02][20140305-145241-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85975" y="1370013"/>
            <a:ext cx="4897438" cy="353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11" descr="四线三格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59113" y="5229225"/>
            <a:ext cx="2951162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 Box 9"/>
          <p:cNvSpPr txBox="1">
            <a:spLocks noChangeArrowheads="1"/>
          </p:cNvSpPr>
          <p:nvPr/>
        </p:nvSpPr>
        <p:spPr bwMode="auto">
          <a:xfrm>
            <a:off x="3851275" y="5229225"/>
            <a:ext cx="33845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>
                <a:solidFill>
                  <a:srgbClr val="009900"/>
                </a:solidFill>
                <a:latin typeface="Arial" panose="020B0604020202020204" pitchFamily="34" charset="0"/>
              </a:rPr>
              <a:t>four</a:t>
            </a:r>
            <a:endParaRPr lang="en-US" altLang="zh-CN" sz="4800">
              <a:solidFill>
                <a:srgbClr val="009900"/>
              </a:solidFill>
              <a:latin typeface="Arial" panose="020B0604020202020204" pitchFamily="34" charset="0"/>
            </a:endParaRPr>
          </a:p>
        </p:txBody>
      </p:sp>
      <p:grpSp>
        <p:nvGrpSpPr>
          <p:cNvPr id="9221" name="Group 14"/>
          <p:cNvGrpSpPr/>
          <p:nvPr/>
        </p:nvGrpSpPr>
        <p:grpSpPr bwMode="auto">
          <a:xfrm>
            <a:off x="3059113" y="5229225"/>
            <a:ext cx="4135437" cy="908050"/>
            <a:chOff x="1927" y="3294"/>
            <a:chExt cx="2605" cy="572"/>
          </a:xfrm>
        </p:grpSpPr>
        <p:pic>
          <p:nvPicPr>
            <p:cNvPr id="9222" name="Picture 12" descr="四线三格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927" y="3294"/>
              <a:ext cx="1859" cy="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3" name="Text Box 13"/>
            <p:cNvSpPr txBox="1">
              <a:spLocks noChangeArrowheads="1"/>
            </p:cNvSpPr>
            <p:nvPr/>
          </p:nvSpPr>
          <p:spPr bwMode="auto">
            <a:xfrm>
              <a:off x="2400" y="3330"/>
              <a:ext cx="2132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4000" b="1">
                  <a:solidFill>
                    <a:srgbClr val="0099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four</a:t>
              </a:r>
              <a:endParaRPr lang="en-US" altLang="zh-CN" sz="4000" b="1">
                <a:solidFill>
                  <a:srgbClr val="00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4" descr="图片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5288" y="620713"/>
            <a:ext cx="1081087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6" descr="剪辑 - Numbers 4-[00_00_02][20140305-145249-2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1412875"/>
            <a:ext cx="44450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43" name="Group 11"/>
          <p:cNvGrpSpPr/>
          <p:nvPr/>
        </p:nvGrpSpPr>
        <p:grpSpPr bwMode="auto">
          <a:xfrm>
            <a:off x="3348038" y="5241925"/>
            <a:ext cx="3536950" cy="908050"/>
            <a:chOff x="2109" y="3302"/>
            <a:chExt cx="2228" cy="572"/>
          </a:xfrm>
        </p:grpSpPr>
        <p:pic>
          <p:nvPicPr>
            <p:cNvPr id="10244" name="Picture 10" descr="四线三格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109" y="3302"/>
              <a:ext cx="1859" cy="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5" name="Text Box 8"/>
            <p:cNvSpPr txBox="1">
              <a:spLocks noChangeArrowheads="1"/>
            </p:cNvSpPr>
            <p:nvPr/>
          </p:nvSpPr>
          <p:spPr bwMode="auto">
            <a:xfrm>
              <a:off x="2568" y="3318"/>
              <a:ext cx="1769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4000" b="1">
                  <a:solidFill>
                    <a:srgbClr val="CCCC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five</a:t>
              </a:r>
              <a:endParaRPr lang="en-US" altLang="zh-CN" sz="4000" b="1">
                <a:solidFill>
                  <a:srgbClr val="CCCC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5" descr="图片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9750" y="765175"/>
            <a:ext cx="7777163" cy="583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Text Box 6"/>
          <p:cNvSpPr txBox="1">
            <a:spLocks noChangeArrowheads="1"/>
          </p:cNvSpPr>
          <p:nvPr/>
        </p:nvSpPr>
        <p:spPr bwMode="auto">
          <a:xfrm>
            <a:off x="1835150" y="1606550"/>
            <a:ext cx="6337300" cy="387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Play a game</a:t>
            </a:r>
            <a:r>
              <a:rPr lang="en-US" altLang="zh-CN" sz="3600" b="1" dirty="0">
                <a:solidFill>
                  <a:schemeClr val="accent2"/>
                </a:solidFill>
                <a:latin typeface="Arial Unicode MS" pitchFamily="34" charset="-122"/>
                <a:ea typeface="Arial Unicode MS" pitchFamily="34" charset="-122"/>
              </a:rPr>
              <a:t>:</a:t>
            </a:r>
            <a:endParaRPr lang="en-US" altLang="zh-CN" sz="3600" b="1" dirty="0">
              <a:solidFill>
                <a:schemeClr val="accent2"/>
              </a:solidFill>
              <a:latin typeface="Arial Unicode MS" pitchFamily="34" charset="-122"/>
              <a:ea typeface="Arial Unicode MS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Rules</a:t>
            </a:r>
            <a:r>
              <a:rPr lang="en-US" altLang="zh-CN" sz="3200" b="1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</a:rPr>
              <a:t>: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老师做手势学生大声说数字单词</a:t>
            </a:r>
            <a:r>
              <a:rPr lang="zh-CN" altLang="en-US" sz="3200" b="1" dirty="0">
                <a:latin typeface="Arial Unicode MS" pitchFamily="34" charset="-122"/>
                <a:ea typeface="Arial Unicode MS" pitchFamily="34" charset="-122"/>
              </a:rPr>
              <a:t>，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老师说数字单词</a:t>
            </a:r>
            <a:r>
              <a:rPr lang="zh-CN" altLang="en-US" sz="3200" b="1" dirty="0">
                <a:latin typeface="Arial Unicode MS" pitchFamily="34" charset="-122"/>
                <a:ea typeface="Arial Unicode MS" pitchFamily="34" charset="-122"/>
              </a:rPr>
              <a:t>，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学生做手势</a:t>
            </a:r>
            <a:r>
              <a:rPr lang="zh-CN" altLang="en-US" sz="3200" b="1" dirty="0">
                <a:latin typeface="Arial Unicode MS" pitchFamily="34" charset="-122"/>
                <a:ea typeface="Arial Unicode MS" pitchFamily="34" charset="-122"/>
              </a:rPr>
              <a:t>。</a:t>
            </a:r>
            <a:endParaRPr lang="zh-CN" altLang="en-US" sz="3200" b="1" dirty="0">
              <a:latin typeface="Arial Unicode MS" pitchFamily="34" charset="-122"/>
              <a:ea typeface="Arial Unicode MS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看看谁的反应快</a:t>
            </a:r>
            <a:r>
              <a:rPr lang="zh-CN" altLang="en-US" sz="3600" b="1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</a:rPr>
              <a:t>！</a:t>
            </a:r>
            <a:endParaRPr lang="zh-CN" altLang="en-US" sz="3600" b="1" dirty="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</a:endParaRPr>
          </a:p>
        </p:txBody>
      </p:sp>
      <p:pic>
        <p:nvPicPr>
          <p:cNvPr id="11267" name="Picture 2" descr="\\192.168.0.38\小学英语素材库\1 小英图库\小英 四色图库（不断更新）\全易通警示、说明泡泡语\小猴子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15238" y="5148263"/>
            <a:ext cx="1114425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4" descr="图片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5288" y="620713"/>
            <a:ext cx="1081087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6" descr="剪辑 - Numbers 4-[00_00_07][20140305-145322-4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7150" y="1628775"/>
            <a:ext cx="4164013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10" descr="四线三格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03575" y="5373688"/>
            <a:ext cx="2951163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 Box 8"/>
          <p:cNvSpPr txBox="1">
            <a:spLocks noChangeArrowheads="1"/>
          </p:cNvSpPr>
          <p:nvPr/>
        </p:nvSpPr>
        <p:spPr bwMode="auto">
          <a:xfrm>
            <a:off x="4067175" y="5373688"/>
            <a:ext cx="3313113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800">
                <a:solidFill>
                  <a:srgbClr val="A50021"/>
                </a:solidFill>
                <a:latin typeface="Arial" panose="020B0604020202020204" pitchFamily="34" charset="0"/>
              </a:rPr>
              <a:t>six</a:t>
            </a:r>
            <a:endParaRPr lang="en-US" altLang="zh-CN" sz="4800">
              <a:solidFill>
                <a:srgbClr val="A50021"/>
              </a:solidFill>
              <a:latin typeface="Arial" panose="020B0604020202020204" pitchFamily="34" charset="0"/>
            </a:endParaRPr>
          </a:p>
        </p:txBody>
      </p:sp>
      <p:grpSp>
        <p:nvGrpSpPr>
          <p:cNvPr id="12293" name="Group 13"/>
          <p:cNvGrpSpPr/>
          <p:nvPr/>
        </p:nvGrpSpPr>
        <p:grpSpPr bwMode="auto">
          <a:xfrm>
            <a:off x="3203575" y="5373688"/>
            <a:ext cx="4151313" cy="908050"/>
            <a:chOff x="2018" y="3385"/>
            <a:chExt cx="2615" cy="572"/>
          </a:xfrm>
        </p:grpSpPr>
        <p:pic>
          <p:nvPicPr>
            <p:cNvPr id="12294" name="Picture 11" descr="四线三格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018" y="3385"/>
              <a:ext cx="1859" cy="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5" name="Text Box 12"/>
            <p:cNvSpPr txBox="1">
              <a:spLocks noChangeArrowheads="1"/>
            </p:cNvSpPr>
            <p:nvPr/>
          </p:nvSpPr>
          <p:spPr bwMode="auto">
            <a:xfrm>
              <a:off x="2546" y="3421"/>
              <a:ext cx="2087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4000" b="1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six</a:t>
              </a:r>
              <a:endParaRPr lang="en-US" altLang="zh-CN" sz="4000" b="1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43621276-b076-45ba-bda7-8a5eb224714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1016</Words>
  <Application>WPS 演示</Application>
  <PresentationFormat>全屏显示(4:3)</PresentationFormat>
  <Paragraphs>126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Calibri</vt:lpstr>
      <vt:lpstr>微软雅黑</vt:lpstr>
      <vt:lpstr>Arial Unicode MS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Reading time（阅读时间）</vt:lpstr>
      <vt:lpstr>Do you know?</vt:lpstr>
      <vt:lpstr>PowerPoint 演示文稿</vt:lpstr>
      <vt:lpstr>PowerPoint 演示文稿</vt:lpstr>
      <vt:lpstr>PowerPoint 演示文稿</vt:lpstr>
      <vt:lpstr>Homework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第一PPT模板网-WWW.1PPT.COM</dc:creator>
  <cp:lastModifiedBy>小树</cp:lastModifiedBy>
  <cp:revision>197</cp:revision>
  <dcterms:created xsi:type="dcterms:W3CDTF">2015-08-27T07:30:00Z</dcterms:created>
  <dcterms:modified xsi:type="dcterms:W3CDTF">2023-03-03T07:19:13Z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999D33A22B5B40A3A7253FD6A4C97D20</vt:lpwstr>
  </property>
</Properties>
</file>