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5"/>
  </p:handoutMasterIdLst>
  <p:sldIdLst>
    <p:sldId id="296" r:id="rId3"/>
    <p:sldId id="259" r:id="rId4"/>
    <p:sldId id="258" r:id="rId6"/>
    <p:sldId id="261" r:id="rId7"/>
    <p:sldId id="274" r:id="rId8"/>
    <p:sldId id="275" r:id="rId9"/>
    <p:sldId id="273" r:id="rId10"/>
    <p:sldId id="277" r:id="rId11"/>
    <p:sldId id="278" r:id="rId12"/>
    <p:sldId id="280" r:id="rId13"/>
    <p:sldId id="281" r:id="rId14"/>
    <p:sldId id="263" r:id="rId15"/>
    <p:sldId id="282" r:id="rId16"/>
    <p:sldId id="283" r:id="rId17"/>
    <p:sldId id="288" r:id="rId18"/>
    <p:sldId id="284" r:id="rId19"/>
    <p:sldId id="271" r:id="rId20"/>
    <p:sldId id="289" r:id="rId21"/>
    <p:sldId id="290" r:id="rId22"/>
    <p:sldId id="291" r:id="rId23"/>
    <p:sldId id="294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6867" name="日期占位符 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41EE9098-57DF-4B63-8502-03D6BB2A7317}" type="datetime1">
              <a:rPr lang="zh-CN" altLang="en-US"/>
            </a:fld>
            <a:endParaRPr lang="zh-CN" altLang="en-US"/>
          </a:p>
        </p:txBody>
      </p:sp>
      <p:sp>
        <p:nvSpPr>
          <p:cNvPr id="36868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6869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E7579BC8-3E8F-4777-88CE-785396F8E55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/>
          <a:lstStyle>
            <a:lvl1pPr algn="l" eaLnBrk="1" hangingPunct="1">
              <a:buSzTx/>
              <a:buFont typeface="Arial" panose="020B0604020202020204" pitchFamily="34" charset="0"/>
              <a:buNone/>
              <a:defRPr sz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cs typeface="等线" panose="02010600030101010101" charset="-122"/>
                <a:sym typeface="Wingdings" panose="05000000000000000000"/>
              </a:defRPr>
            </a:lvl1pPr>
          </a:lstStyle>
          <a:p>
            <a:r>
              <a:rPr lang="zh-CN" altLang="en-US"/>
              <a:t> </a:t>
            </a:r>
            <a:endParaRPr lang="zh-CN" altLang="en-US">
              <a:ln>
                <a:noFill/>
              </a:ln>
              <a:solidFill>
                <a:schemeClr val="tx1"/>
              </a:solidFill>
              <a:cs typeface="+mn-cs"/>
            </a:endParaRPr>
          </a:p>
        </p:txBody>
      </p:sp>
      <p:sp>
        <p:nvSpPr>
          <p:cNvPr id="35843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8150FC9F-85DA-42BE-9CAB-FF09FDED5066}" type="datetime1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9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35845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二级</a:t>
            </a:r>
            <a:endParaRPr lang="zh-CN" smtClean="0"/>
          </a:p>
          <a:p>
            <a:pPr lvl="2"/>
            <a:r>
              <a:rPr lang="zh-CN" smtClean="0"/>
              <a:t>三级</a:t>
            </a:r>
            <a:endParaRPr lang="zh-CN" smtClean="0"/>
          </a:p>
          <a:p>
            <a:pPr lvl="3"/>
            <a:r>
              <a:rPr lang="zh-CN" smtClean="0"/>
              <a:t>四级</a:t>
            </a:r>
            <a:endParaRPr lang="zh-CN" smtClean="0"/>
          </a:p>
          <a:p>
            <a:pPr lvl="4"/>
            <a:r>
              <a:rPr lang="zh-CN" smtClean="0"/>
              <a:t>五级</a:t>
            </a:r>
            <a:endParaRPr lang="zh-CN" smtClean="0"/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40" tIns="45720" rIns="91440" bIns="45720" rtlCol="0" anchor="b"/>
          <a:lstStyle>
            <a:lvl1pPr algn="l" eaLnBrk="1" hangingPunct="1">
              <a:buSzTx/>
              <a:buFont typeface="Arial" panose="020B0604020202020204" pitchFamily="34" charset="0"/>
              <a:buNone/>
              <a:defRPr sz="1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cs typeface="等线" panose="02010600030101010101" charset="-122"/>
                <a:sym typeface="Wingdings" panose="05000000000000000000"/>
              </a:defRPr>
            </a:lvl1pPr>
          </a:lstStyle>
          <a:p>
            <a:r>
              <a:rPr lang="zh-CN" altLang="en-US"/>
              <a:t> </a:t>
            </a:r>
            <a:endParaRPr lang="zh-CN" altLang="en-US">
              <a:ln>
                <a:noFill/>
              </a:ln>
              <a:solidFill>
                <a:schemeClr val="tx1"/>
              </a:solidFill>
              <a:cs typeface="+mn-cs"/>
            </a:endParaRPr>
          </a:p>
        </p:txBody>
      </p:sp>
      <p:sp>
        <p:nvSpPr>
          <p:cNvPr id="35847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251A9D1-F4D0-4DDD-A1C7-60FED02B79D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 Light" panose="02010600030101010101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8916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38917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8132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48133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0180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50181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1204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51205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2228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52229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3252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53253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4276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54277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5300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55301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6324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56325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7348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57349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837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9940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39941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9396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59397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0964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40965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1988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41989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3012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43013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4036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44037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5060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45061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6084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46085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1000000"/>
                <a:headEnd/>
                <a:tailEnd/>
              </a14:hiddenLine>
            </a:ext>
          </a:extLst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7108" name="页眉占位符 3"/>
          <p:cNvSpPr>
            <a:spLocks noGrp="1" noChangeArrowheads="1"/>
          </p:cNvSpPr>
          <p:nvPr>
            <p:ph type="hd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  <p:sp>
        <p:nvSpPr>
          <p:cNvPr id="47109" name="页脚占位符 4"/>
          <p:cNvSpPr>
            <a:spLocks noGrp="1" noChangeArrowheads="1"/>
          </p:cNvSpPr>
          <p:nvPr>
            <p:ph type="ftr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SzPct val="100000"/>
            </a:pPr>
            <a:r>
              <a:rPr lang="zh-CN" altLang="en-US" smtClean="0">
                <a:ln>
                  <a:noFill/>
                </a:ln>
              </a:rPr>
              <a:t> </a:t>
            </a:r>
            <a:endParaRPr lang="zh-CN" altLang="en-US" smtClean="0">
              <a:ln>
                <a:noFill/>
              </a:ln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3EE8837-4324-4F94-BE9B-EC4288B1F47F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37BC096-C547-4533-B3F0-30C8F9EDACD9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47F7C3B-D053-400A-A701-676CDB98722B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/>
        </p:nvSpPr>
        <p:spPr>
          <a:xfrm>
            <a:off x="179388" y="665163"/>
            <a:ext cx="8785225" cy="607695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灯片编号占位符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02EE2A0-6704-4D57-84F8-181D41A86FE5}" type="slidenum">
              <a:rPr lang="en-US" altLang="zh-CN"/>
            </a:fld>
            <a:endParaRPr lang="en-US" altLang="zh-CN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A966A7E-3441-49E9-BA7A-C300A7DE4B02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C1779B3-B50C-47B2-9F50-E804116C664A}" type="slidenum">
              <a:rPr lang="en-US" altLang="zh-CN"/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97D0573-8302-461C-859A-68FF99D456A2}" type="slidenum">
              <a:rPr lang="en-US" altLang="zh-CN"/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37915C5-6E69-4AF3-ACFA-5AD5B3A653EF}" type="slidenum">
              <a:rPr lang="en-US" altLang="zh-CN"/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DD9C7E7-2D82-47D6-B872-6D7CAC8D9C95}" type="slidenum">
              <a:rPr lang="en-US" altLang="zh-CN"/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28E43-483D-47CD-92C4-6F842E2FB0B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061C635-5C8B-4D10-B211-7D5A00017ACF}" type="slidenum">
              <a:rPr lang="en-US" altLang="zh-CN"/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AF1FA3-2AE1-4986-928B-F94C6B2656B0}" type="slidenum">
              <a:rPr lang="en-US" altLang="zh-CN"/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BD25B22A-4E54-41E7-993E-6227751F17C1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sz="440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jpeg"/><Relationship Id="rId8" Type="http://schemas.openxmlformats.org/officeDocument/2006/relationships/image" Target="../media/image37.jpeg"/><Relationship Id="rId7" Type="http://schemas.openxmlformats.org/officeDocument/2006/relationships/image" Target="../media/image36.jpeg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image" Target="../media/image45.png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4" Type="http://schemas.openxmlformats.org/officeDocument/2006/relationships/notesSlide" Target="../notesSlides/notesSlide12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49.png"/><Relationship Id="rId11" Type="http://schemas.openxmlformats.org/officeDocument/2006/relationships/image" Target="../media/image48.png"/><Relationship Id="rId10" Type="http://schemas.openxmlformats.org/officeDocument/2006/relationships/image" Target="../media/image47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5.pn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2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>
            <a:spLocks noChangeArrowheads="1"/>
          </p:cNvSpPr>
          <p:nvPr/>
        </p:nvSpPr>
        <p:spPr bwMode="auto">
          <a:xfrm>
            <a:off x="0" y="1268760"/>
            <a:ext cx="9144000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  <a:ea typeface="方正粗活意简体" pitchFamily="65" charset="-122"/>
                <a:cs typeface="Times New Roman" panose="02020603050405020304" pitchFamily="18" charset="0"/>
              </a:rPr>
              <a:t>Unit </a:t>
            </a:r>
            <a:r>
              <a:rPr lang="en-US" altLang="zh-CN" sz="4400" b="1" dirty="0" smtClean="0">
                <a:latin typeface="Times New Roman" panose="02020603050405020304" pitchFamily="18" charset="0"/>
                <a:ea typeface="方正粗活意简体" pitchFamily="65" charset="-122"/>
                <a:cs typeface="Times New Roman" panose="02020603050405020304" pitchFamily="18" charset="0"/>
              </a:rPr>
              <a:t>7</a:t>
            </a:r>
            <a:endParaRPr lang="en-US" altLang="zh-CN" sz="4400" b="1" dirty="0" smtClean="0">
              <a:latin typeface="Times New Roman" panose="02020603050405020304" pitchFamily="18" charset="0"/>
              <a:ea typeface="方正粗活意简体" pitchFamily="65" charset="-122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6000" b="1" dirty="0" smtClean="0">
                <a:latin typeface="Times New Roman" panose="02020603050405020304" pitchFamily="18" charset="0"/>
                <a:ea typeface="方正粗活意简体" pitchFamily="65" charset="-122"/>
                <a:cs typeface="Times New Roman" panose="02020603050405020304" pitchFamily="18" charset="0"/>
              </a:rPr>
              <a:t>On </a:t>
            </a:r>
            <a:r>
              <a:rPr lang="en-US" altLang="zh-CN" sz="6000" b="1" dirty="0">
                <a:latin typeface="Times New Roman" panose="02020603050405020304" pitchFamily="18" charset="0"/>
                <a:ea typeface="方正粗活意简体" pitchFamily="65" charset="-122"/>
                <a:cs typeface="Times New Roman" panose="02020603050405020304" pitchFamily="18" charset="0"/>
              </a:rPr>
              <a:t>the farm</a:t>
            </a:r>
            <a:endParaRPr lang="en-US" altLang="zh-CN" sz="6000" b="1" dirty="0">
              <a:latin typeface="Times New Roman" panose="02020603050405020304" pitchFamily="18" charset="0"/>
              <a:ea typeface="方正粗活意简体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story0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圆角矩形 13"/>
          <p:cNvSpPr>
            <a:spLocks noChangeArrowheads="1"/>
          </p:cNvSpPr>
          <p:nvPr/>
        </p:nvSpPr>
        <p:spPr bwMode="auto">
          <a:xfrm>
            <a:off x="381000" y="731838"/>
            <a:ext cx="8458200" cy="14144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3555" name="TextBox 11"/>
          <p:cNvSpPr/>
          <p:nvPr/>
        </p:nvSpPr>
        <p:spPr>
          <a:xfrm>
            <a:off x="2133600" y="1031875"/>
            <a:ext cx="7620000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  <a:ea typeface="华文新魏" pitchFamily="2" charset="-122"/>
              </a:rPr>
              <a:t>Let’s listen</a:t>
            </a:r>
            <a:r>
              <a:rPr lang="zh-CN" altLang="en-US" sz="2800" b="1" dirty="0">
                <a:latin typeface="Comic Sans MS" panose="030F0702030302020204" pitchFamily="66" charset="0"/>
                <a:ea typeface="华文新魏" pitchFamily="2" charset="-122"/>
              </a:rPr>
              <a:t>！谁也在农场？ </a:t>
            </a:r>
            <a:endParaRPr lang="zh-CN" altLang="en-US" sz="2800" b="1" dirty="0">
              <a:latin typeface="Comic Sans MS" panose="030F0702030302020204" pitchFamily="66" charset="0"/>
              <a:ea typeface="华文新魏" pitchFamily="2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Comic Sans MS" panose="030F0702030302020204" pitchFamily="66" charset="0"/>
                <a:ea typeface="华文新魏" pitchFamily="2" charset="-122"/>
              </a:rPr>
              <a:t>Who is on the farm too?</a:t>
            </a:r>
            <a:r>
              <a:rPr lang="en-US" altLang="zh-CN" sz="3200" b="1" dirty="0">
                <a:latin typeface="Comic Sans MS" panose="030F0702030302020204" pitchFamily="66" charset="0"/>
                <a:ea typeface="华文新魏" pitchFamily="2" charset="-122"/>
              </a:rPr>
              <a:t> </a:t>
            </a:r>
            <a:endParaRPr lang="en-US" altLang="zh-CN" sz="2800" b="1" dirty="0">
              <a:latin typeface="Comic Sans MS" panose="030F0702030302020204" pitchFamily="66" charset="0"/>
              <a:ea typeface="华文新魏" pitchFamily="2" charset="-122"/>
            </a:endParaRPr>
          </a:p>
        </p:txBody>
      </p:sp>
      <p:sp>
        <p:nvSpPr>
          <p:cNvPr id="22533" name="椭圆形标注 12"/>
          <p:cNvSpPr>
            <a:spLocks noChangeArrowheads="1"/>
          </p:cNvSpPr>
          <p:nvPr/>
        </p:nvSpPr>
        <p:spPr bwMode="auto">
          <a:xfrm>
            <a:off x="622300" y="1008063"/>
            <a:ext cx="1244600" cy="863600"/>
          </a:xfrm>
          <a:prstGeom prst="wedgeEllipseCallout">
            <a:avLst>
              <a:gd name="adj1" fmla="val 45375"/>
              <a:gd name="adj2" fmla="val 59398"/>
            </a:avLst>
          </a:prstGeom>
          <a:solidFill>
            <a:srgbClr val="FF3300"/>
          </a:solidFill>
          <a:ln w="25400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Task1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pic>
        <p:nvPicPr>
          <p:cNvPr id="22534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4188" y="3357563"/>
            <a:ext cx="3249612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97650" y="3532188"/>
            <a:ext cx="196850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图片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451225"/>
            <a:ext cx="2266950" cy="254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nimBg="1"/>
      <p:bldP spid="225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7713" y="3414713"/>
            <a:ext cx="2857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圆角矩形 17"/>
          <p:cNvSpPr>
            <a:spLocks noChangeArrowheads="1"/>
          </p:cNvSpPr>
          <p:nvPr/>
        </p:nvSpPr>
        <p:spPr bwMode="auto">
          <a:xfrm>
            <a:off x="0" y="762000"/>
            <a:ext cx="9144000" cy="12747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5604" name="TextBox 11"/>
          <p:cNvSpPr/>
          <p:nvPr/>
        </p:nvSpPr>
        <p:spPr>
          <a:xfrm>
            <a:off x="1295400" y="1035050"/>
            <a:ext cx="7924800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28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ea typeface="华文新魏" pitchFamily="2" charset="-122"/>
                <a:sym typeface="Wingdings" panose="05000000000000000000"/>
              </a:rPr>
              <a:t>Watch and circle</a:t>
            </a:r>
            <a:r>
              <a:rPr sz="28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ea typeface="华文新魏" pitchFamily="2" charset="-122"/>
                <a:sym typeface="Wingdings" panose="05000000000000000000"/>
              </a:rPr>
              <a:t>：</a:t>
            </a:r>
            <a:r>
              <a:rPr lang="en-US" altLang="zh-CN" sz="28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CC"/>
                </a:solidFill>
                <a:latin typeface="Comic Sans MS" panose="030F0702030302020204" pitchFamily="66" charset="0"/>
                <a:ea typeface="华文新魏" pitchFamily="2" charset="-122"/>
                <a:sym typeface="Wingdings" panose="05000000000000000000"/>
              </a:rPr>
              <a:t>What else are there on the farm? </a:t>
            </a:r>
            <a:r>
              <a:rPr sz="28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ea typeface="华文新魏" pitchFamily="2" charset="-122"/>
                <a:sym typeface="Wingdings" panose="05000000000000000000"/>
              </a:rPr>
              <a:t>（</a:t>
            </a:r>
            <a:r>
              <a:rPr sz="28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CC"/>
                </a:solidFill>
                <a:latin typeface="Comic Sans MS" panose="030F0702030302020204" pitchFamily="66" charset="0"/>
                <a:ea typeface="华文新魏" pitchFamily="2" charset="-122"/>
                <a:sym typeface="Wingdings" panose="05000000000000000000"/>
              </a:rPr>
              <a:t>农场上还有什么呢？</a:t>
            </a:r>
            <a:r>
              <a:rPr sz="28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ea typeface="华文新魏" pitchFamily="2" charset="-122"/>
                <a:sym typeface="Wingdings" panose="05000000000000000000"/>
              </a:rPr>
              <a:t>）</a:t>
            </a:r>
            <a:r>
              <a:rPr lang="en-US" altLang="zh-CN" sz="28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ea typeface="华文新魏" pitchFamily="2" charset="-122"/>
                <a:sym typeface="Wingdings" panose="05000000000000000000"/>
              </a:rPr>
              <a:t>: </a:t>
            </a:r>
            <a:endParaRPr lang="en-US" altLang="zh-CN" sz="2800" b="1" dirty="0">
              <a:latin typeface="Comic Sans MS" panose="030F0702030302020204" pitchFamily="66" charset="0"/>
              <a:ea typeface="华文新魏" pitchFamily="2" charset="-122"/>
            </a:endParaRPr>
          </a:p>
        </p:txBody>
      </p:sp>
      <p:sp>
        <p:nvSpPr>
          <p:cNvPr id="23558" name="椭圆形标注 19"/>
          <p:cNvSpPr>
            <a:spLocks noChangeArrowheads="1"/>
          </p:cNvSpPr>
          <p:nvPr/>
        </p:nvSpPr>
        <p:spPr bwMode="auto">
          <a:xfrm>
            <a:off x="50800" y="914400"/>
            <a:ext cx="1244600" cy="863600"/>
          </a:xfrm>
          <a:prstGeom prst="wedgeEllipseCallout">
            <a:avLst>
              <a:gd name="adj1" fmla="val 45375"/>
              <a:gd name="adj2" fmla="val 59398"/>
            </a:avLst>
          </a:prstGeom>
          <a:solidFill>
            <a:srgbClr val="FF3300"/>
          </a:solidFill>
          <a:ln w="25400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Task2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4" grpId="0" animBg="1"/>
      <p:bldP spid="235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MC900441388[1]"/>
          <p:cNvPicPr>
            <a:picLocks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52400" y="533400"/>
            <a:ext cx="8839200" cy="5795963"/>
          </a:xfrm>
        </p:spPr>
      </p:pic>
      <p:grpSp>
        <p:nvGrpSpPr>
          <p:cNvPr id="25603" name="Group 20"/>
          <p:cNvGrpSpPr>
            <a:grpSpLocks noChangeAspect="1"/>
          </p:cNvGrpSpPr>
          <p:nvPr/>
        </p:nvGrpSpPr>
        <p:grpSpPr bwMode="auto">
          <a:xfrm>
            <a:off x="2509838" y="4208463"/>
            <a:ext cx="1135062" cy="1409700"/>
            <a:chOff x="0" y="0"/>
            <a:chExt cx="715" cy="888"/>
          </a:xfrm>
        </p:grpSpPr>
        <p:pic>
          <p:nvPicPr>
            <p:cNvPr id="25604" name="Picture 21" descr="chicken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427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5" name="Picture 22" descr="chicken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4" y="96"/>
              <a:ext cx="427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6" name="Picture 23" descr="chicken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192"/>
              <a:ext cx="427" cy="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7" name="Group 24"/>
          <p:cNvGrpSpPr>
            <a:grpSpLocks noChangeAspect="1"/>
          </p:cNvGrpSpPr>
          <p:nvPr/>
        </p:nvGrpSpPr>
        <p:grpSpPr bwMode="auto">
          <a:xfrm>
            <a:off x="5943600" y="3505200"/>
            <a:ext cx="1290638" cy="1524000"/>
            <a:chOff x="0" y="0"/>
            <a:chExt cx="813" cy="960"/>
          </a:xfrm>
        </p:grpSpPr>
        <p:pic>
          <p:nvPicPr>
            <p:cNvPr id="25608" name="Picture 25" descr="duck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2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9" name="Picture 26" descr="duck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" y="96"/>
              <a:ext cx="52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0" name="Picture 27" descr="duck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" y="192"/>
              <a:ext cx="52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1" name="Picture 28" descr="duck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8"/>
              <a:ext cx="525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12" name="Group 29"/>
          <p:cNvGrpSpPr>
            <a:grpSpLocks noChangeAspect="1"/>
          </p:cNvGrpSpPr>
          <p:nvPr/>
        </p:nvGrpSpPr>
        <p:grpSpPr bwMode="auto">
          <a:xfrm>
            <a:off x="3657600" y="2590800"/>
            <a:ext cx="1981200" cy="1284288"/>
            <a:chOff x="0" y="0"/>
            <a:chExt cx="1248" cy="809"/>
          </a:xfrm>
        </p:grpSpPr>
        <p:pic>
          <p:nvPicPr>
            <p:cNvPr id="25613" name="Picture 30" descr="orange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" y="0"/>
              <a:ext cx="576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4" name="Picture 31" descr="orange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36"/>
              <a:ext cx="576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5" name="Picture 32" descr="orange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6" y="0"/>
              <a:ext cx="576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6" name="Picture 33" descr="orange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6" y="336"/>
              <a:ext cx="576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7" name="Picture 34" descr="orange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2" y="336"/>
              <a:ext cx="576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18" name="Oval 35"/>
          <p:cNvSpPr>
            <a:spLocks noChangeArrowheads="1"/>
          </p:cNvSpPr>
          <p:nvPr/>
        </p:nvSpPr>
        <p:spPr bwMode="auto">
          <a:xfrm>
            <a:off x="3124200" y="609600"/>
            <a:ext cx="1981200" cy="1905000"/>
          </a:xfrm>
          <a:prstGeom prst="ellipse">
            <a:avLst/>
          </a:prstGeom>
          <a:noFill/>
          <a:ln w="50800" algn="ctr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25619" name="Oval 36"/>
          <p:cNvSpPr>
            <a:spLocks noChangeArrowheads="1"/>
          </p:cNvSpPr>
          <p:nvPr/>
        </p:nvSpPr>
        <p:spPr bwMode="auto">
          <a:xfrm>
            <a:off x="4038600" y="4267200"/>
            <a:ext cx="1676400" cy="1622425"/>
          </a:xfrm>
          <a:prstGeom prst="ellipse">
            <a:avLst/>
          </a:prstGeom>
          <a:noFill/>
          <a:ln w="50800" algn="ctr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25620" name="Oval 37"/>
          <p:cNvSpPr>
            <a:spLocks noChangeArrowheads="1"/>
          </p:cNvSpPr>
          <p:nvPr/>
        </p:nvSpPr>
        <p:spPr bwMode="auto">
          <a:xfrm>
            <a:off x="685800" y="2133600"/>
            <a:ext cx="2667000" cy="1447800"/>
          </a:xfrm>
          <a:prstGeom prst="ellipse">
            <a:avLst/>
          </a:prstGeom>
          <a:noFill/>
          <a:ln w="50800" algn="ctr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25621" name="Oval 38"/>
          <p:cNvSpPr>
            <a:spLocks noChangeArrowheads="1"/>
          </p:cNvSpPr>
          <p:nvPr/>
        </p:nvSpPr>
        <p:spPr bwMode="auto">
          <a:xfrm>
            <a:off x="6324600" y="1828800"/>
            <a:ext cx="1676400" cy="1622425"/>
          </a:xfrm>
          <a:prstGeom prst="ellipse">
            <a:avLst/>
          </a:prstGeom>
          <a:noFill/>
          <a:ln w="50800" algn="ctr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25622" name="Text Box 39"/>
          <p:cNvSpPr>
            <a:spLocks noChangeArrowheads="1"/>
          </p:cNvSpPr>
          <p:nvPr/>
        </p:nvSpPr>
        <p:spPr bwMode="auto">
          <a:xfrm>
            <a:off x="0" y="152400"/>
            <a:ext cx="3581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Comic Sans MS" panose="030F0702030302020204" pitchFamily="66" charset="0"/>
              </a:rPr>
              <a:t>Watch and circle</a:t>
            </a:r>
            <a:endParaRPr lang="en-US" altLang="zh-CN" sz="3200">
              <a:latin typeface="Comic Sans MS" panose="030F0702030302020204" pitchFamily="66" charset="0"/>
            </a:endParaRPr>
          </a:p>
        </p:txBody>
      </p:sp>
      <p:sp>
        <p:nvSpPr>
          <p:cNvPr id="25623" name="Text Box 40"/>
          <p:cNvSpPr>
            <a:spLocks noChangeArrowheads="1"/>
          </p:cNvSpPr>
          <p:nvPr/>
        </p:nvSpPr>
        <p:spPr bwMode="auto">
          <a:xfrm>
            <a:off x="5029200" y="381000"/>
            <a:ext cx="1752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pigs</a:t>
            </a:r>
            <a:endParaRPr lang="en-US" altLang="zh-CN" sz="4000" b="1"/>
          </a:p>
        </p:txBody>
      </p:sp>
      <p:sp>
        <p:nvSpPr>
          <p:cNvPr id="25624" name="Text Box 41"/>
          <p:cNvSpPr>
            <a:spLocks noChangeArrowheads="1"/>
          </p:cNvSpPr>
          <p:nvPr/>
        </p:nvSpPr>
        <p:spPr bwMode="auto">
          <a:xfrm>
            <a:off x="6934200" y="1219200"/>
            <a:ext cx="198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apples</a:t>
            </a:r>
            <a:endParaRPr lang="en-US" altLang="zh-CN" sz="4000" b="1"/>
          </a:p>
        </p:txBody>
      </p:sp>
      <p:sp>
        <p:nvSpPr>
          <p:cNvPr id="25625" name="Text Box 42"/>
          <p:cNvSpPr>
            <a:spLocks noChangeArrowheads="1"/>
          </p:cNvSpPr>
          <p:nvPr/>
        </p:nvSpPr>
        <p:spPr bwMode="auto">
          <a:xfrm>
            <a:off x="457200" y="1371600"/>
            <a:ext cx="1752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cows</a:t>
            </a:r>
            <a:endParaRPr lang="en-US" altLang="zh-CN" sz="4000" b="1"/>
          </a:p>
        </p:txBody>
      </p:sp>
      <p:sp>
        <p:nvSpPr>
          <p:cNvPr id="25626" name="Text Box 43"/>
          <p:cNvSpPr>
            <a:spLocks noChangeArrowheads="1"/>
          </p:cNvSpPr>
          <p:nvPr/>
        </p:nvSpPr>
        <p:spPr bwMode="auto">
          <a:xfrm>
            <a:off x="6248400" y="5334000"/>
            <a:ext cx="1752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pears</a:t>
            </a:r>
            <a:endParaRPr lang="en-US" altLang="zh-CN" sz="4000" b="1"/>
          </a:p>
        </p:txBody>
      </p:sp>
      <p:grpSp>
        <p:nvGrpSpPr>
          <p:cNvPr id="25627" name="Group 4"/>
          <p:cNvGrpSpPr>
            <a:grpSpLocks noChangeAspect="1"/>
          </p:cNvGrpSpPr>
          <p:nvPr/>
        </p:nvGrpSpPr>
        <p:grpSpPr bwMode="auto">
          <a:xfrm>
            <a:off x="3200400" y="1066800"/>
            <a:ext cx="1752600" cy="1219200"/>
            <a:chOff x="0" y="0"/>
            <a:chExt cx="1104" cy="768"/>
          </a:xfrm>
        </p:grpSpPr>
        <p:pic>
          <p:nvPicPr>
            <p:cNvPr id="25628" name="Picture 5" descr="pi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8"/>
              <a:ext cx="57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9" name="Picture 6" descr="pi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8" y="0"/>
              <a:ext cx="57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0" name="Picture 7" descr="pi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6" y="336"/>
              <a:ext cx="57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31" name="Group 16"/>
          <p:cNvGrpSpPr>
            <a:grpSpLocks noChangeAspect="1"/>
          </p:cNvGrpSpPr>
          <p:nvPr/>
        </p:nvGrpSpPr>
        <p:grpSpPr bwMode="auto">
          <a:xfrm>
            <a:off x="6400800" y="2057400"/>
            <a:ext cx="1501775" cy="990600"/>
            <a:chOff x="0" y="0"/>
            <a:chExt cx="946" cy="624"/>
          </a:xfrm>
        </p:grpSpPr>
        <p:pic>
          <p:nvPicPr>
            <p:cNvPr id="25632" name="Picture 17" descr="apple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0"/>
              <a:ext cx="466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3" name="Picture 18" descr="apple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0" y="144"/>
              <a:ext cx="466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4" name="Picture 19" descr="apple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96"/>
              <a:ext cx="466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35" name="Group 11"/>
          <p:cNvGrpSpPr>
            <a:grpSpLocks noChangeAspect="1"/>
          </p:cNvGrpSpPr>
          <p:nvPr/>
        </p:nvGrpSpPr>
        <p:grpSpPr bwMode="auto">
          <a:xfrm>
            <a:off x="4267200" y="4572000"/>
            <a:ext cx="1235075" cy="914400"/>
            <a:chOff x="0" y="0"/>
            <a:chExt cx="778" cy="576"/>
          </a:xfrm>
        </p:grpSpPr>
        <p:pic>
          <p:nvPicPr>
            <p:cNvPr id="25636" name="Picture 12" descr="pear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4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7" name="Picture 13" descr="pear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4" y="48"/>
              <a:ext cx="34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8" name="Picture 14" descr="pear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96"/>
              <a:ext cx="34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9" name="Picture 15" descr="pear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2" y="144"/>
              <a:ext cx="34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40" name="Group 8"/>
          <p:cNvGrpSpPr>
            <a:grpSpLocks noChangeAspect="1"/>
          </p:cNvGrpSpPr>
          <p:nvPr/>
        </p:nvGrpSpPr>
        <p:grpSpPr bwMode="auto">
          <a:xfrm>
            <a:off x="762000" y="2514600"/>
            <a:ext cx="2362200" cy="752475"/>
            <a:chOff x="0" y="0"/>
            <a:chExt cx="1488" cy="474"/>
          </a:xfrm>
        </p:grpSpPr>
        <p:pic>
          <p:nvPicPr>
            <p:cNvPr id="25641" name="Picture 9" descr="cow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768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42" name="Picture 10" descr="cow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0" y="0"/>
              <a:ext cx="768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643" name="Picture 25" descr="香蕉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1425" y="3749675"/>
            <a:ext cx="1624013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44" name="Picture 25" descr="香蕉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2825" y="3962400"/>
            <a:ext cx="1624013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 fill="hold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 fill="hold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 fill="hold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 fill="hold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40"/>
                  </p:tgtEl>
                </p:cond>
              </p:nextCondLst>
            </p:seq>
          </p:childTnLst>
        </p:cTn>
      </p:par>
    </p:tnLst>
    <p:bldLst>
      <p:bldP spid="25618" grpId="0" animBg="1"/>
      <p:bldP spid="25619" grpId="0" animBg="1"/>
      <p:bldP spid="25620" grpId="0" animBg="1"/>
      <p:bldP spid="25621" grpId="0" animBg="1"/>
      <p:bldP spid="25623" grpId="0" animBg="1"/>
      <p:bldP spid="25624" grpId="0" animBg="1"/>
      <p:bldP spid="25625" grpId="0" animBg="1"/>
      <p:bldP spid="256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圆角矩形 14"/>
          <p:cNvSpPr>
            <a:spLocks noChangeArrowheads="1"/>
          </p:cNvSpPr>
          <p:nvPr/>
        </p:nvSpPr>
        <p:spPr bwMode="auto">
          <a:xfrm>
            <a:off x="304800" y="74613"/>
            <a:ext cx="8839200" cy="12430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1747" name="TextBox 11"/>
          <p:cNvSpPr/>
          <p:nvPr/>
        </p:nvSpPr>
        <p:spPr>
          <a:xfrm>
            <a:off x="1931988" y="239713"/>
            <a:ext cx="7010400" cy="1077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Comic Sans MS" panose="030F0702030302020204" pitchFamily="66" charset="0"/>
                <a:ea typeface="华文新魏" pitchFamily="2" charset="-122"/>
              </a:rPr>
              <a:t>Let’s read: (</a:t>
            </a:r>
            <a:r>
              <a:rPr lang="zh-CN" altLang="en-US" sz="3200" b="1" dirty="0">
                <a:latin typeface="Comic Sans MS" panose="030F0702030302020204" pitchFamily="66" charset="0"/>
                <a:ea typeface="华文新魏" pitchFamily="2" charset="-122"/>
              </a:rPr>
              <a:t>阅读课文，将农场上的动植物摆在正确的位置。</a:t>
            </a:r>
            <a:r>
              <a:rPr lang="en-US" altLang="zh-CN" sz="3200" b="1" dirty="0">
                <a:latin typeface="Comic Sans MS" panose="030F0702030302020204" pitchFamily="66" charset="0"/>
                <a:ea typeface="华文新魏" pitchFamily="2" charset="-122"/>
              </a:rPr>
              <a:t>)</a:t>
            </a:r>
            <a:endParaRPr lang="en-US" altLang="zh-CN" sz="3200" b="1" dirty="0">
              <a:latin typeface="Comic Sans MS" panose="030F0702030302020204" pitchFamily="66" charset="0"/>
              <a:ea typeface="华文新魏" pitchFamily="2" charset="-122"/>
            </a:endParaRPr>
          </a:p>
        </p:txBody>
      </p:sp>
      <p:sp>
        <p:nvSpPr>
          <p:cNvPr id="26629" name="椭圆形标注 16"/>
          <p:cNvSpPr>
            <a:spLocks noChangeArrowheads="1"/>
          </p:cNvSpPr>
          <p:nvPr/>
        </p:nvSpPr>
        <p:spPr bwMode="auto">
          <a:xfrm>
            <a:off x="471488" y="247650"/>
            <a:ext cx="1244600" cy="863600"/>
          </a:xfrm>
          <a:prstGeom prst="wedgeEllipseCallout">
            <a:avLst>
              <a:gd name="adj1" fmla="val 45375"/>
              <a:gd name="adj2" fmla="val 59398"/>
            </a:avLst>
          </a:prstGeom>
          <a:solidFill>
            <a:srgbClr val="FF3300"/>
          </a:solidFill>
          <a:ln w="25400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Task3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pic>
        <p:nvPicPr>
          <p:cNvPr id="26630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77200" y="6134100"/>
            <a:ext cx="61436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2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52525" y="2897188"/>
            <a:ext cx="536575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图片 2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6588" y="2514600"/>
            <a:ext cx="61436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图片 2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78750" y="5668963"/>
            <a:ext cx="614363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图片 3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32050" y="3487738"/>
            <a:ext cx="38735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图片 2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12025" y="5935663"/>
            <a:ext cx="8159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图片 3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48475" y="2360613"/>
            <a:ext cx="236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图片 3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78413" y="6227763"/>
            <a:ext cx="431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图片 3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312025" y="2170113"/>
            <a:ext cx="2921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图片 5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295900" y="6103938"/>
            <a:ext cx="5556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40" name="组合 11"/>
          <p:cNvGrpSpPr/>
          <p:nvPr/>
        </p:nvGrpSpPr>
        <p:grpSpPr bwMode="auto">
          <a:xfrm>
            <a:off x="434975" y="5967413"/>
            <a:ext cx="1604963" cy="890587"/>
            <a:chOff x="435479" y="5967991"/>
            <a:chExt cx="1604006" cy="890009"/>
          </a:xfrm>
        </p:grpSpPr>
        <p:pic>
          <p:nvPicPr>
            <p:cNvPr id="26641" name="图片 6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435479" y="6195729"/>
              <a:ext cx="935245" cy="662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2" name="图片 36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679734" y="5967991"/>
              <a:ext cx="935245" cy="662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3" name="图片 37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1104240" y="6178252"/>
              <a:ext cx="935245" cy="662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644" name="组合 12"/>
          <p:cNvGrpSpPr/>
          <p:nvPr/>
        </p:nvGrpSpPr>
        <p:grpSpPr bwMode="auto">
          <a:xfrm>
            <a:off x="2665413" y="5795963"/>
            <a:ext cx="1931987" cy="1149350"/>
            <a:chOff x="2665755" y="5796503"/>
            <a:chExt cx="1932024" cy="1148380"/>
          </a:xfrm>
        </p:grpSpPr>
        <p:pic>
          <p:nvPicPr>
            <p:cNvPr id="26645" name="图片 2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2665755" y="6133837"/>
              <a:ext cx="952500" cy="645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6" name="图片 38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3016629" y="6299291"/>
              <a:ext cx="952500" cy="645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7" name="图片 40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3065722" y="5796503"/>
              <a:ext cx="952500" cy="645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8" name="图片 39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3645279" y="6075663"/>
              <a:ext cx="952500" cy="645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7 4.07407E-06 L -0.6408 -0.57732">
                                      <p:cBhvr>
                                        <p:cTn id="21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07 -4.07407E-06 L -0.71424 -0.61944">
                                      <p:cBhvr>
                                        <p:cTn id="2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06 -3.33333E-06 L -0.59757 -0.62546">
                                      <p:cBhvr>
                                        <p:cTn id="25" dur="2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 fill="hold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 fill="hold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 fill="hold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0648 L 0.20382 -0.48426">
                                      <p:cBhvr>
                                        <p:cTn id="40" dur="2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06 -4.07407E-06 L 0.3099 -0.57708">
                                      <p:cBhvr>
                                        <p:cTn id="42" dur="2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 fill="hold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 fill="hold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06 -3.7037E-06 L 0.44393 -0.13055">
                                      <p:cBhvr>
                                        <p:cTn id="54" dur="2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06 4.81481E-06 L 0.21701 -0.32894">
                                      <p:cBhvr>
                                        <p:cTn id="59" dur="2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2664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4"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  <p:bldP spid="266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story0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圆角矩形 13"/>
          <p:cNvSpPr>
            <a:spLocks noChangeArrowheads="1"/>
          </p:cNvSpPr>
          <p:nvPr/>
        </p:nvSpPr>
        <p:spPr bwMode="auto">
          <a:xfrm>
            <a:off x="1066800" y="1176338"/>
            <a:ext cx="7534275" cy="2024062"/>
          </a:xfrm>
          <a:prstGeom prst="roundRect">
            <a:avLst>
              <a:gd name="adj" fmla="val 16667"/>
            </a:avLst>
          </a:prstGeom>
          <a:solidFill>
            <a:schemeClr val="bg1">
              <a:alpha val="75999"/>
            </a:schemeClr>
          </a:solidFill>
          <a:ln w="25400" algn="ctr">
            <a:solidFill>
              <a:schemeClr val="tx1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3795" name="TextBox 11"/>
          <p:cNvSpPr/>
          <p:nvPr/>
        </p:nvSpPr>
        <p:spPr>
          <a:xfrm>
            <a:off x="2362200" y="1219200"/>
            <a:ext cx="6858000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3366FF"/>
                </a:solidFill>
                <a:latin typeface="Comic Sans MS" panose="030F0702030302020204" pitchFamily="66" charset="0"/>
                <a:ea typeface="华文新魏" pitchFamily="2" charset="-122"/>
              </a:rPr>
              <a:t>Let’s follow.</a:t>
            </a:r>
            <a:r>
              <a:rPr lang="zh-CN" altLang="en-US" sz="4000" b="1" dirty="0">
                <a:solidFill>
                  <a:srgbClr val="3366FF"/>
                </a:solidFill>
                <a:latin typeface="Comic Sans MS" panose="030F0702030302020204" pitchFamily="66" charset="0"/>
                <a:ea typeface="华文新魏" pitchFamily="2" charset="-122"/>
              </a:rPr>
              <a:t>（跟读） </a:t>
            </a:r>
            <a:endParaRPr lang="zh-CN" altLang="en-US" sz="4000" b="1" dirty="0">
              <a:solidFill>
                <a:srgbClr val="3366FF"/>
              </a:solidFill>
              <a:latin typeface="Comic Sans MS" panose="030F0702030302020204" pitchFamily="66" charset="0"/>
              <a:ea typeface="华文新魏" pitchFamily="2" charset="-122"/>
            </a:endParaRPr>
          </a:p>
          <a:p>
            <a:r>
              <a:rPr lang="zh-CN" altLang="en-US" sz="4000" b="1" dirty="0">
                <a:solidFill>
                  <a:srgbClr val="3366FF"/>
                </a:solidFill>
                <a:latin typeface="Comic Sans MS" panose="030F0702030302020204" pitchFamily="66" charset="0"/>
                <a:ea typeface="华文新魏" pitchFamily="2" charset="-122"/>
              </a:rPr>
              <a:t>☆ 注意语音语调</a:t>
            </a:r>
            <a:endParaRPr lang="zh-CN" altLang="en-US" sz="4000" b="1" dirty="0">
              <a:solidFill>
                <a:srgbClr val="3366FF"/>
              </a:solidFill>
              <a:latin typeface="Comic Sans MS" panose="030F0702030302020204" pitchFamily="66" charset="0"/>
              <a:ea typeface="华文新魏" pitchFamily="2" charset="-122"/>
            </a:endParaRPr>
          </a:p>
          <a:p>
            <a:r>
              <a:rPr lang="zh-CN" altLang="en-US" sz="4000" b="1" dirty="0">
                <a:solidFill>
                  <a:srgbClr val="3366FF"/>
                </a:solidFill>
                <a:latin typeface="Comic Sans MS" panose="030F0702030302020204" pitchFamily="66" charset="0"/>
                <a:ea typeface="华文新魏" pitchFamily="2" charset="-122"/>
              </a:rPr>
              <a:t>☆ 要读出感情哦</a:t>
            </a:r>
            <a:endParaRPr lang="zh-CN" altLang="en-US" sz="4000" b="1" dirty="0">
              <a:solidFill>
                <a:srgbClr val="3366FF"/>
              </a:solidFill>
              <a:latin typeface="Comic Sans MS" panose="030F0702030302020204" pitchFamily="66" charset="0"/>
              <a:ea typeface="华文新魏" pitchFamily="2" charset="-122"/>
            </a:endParaRPr>
          </a:p>
        </p:txBody>
      </p:sp>
      <p:sp>
        <p:nvSpPr>
          <p:cNvPr id="27653" name="椭圆形标注 12"/>
          <p:cNvSpPr>
            <a:spLocks noChangeArrowheads="1"/>
          </p:cNvSpPr>
          <p:nvPr/>
        </p:nvSpPr>
        <p:spPr bwMode="auto">
          <a:xfrm>
            <a:off x="1117600" y="685800"/>
            <a:ext cx="1244600" cy="863600"/>
          </a:xfrm>
          <a:prstGeom prst="wedgeEllipseCallout">
            <a:avLst>
              <a:gd name="adj1" fmla="val 45375"/>
              <a:gd name="adj2" fmla="val 59398"/>
            </a:avLst>
          </a:prstGeom>
          <a:solidFill>
            <a:srgbClr val="FF3300"/>
          </a:solidFill>
          <a:ln w="25400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dirty="0">
                <a:latin typeface="Comic Sans MS" panose="030F0702030302020204" pitchFamily="66" charset="0"/>
              </a:rPr>
              <a:t>Task4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7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484313"/>
            <a:ext cx="4302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7099300" y="1196975"/>
            <a:ext cx="1144588" cy="369888"/>
          </a:xfrm>
          <a:prstGeom prst="rect">
            <a:avLst/>
          </a:prstGeom>
          <a:solidFill>
            <a:srgbClr val="ADE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/>
              <a:t>表示重读</a:t>
            </a:r>
            <a:endParaRPr lang="zh-CN" altLang="en-US" b="1"/>
          </a:p>
        </p:txBody>
      </p:sp>
      <p:sp>
        <p:nvSpPr>
          <p:cNvPr id="28676" name="Rectangle 8"/>
          <p:cNvSpPr>
            <a:spLocks noChangeArrowheads="1"/>
          </p:cNvSpPr>
          <p:nvPr/>
        </p:nvSpPr>
        <p:spPr bwMode="auto">
          <a:xfrm>
            <a:off x="5367338" y="703263"/>
            <a:ext cx="1184275" cy="368300"/>
          </a:xfrm>
          <a:prstGeom prst="rect">
            <a:avLst/>
          </a:prstGeom>
          <a:solidFill>
            <a:srgbClr val="ADE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/>
              <a:t>表示降调</a:t>
            </a:r>
            <a:endParaRPr lang="zh-CN" altLang="en-US" b="1"/>
          </a:p>
        </p:txBody>
      </p:sp>
      <p:sp>
        <p:nvSpPr>
          <p:cNvPr id="28677" name="Rectangle 9"/>
          <p:cNvSpPr>
            <a:spLocks noChangeArrowheads="1"/>
          </p:cNvSpPr>
          <p:nvPr/>
        </p:nvSpPr>
        <p:spPr bwMode="auto">
          <a:xfrm>
            <a:off x="7059613" y="703263"/>
            <a:ext cx="1184275" cy="368300"/>
          </a:xfrm>
          <a:prstGeom prst="rect">
            <a:avLst/>
          </a:prstGeom>
          <a:solidFill>
            <a:srgbClr val="ADE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/>
              <a:t>表示升调</a:t>
            </a:r>
            <a:endParaRPr lang="zh-CN" altLang="en-US" b="1"/>
          </a:p>
        </p:txBody>
      </p:sp>
      <p:sp>
        <p:nvSpPr>
          <p:cNvPr id="28678" name="AutoShape 16"/>
          <p:cNvSpPr>
            <a:spLocks noChangeArrowheads="1"/>
          </p:cNvSpPr>
          <p:nvPr/>
        </p:nvSpPr>
        <p:spPr bwMode="auto">
          <a:xfrm rot="19500000">
            <a:off x="6678613" y="844550"/>
            <a:ext cx="381000" cy="228600"/>
          </a:xfrm>
          <a:prstGeom prst="curvedUpArrow">
            <a:avLst>
              <a:gd name="adj1" fmla="val 4738"/>
              <a:gd name="adj2" fmla="val 66667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8679" name="Oval 29"/>
          <p:cNvSpPr>
            <a:spLocks noChangeArrowheads="1"/>
          </p:cNvSpPr>
          <p:nvPr/>
        </p:nvSpPr>
        <p:spPr bwMode="auto">
          <a:xfrm>
            <a:off x="6870700" y="1341438"/>
            <a:ext cx="146050" cy="160337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8680" name="AutoShape 21"/>
          <p:cNvSpPr>
            <a:spLocks noChangeArrowheads="1"/>
          </p:cNvSpPr>
          <p:nvPr/>
        </p:nvSpPr>
        <p:spPr bwMode="auto">
          <a:xfrm rot="1980000">
            <a:off x="5038725" y="766763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5848" name="Oval 29"/>
          <p:cNvSpPr/>
          <p:nvPr/>
        </p:nvSpPr>
        <p:spPr>
          <a:xfrm>
            <a:off x="1303338" y="4538663"/>
            <a:ext cx="146050" cy="1603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8682" name="Text Box 17"/>
          <p:cNvSpPr>
            <a:spLocks noChangeArrowheads="1"/>
          </p:cNvSpPr>
          <p:nvPr/>
        </p:nvSpPr>
        <p:spPr bwMode="auto">
          <a:xfrm>
            <a:off x="312738" y="3573463"/>
            <a:ext cx="4267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latin typeface="Britannic Bold" pitchFamily="34" charset="0"/>
                <a:ea typeface="华康圆体W9(P)"/>
                <a:cs typeface="华康圆体W9(P)"/>
              </a:rPr>
              <a:t>Grandpa, this is Mike.</a:t>
            </a:r>
            <a:endParaRPr lang="en-US" altLang="zh-CN" sz="2800" dirty="0">
              <a:latin typeface="Britannic Bold" pitchFamily="34" charset="0"/>
              <a:ea typeface="华康圆体W9(P)"/>
              <a:cs typeface="华康圆体W9(P)"/>
            </a:endParaRPr>
          </a:p>
        </p:txBody>
      </p:sp>
      <p:sp>
        <p:nvSpPr>
          <p:cNvPr id="28683" name="Text Box 18"/>
          <p:cNvSpPr>
            <a:spLocks noChangeArrowheads="1"/>
          </p:cNvSpPr>
          <p:nvPr/>
        </p:nvSpPr>
        <p:spPr bwMode="auto">
          <a:xfrm>
            <a:off x="617538" y="4149725"/>
            <a:ext cx="3657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latin typeface="Britannic Bold" pitchFamily="34" charset="0"/>
                <a:ea typeface="华康圆体W9(P)"/>
                <a:cs typeface="华康圆体W9(P)"/>
              </a:rPr>
              <a:t>Welcome to my farm.</a:t>
            </a:r>
            <a:endParaRPr lang="en-US" altLang="zh-CN" sz="2800" dirty="0">
              <a:latin typeface="Britannic Bold" pitchFamily="34" charset="0"/>
              <a:ea typeface="华康圆体W9(P)"/>
              <a:cs typeface="华康圆体W9(P)"/>
            </a:endParaRPr>
          </a:p>
        </p:txBody>
      </p:sp>
      <p:sp>
        <p:nvSpPr>
          <p:cNvPr id="28684" name="Text Box 27"/>
          <p:cNvSpPr>
            <a:spLocks noChangeArrowheads="1"/>
          </p:cNvSpPr>
          <p:nvPr/>
        </p:nvSpPr>
        <p:spPr bwMode="auto">
          <a:xfrm>
            <a:off x="400050" y="4724400"/>
            <a:ext cx="441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latin typeface="Britannic Bold" pitchFamily="34" charset="0"/>
                <a:ea typeface="华康圆体W9(P)"/>
                <a:cs typeface="华康圆体W9(P)"/>
              </a:rPr>
              <a:t>Nice to meet you, Mike.</a:t>
            </a:r>
            <a:endParaRPr lang="en-US" altLang="zh-CN" sz="2800">
              <a:latin typeface="Britannic Bold" pitchFamily="34" charset="0"/>
              <a:ea typeface="华康圆体W9(P)"/>
              <a:cs typeface="华康圆体W9(P)"/>
            </a:endParaRPr>
          </a:p>
        </p:txBody>
      </p:sp>
      <p:sp>
        <p:nvSpPr>
          <p:cNvPr id="28685" name="Text Box 29"/>
          <p:cNvSpPr>
            <a:spLocks noChangeArrowheads="1"/>
          </p:cNvSpPr>
          <p:nvPr/>
        </p:nvSpPr>
        <p:spPr bwMode="auto">
          <a:xfrm>
            <a:off x="200025" y="5403850"/>
            <a:ext cx="3810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latin typeface="Britannic Bold" pitchFamily="34" charset="0"/>
                <a:ea typeface="华康圆体W9(P)"/>
                <a:cs typeface="华康圆体W9(P)"/>
              </a:rPr>
              <a:t>Nice to meet you.</a:t>
            </a:r>
            <a:endParaRPr lang="en-US" altLang="zh-CN" sz="2800">
              <a:latin typeface="Britannic Bold" pitchFamily="34" charset="0"/>
              <a:ea typeface="华康圆体W9(P)"/>
              <a:cs typeface="华康圆体W9(P)"/>
            </a:endParaRPr>
          </a:p>
        </p:txBody>
      </p:sp>
      <p:sp>
        <p:nvSpPr>
          <p:cNvPr id="35853" name="Oval 29"/>
          <p:cNvSpPr/>
          <p:nvPr/>
        </p:nvSpPr>
        <p:spPr>
          <a:xfrm>
            <a:off x="2338388" y="5114925"/>
            <a:ext cx="146050" cy="16033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5854" name="Oval 29"/>
          <p:cNvSpPr/>
          <p:nvPr/>
        </p:nvSpPr>
        <p:spPr>
          <a:xfrm>
            <a:off x="2987675" y="5829300"/>
            <a:ext cx="146050" cy="16033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5855" name="Oval 29"/>
          <p:cNvSpPr/>
          <p:nvPr/>
        </p:nvSpPr>
        <p:spPr>
          <a:xfrm>
            <a:off x="3589338" y="4538663"/>
            <a:ext cx="146050" cy="1603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8689" name="AutoShape 21"/>
          <p:cNvSpPr>
            <a:spLocks noChangeArrowheads="1"/>
          </p:cNvSpPr>
          <p:nvPr/>
        </p:nvSpPr>
        <p:spPr bwMode="auto">
          <a:xfrm rot="1980000">
            <a:off x="4103688" y="4287838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8690" name="AutoShape 16"/>
          <p:cNvSpPr>
            <a:spLocks noChangeArrowheads="1"/>
          </p:cNvSpPr>
          <p:nvPr/>
        </p:nvSpPr>
        <p:spPr bwMode="auto">
          <a:xfrm rot="19500000">
            <a:off x="4591050" y="4862513"/>
            <a:ext cx="381000" cy="228600"/>
          </a:xfrm>
          <a:prstGeom prst="curvedUpArrow">
            <a:avLst>
              <a:gd name="adj1" fmla="val 4738"/>
              <a:gd name="adj2" fmla="val 66667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8691" name="AutoShape 21"/>
          <p:cNvSpPr>
            <a:spLocks noChangeArrowheads="1"/>
          </p:cNvSpPr>
          <p:nvPr/>
        </p:nvSpPr>
        <p:spPr bwMode="auto">
          <a:xfrm rot="1980000">
            <a:off x="4175125" y="3717925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8692" name="AutoShape 21"/>
          <p:cNvSpPr>
            <a:spLocks noChangeArrowheads="1"/>
          </p:cNvSpPr>
          <p:nvPr/>
        </p:nvSpPr>
        <p:spPr bwMode="auto">
          <a:xfrm rot="1980000">
            <a:off x="3527425" y="5543550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5860" name="Oval 29"/>
          <p:cNvSpPr/>
          <p:nvPr/>
        </p:nvSpPr>
        <p:spPr>
          <a:xfrm>
            <a:off x="1150938" y="4005263"/>
            <a:ext cx="146050" cy="1603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5861" name="Oval 29"/>
          <p:cNvSpPr/>
          <p:nvPr/>
        </p:nvSpPr>
        <p:spPr>
          <a:xfrm>
            <a:off x="3589338" y="4005263"/>
            <a:ext cx="146050" cy="1603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5862" name="Oval 29"/>
          <p:cNvSpPr/>
          <p:nvPr/>
        </p:nvSpPr>
        <p:spPr>
          <a:xfrm>
            <a:off x="1030288" y="5170488"/>
            <a:ext cx="146050" cy="1603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pic>
        <p:nvPicPr>
          <p:cNvPr id="28696" name="Picture 8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1557338"/>
            <a:ext cx="2232025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7" name="Text Box 19"/>
          <p:cNvSpPr>
            <a:spLocks noChangeArrowheads="1"/>
          </p:cNvSpPr>
          <p:nvPr/>
        </p:nvSpPr>
        <p:spPr bwMode="auto">
          <a:xfrm>
            <a:off x="5364163" y="4437063"/>
            <a:ext cx="3124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latin typeface="Britannic Bold" pitchFamily="34" charset="0"/>
                <a:ea typeface="华康圆体W9(P)"/>
                <a:cs typeface="华康圆体W9(P)"/>
              </a:rPr>
              <a:t>What are these?</a:t>
            </a:r>
            <a:endParaRPr lang="en-US" altLang="zh-CN" sz="2800">
              <a:latin typeface="Britannic Bold" pitchFamily="34" charset="0"/>
              <a:ea typeface="华康圆体W9(P)"/>
              <a:cs typeface="华康圆体W9(P)"/>
            </a:endParaRPr>
          </a:p>
        </p:txBody>
      </p:sp>
      <p:sp>
        <p:nvSpPr>
          <p:cNvPr id="35865" name="Text Box 30"/>
          <p:cNvSpPr/>
          <p:nvPr/>
        </p:nvSpPr>
        <p:spPr>
          <a:xfrm>
            <a:off x="5535613" y="5013325"/>
            <a:ext cx="22860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Britannic Bold" pitchFamily="34" charset="0"/>
                <a:ea typeface="华康圆体W9(P)"/>
                <a:sym typeface="Wingdings" panose="05000000000000000000"/>
              </a:rPr>
              <a:t>They’re pigs.</a:t>
            </a:r>
            <a:endParaRPr lang="en-US" altLang="zh-CN" sz="2800">
              <a:latin typeface="Britannic Bold" pitchFamily="34" charset="0"/>
              <a:ea typeface="华康圆体W9(P)"/>
            </a:endParaRPr>
          </a:p>
        </p:txBody>
      </p:sp>
      <p:sp>
        <p:nvSpPr>
          <p:cNvPr id="35866" name="Oval 29"/>
          <p:cNvSpPr/>
          <p:nvPr/>
        </p:nvSpPr>
        <p:spPr>
          <a:xfrm>
            <a:off x="7596188" y="4868863"/>
            <a:ext cx="146050" cy="1603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5867" name="Oval 29"/>
          <p:cNvSpPr/>
          <p:nvPr/>
        </p:nvSpPr>
        <p:spPr>
          <a:xfrm>
            <a:off x="7119938" y="5445125"/>
            <a:ext cx="146050" cy="16033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8701" name="AutoShape 21"/>
          <p:cNvSpPr>
            <a:spLocks noChangeArrowheads="1"/>
          </p:cNvSpPr>
          <p:nvPr/>
        </p:nvSpPr>
        <p:spPr bwMode="auto">
          <a:xfrm rot="1980000">
            <a:off x="8207375" y="4583113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8702" name="AutoShape 21"/>
          <p:cNvSpPr>
            <a:spLocks noChangeArrowheads="1"/>
          </p:cNvSpPr>
          <p:nvPr/>
        </p:nvSpPr>
        <p:spPr bwMode="auto">
          <a:xfrm rot="1980000">
            <a:off x="7804150" y="5159375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8703" name="TextBox 73"/>
          <p:cNvSpPr>
            <a:spLocks noChangeArrowheads="1"/>
          </p:cNvSpPr>
          <p:nvPr/>
        </p:nvSpPr>
        <p:spPr bwMode="auto">
          <a:xfrm>
            <a:off x="1476375" y="765175"/>
            <a:ext cx="2303463" cy="646113"/>
          </a:xfrm>
          <a:prstGeom prst="rect">
            <a:avLst/>
          </a:prstGeom>
          <a:noFill/>
          <a:ln w="38100" algn="ctr">
            <a:solidFill>
              <a:srgbClr val="FFC000"/>
            </a:solidFill>
            <a:prstDash val="lgDashDot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b="1" dirty="0"/>
              <a:t>让阅读更有趣：</a:t>
            </a:r>
            <a:endParaRPr lang="en-US" altLang="zh-CN" b="1" dirty="0"/>
          </a:p>
          <a:p>
            <a:r>
              <a:rPr lang="zh-CN" altLang="en-US" b="1" dirty="0">
                <a:solidFill>
                  <a:srgbClr val="FF0000"/>
                </a:solidFill>
              </a:rPr>
              <a:t>注意模仿爷爷的语气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8704" name="Text Box 24"/>
          <p:cNvSpPr>
            <a:spLocks noChangeArrowheads="1"/>
          </p:cNvSpPr>
          <p:nvPr/>
        </p:nvSpPr>
        <p:spPr bwMode="auto">
          <a:xfrm>
            <a:off x="5435600" y="1196975"/>
            <a:ext cx="1114425" cy="369888"/>
          </a:xfrm>
          <a:prstGeom prst="rect">
            <a:avLst/>
          </a:prstGeom>
          <a:solidFill>
            <a:srgbClr val="ADE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/>
              <a:t>表示连读</a:t>
            </a:r>
            <a:endParaRPr lang="zh-CN" altLang="en-US" b="1"/>
          </a:p>
        </p:txBody>
      </p:sp>
      <p:sp>
        <p:nvSpPr>
          <p:cNvPr id="28705" name="AutoShape 28"/>
          <p:cNvSpPr/>
          <p:nvPr/>
        </p:nvSpPr>
        <p:spPr bwMode="auto">
          <a:xfrm rot="10800000">
            <a:off x="4859338" y="1125538"/>
            <a:ext cx="433387" cy="358775"/>
          </a:xfrm>
          <a:custGeom>
            <a:avLst/>
            <a:gdLst>
              <a:gd name="T0" fmla="*/ 5400 w 21600"/>
              <a:gd name="T1" fmla="*/ 10800 h 21600"/>
              <a:gd name="T2" fmla="*/ 10800 w 21600"/>
              <a:gd name="T3" fmla="*/ 5400 h 21600"/>
              <a:gd name="T4" fmla="*/ 16200 w 21600"/>
              <a:gd name="T5" fmla="*/ 10799 h 21600"/>
              <a:gd name="T6" fmla="*/ 21600 w 21600"/>
              <a:gd name="T7" fmla="*/ 10800 h 21600"/>
              <a:gd name="T8" fmla="*/ 10800 w 21600"/>
              <a:gd name="T9" fmla="*/ 0 h 21600"/>
              <a:gd name="T10" fmla="*/ 0 w 21600"/>
              <a:gd name="T11" fmla="*/ 10800 h 21600"/>
              <a:gd name="T12" fmla="*/ 5400 w 21600"/>
              <a:gd name="T13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5400" y="10800"/>
                </a:lnTo>
                <a:close/>
              </a:path>
            </a:pathLst>
          </a:cu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5873" name="AutoShape 28"/>
          <p:cNvSpPr/>
          <p:nvPr/>
        </p:nvSpPr>
        <p:spPr>
          <a:xfrm rot="10800000">
            <a:off x="6227763" y="4724400"/>
            <a:ext cx="431800" cy="360363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5400" y="10800"/>
                </a:lnTo>
                <a:close/>
              </a:path>
            </a:pathLst>
          </a:custGeom>
          <a:solidFill>
            <a:srgbClr val="FF00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 fill="hold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 fill="hold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 fill="hold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 fill="hold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 fill="hold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 fill="hold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 fill="hold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 fill="hold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 fill="hold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 fill="hold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 fill="hold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 fill="hold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 fill="hold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animBg="1"/>
      <p:bldP spid="35853" grpId="0" animBg="1"/>
      <p:bldP spid="35854" grpId="0" animBg="1"/>
      <p:bldP spid="35855" grpId="0" animBg="1"/>
      <p:bldP spid="28689" grpId="0" animBg="1"/>
      <p:bldP spid="28690" grpId="0" animBg="1"/>
      <p:bldP spid="28691" grpId="0" animBg="1"/>
      <p:bldP spid="28692" grpId="0" animBg="1"/>
      <p:bldP spid="35860" grpId="0" animBg="1"/>
      <p:bldP spid="35861" grpId="0" animBg="1"/>
      <p:bldP spid="35862" grpId="0" animBg="1"/>
      <p:bldP spid="35866" grpId="0" animBg="1"/>
      <p:bldP spid="35867" grpId="0" animBg="1"/>
      <p:bldP spid="28701" grpId="0" animBg="1"/>
      <p:bldP spid="2870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9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288" y="1108075"/>
            <a:ext cx="252095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21"/>
          <p:cNvSpPr>
            <a:spLocks noChangeArrowheads="1"/>
          </p:cNvSpPr>
          <p:nvPr/>
        </p:nvSpPr>
        <p:spPr bwMode="auto">
          <a:xfrm>
            <a:off x="3603625" y="1447800"/>
            <a:ext cx="3200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latin typeface="Britannic Bold" pitchFamily="34" charset="0"/>
                <a:ea typeface="华康圆体W9(P)"/>
                <a:cs typeface="华康圆体W9(P)"/>
              </a:rPr>
              <a:t>What are those?</a:t>
            </a:r>
            <a:endParaRPr lang="en-US" altLang="zh-CN" sz="2800">
              <a:latin typeface="Britannic Bold" pitchFamily="34" charset="0"/>
              <a:ea typeface="华康圆体W9(P)"/>
              <a:cs typeface="华康圆体W9(P)"/>
            </a:endParaRPr>
          </a:p>
        </p:txBody>
      </p:sp>
      <p:sp>
        <p:nvSpPr>
          <p:cNvPr id="37891" name="Text Box 35"/>
          <p:cNvSpPr/>
          <p:nvPr/>
        </p:nvSpPr>
        <p:spPr>
          <a:xfrm>
            <a:off x="3708400" y="2095500"/>
            <a:ext cx="25146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Britannic Bold" pitchFamily="34" charset="0"/>
                <a:ea typeface="华康圆体W9(P)"/>
                <a:sym typeface="Wingdings" panose="05000000000000000000"/>
              </a:rPr>
              <a:t>They’re cows.</a:t>
            </a:r>
            <a:endParaRPr lang="en-US" altLang="zh-CN" sz="2800">
              <a:latin typeface="Britannic Bold" pitchFamily="34" charset="0"/>
              <a:ea typeface="华康圆体W9(P)"/>
            </a:endParaRPr>
          </a:p>
        </p:txBody>
      </p:sp>
      <p:sp>
        <p:nvSpPr>
          <p:cNvPr id="37892" name="Oval 29"/>
          <p:cNvSpPr/>
          <p:nvPr/>
        </p:nvSpPr>
        <p:spPr>
          <a:xfrm>
            <a:off x="5889625" y="1879600"/>
            <a:ext cx="146050" cy="16033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7893" name="Oval 29"/>
          <p:cNvSpPr/>
          <p:nvPr/>
        </p:nvSpPr>
        <p:spPr>
          <a:xfrm>
            <a:off x="5461000" y="2620963"/>
            <a:ext cx="146050" cy="1603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9703" name="AutoShape 21"/>
          <p:cNvSpPr>
            <a:spLocks noChangeArrowheads="1"/>
          </p:cNvSpPr>
          <p:nvPr/>
        </p:nvSpPr>
        <p:spPr bwMode="auto">
          <a:xfrm rot="1980000">
            <a:off x="6551613" y="1630363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9704" name="AutoShape 21"/>
          <p:cNvSpPr>
            <a:spLocks noChangeArrowheads="1"/>
          </p:cNvSpPr>
          <p:nvPr/>
        </p:nvSpPr>
        <p:spPr bwMode="auto">
          <a:xfrm rot="1980000">
            <a:off x="6119813" y="2206625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pic>
        <p:nvPicPr>
          <p:cNvPr id="29705" name="Picture 10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2997200"/>
            <a:ext cx="317500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Text Box 23"/>
          <p:cNvSpPr>
            <a:spLocks noChangeArrowheads="1"/>
          </p:cNvSpPr>
          <p:nvPr/>
        </p:nvSpPr>
        <p:spPr bwMode="auto">
          <a:xfrm>
            <a:off x="4427538" y="2965450"/>
            <a:ext cx="3657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latin typeface="Britannic Bold" pitchFamily="34" charset="0"/>
                <a:ea typeface="华康圆体W9(P)"/>
                <a:cs typeface="华康圆体W9(P)"/>
              </a:rPr>
              <a:t>Are these apples?</a:t>
            </a:r>
            <a:endParaRPr lang="en-US" altLang="zh-CN" sz="2800">
              <a:latin typeface="Britannic Bold" pitchFamily="34" charset="0"/>
              <a:ea typeface="华康圆体W9(P)"/>
              <a:cs typeface="华康圆体W9(P)"/>
            </a:endParaRPr>
          </a:p>
        </p:txBody>
      </p:sp>
      <p:sp>
        <p:nvSpPr>
          <p:cNvPr id="37898" name="Text Box 36"/>
          <p:cNvSpPr/>
          <p:nvPr/>
        </p:nvSpPr>
        <p:spPr>
          <a:xfrm>
            <a:off x="4211638" y="3716338"/>
            <a:ext cx="43434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Britannic Bold" pitchFamily="34" charset="0"/>
                <a:ea typeface="华康圆体W9(P)"/>
                <a:sym typeface="Wingdings" panose="05000000000000000000"/>
              </a:rPr>
              <a:t>Yes.They’re apples.</a:t>
            </a:r>
            <a:endParaRPr lang="en-US" altLang="zh-CN" sz="2800">
              <a:latin typeface="Britannic Bold" pitchFamily="34" charset="0"/>
              <a:ea typeface="华康圆体W9(P)"/>
            </a:endParaRPr>
          </a:p>
        </p:txBody>
      </p:sp>
      <p:sp>
        <p:nvSpPr>
          <p:cNvPr id="37899" name="Oval 29"/>
          <p:cNvSpPr/>
          <p:nvPr/>
        </p:nvSpPr>
        <p:spPr>
          <a:xfrm>
            <a:off x="6865938" y="3498850"/>
            <a:ext cx="146050" cy="16033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9709" name="AutoShape 16"/>
          <p:cNvSpPr>
            <a:spLocks noChangeArrowheads="1"/>
          </p:cNvSpPr>
          <p:nvPr/>
        </p:nvSpPr>
        <p:spPr bwMode="auto">
          <a:xfrm rot="19500000">
            <a:off x="7856538" y="3117850"/>
            <a:ext cx="381000" cy="228600"/>
          </a:xfrm>
          <a:prstGeom prst="curvedUpArrow">
            <a:avLst>
              <a:gd name="adj1" fmla="val 4738"/>
              <a:gd name="adj2" fmla="val 66667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7901" name="Oval 29"/>
          <p:cNvSpPr/>
          <p:nvPr/>
        </p:nvSpPr>
        <p:spPr>
          <a:xfrm>
            <a:off x="7235825" y="4221163"/>
            <a:ext cx="146050" cy="1603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9711" name="AutoShape 21"/>
          <p:cNvSpPr>
            <a:spLocks noChangeArrowheads="1"/>
          </p:cNvSpPr>
          <p:nvPr/>
        </p:nvSpPr>
        <p:spPr bwMode="auto">
          <a:xfrm rot="1980000">
            <a:off x="8097838" y="3854450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pic>
        <p:nvPicPr>
          <p:cNvPr id="29712" name="Picture 6" descr="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4724400"/>
            <a:ext cx="2767013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4" name="Text Box 37"/>
          <p:cNvSpPr/>
          <p:nvPr/>
        </p:nvSpPr>
        <p:spPr>
          <a:xfrm>
            <a:off x="3913188" y="5553075"/>
            <a:ext cx="38862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Britannic Bold" pitchFamily="34" charset="0"/>
                <a:ea typeface="华康圆体W9(P)"/>
                <a:sym typeface="Wingdings" panose="05000000000000000000"/>
              </a:rPr>
              <a:t>No. They’re pears.</a:t>
            </a:r>
            <a:endParaRPr lang="en-US" altLang="zh-CN" sz="2800">
              <a:latin typeface="Britannic Bold" pitchFamily="34" charset="0"/>
              <a:ea typeface="华康圆体W9(P)"/>
            </a:endParaRPr>
          </a:p>
        </p:txBody>
      </p:sp>
      <p:sp>
        <p:nvSpPr>
          <p:cNvPr id="29714" name="Text Box 76"/>
          <p:cNvSpPr>
            <a:spLocks noChangeArrowheads="1"/>
          </p:cNvSpPr>
          <p:nvPr/>
        </p:nvSpPr>
        <p:spPr bwMode="auto">
          <a:xfrm>
            <a:off x="3979863" y="4724400"/>
            <a:ext cx="4495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latin typeface="Britannic Bold" pitchFamily="34" charset="0"/>
                <a:ea typeface="华康圆体W9(P)"/>
                <a:cs typeface="华康圆体W9(P)"/>
              </a:rPr>
              <a:t>Are those apples, too?</a:t>
            </a:r>
            <a:endParaRPr lang="en-US" altLang="zh-CN" sz="2800">
              <a:latin typeface="Britannic Bold" pitchFamily="34" charset="0"/>
              <a:ea typeface="华康圆体W9(P)"/>
              <a:cs typeface="华康圆体W9(P)"/>
            </a:endParaRPr>
          </a:p>
        </p:txBody>
      </p:sp>
      <p:sp>
        <p:nvSpPr>
          <p:cNvPr id="37906" name="Oval 29"/>
          <p:cNvSpPr/>
          <p:nvPr/>
        </p:nvSpPr>
        <p:spPr>
          <a:xfrm>
            <a:off x="6648450" y="6057900"/>
            <a:ext cx="146050" cy="16033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7907" name="Oval 29"/>
          <p:cNvSpPr/>
          <p:nvPr/>
        </p:nvSpPr>
        <p:spPr>
          <a:xfrm>
            <a:off x="6505575" y="5192713"/>
            <a:ext cx="146050" cy="1603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7908" name="Oval 29"/>
          <p:cNvSpPr/>
          <p:nvPr/>
        </p:nvSpPr>
        <p:spPr>
          <a:xfrm>
            <a:off x="7513638" y="5192713"/>
            <a:ext cx="146050" cy="16033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9718" name="AutoShape 21"/>
          <p:cNvSpPr>
            <a:spLocks noChangeArrowheads="1"/>
          </p:cNvSpPr>
          <p:nvPr/>
        </p:nvSpPr>
        <p:spPr bwMode="auto">
          <a:xfrm rot="1980000">
            <a:off x="7404100" y="5699125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9719" name="AutoShape 16"/>
          <p:cNvSpPr>
            <a:spLocks noChangeArrowheads="1"/>
          </p:cNvSpPr>
          <p:nvPr/>
        </p:nvSpPr>
        <p:spPr bwMode="auto">
          <a:xfrm rot="2100000" flipV="1">
            <a:off x="8120063" y="4921250"/>
            <a:ext cx="381000" cy="228600"/>
          </a:xfrm>
          <a:prstGeom prst="curvedUpArrow">
            <a:avLst>
              <a:gd name="adj1" fmla="val 4738"/>
              <a:gd name="adj2" fmla="val 66667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9720" name="Rectangle 7"/>
          <p:cNvSpPr>
            <a:spLocks noChangeArrowheads="1"/>
          </p:cNvSpPr>
          <p:nvPr/>
        </p:nvSpPr>
        <p:spPr bwMode="auto">
          <a:xfrm>
            <a:off x="3211513" y="774700"/>
            <a:ext cx="1295400" cy="396875"/>
          </a:xfrm>
          <a:prstGeom prst="rect">
            <a:avLst/>
          </a:prstGeom>
          <a:solidFill>
            <a:srgbClr val="ADE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/>
              <a:t>表示重读</a:t>
            </a:r>
            <a:endParaRPr lang="zh-CN" altLang="en-US" sz="2000" b="1"/>
          </a:p>
        </p:txBody>
      </p:sp>
      <p:sp>
        <p:nvSpPr>
          <p:cNvPr id="29721" name="Rectangle 8"/>
          <p:cNvSpPr>
            <a:spLocks noChangeArrowheads="1"/>
          </p:cNvSpPr>
          <p:nvPr/>
        </p:nvSpPr>
        <p:spPr bwMode="auto">
          <a:xfrm>
            <a:off x="5116513" y="774700"/>
            <a:ext cx="1219200" cy="396875"/>
          </a:xfrm>
          <a:prstGeom prst="rect">
            <a:avLst/>
          </a:prstGeom>
          <a:solidFill>
            <a:srgbClr val="ADE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/>
              <a:t>表示降调</a:t>
            </a:r>
            <a:endParaRPr lang="zh-CN" altLang="en-US" sz="2000" b="1"/>
          </a:p>
        </p:txBody>
      </p:sp>
      <p:sp>
        <p:nvSpPr>
          <p:cNvPr id="29722" name="Rectangle 9"/>
          <p:cNvSpPr>
            <a:spLocks noChangeArrowheads="1"/>
          </p:cNvSpPr>
          <p:nvPr/>
        </p:nvSpPr>
        <p:spPr bwMode="auto">
          <a:xfrm>
            <a:off x="7097713" y="774700"/>
            <a:ext cx="1219200" cy="396875"/>
          </a:xfrm>
          <a:prstGeom prst="rect">
            <a:avLst/>
          </a:prstGeom>
          <a:solidFill>
            <a:srgbClr val="ADE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/>
              <a:t>表示升调</a:t>
            </a:r>
            <a:endParaRPr lang="zh-CN" altLang="en-US" sz="2000" b="1"/>
          </a:p>
        </p:txBody>
      </p:sp>
      <p:sp>
        <p:nvSpPr>
          <p:cNvPr id="29723" name="AutoShape 16"/>
          <p:cNvSpPr>
            <a:spLocks noChangeArrowheads="1"/>
          </p:cNvSpPr>
          <p:nvPr/>
        </p:nvSpPr>
        <p:spPr bwMode="auto">
          <a:xfrm rot="19500000">
            <a:off x="6716713" y="915988"/>
            <a:ext cx="381000" cy="228600"/>
          </a:xfrm>
          <a:prstGeom prst="curvedUpArrow">
            <a:avLst>
              <a:gd name="adj1" fmla="val 4738"/>
              <a:gd name="adj2" fmla="val 66667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9724" name="Oval 29"/>
          <p:cNvSpPr>
            <a:spLocks noChangeArrowheads="1"/>
          </p:cNvSpPr>
          <p:nvPr/>
        </p:nvSpPr>
        <p:spPr bwMode="auto">
          <a:xfrm>
            <a:off x="2982913" y="919163"/>
            <a:ext cx="146050" cy="160337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9725" name="AutoShape 21"/>
          <p:cNvSpPr>
            <a:spLocks noChangeArrowheads="1"/>
          </p:cNvSpPr>
          <p:nvPr/>
        </p:nvSpPr>
        <p:spPr bwMode="auto">
          <a:xfrm rot="1980000">
            <a:off x="4818063" y="838200"/>
            <a:ext cx="333375" cy="228600"/>
          </a:xfrm>
          <a:prstGeom prst="curvedDownArrow">
            <a:avLst>
              <a:gd name="adj1" fmla="val 1728"/>
              <a:gd name="adj2" fmla="val 58333"/>
              <a:gd name="adj3" fmla="val 3332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grpSp>
        <p:nvGrpSpPr>
          <p:cNvPr id="29726" name="组合 11"/>
          <p:cNvGrpSpPr/>
          <p:nvPr/>
        </p:nvGrpSpPr>
        <p:grpSpPr bwMode="auto">
          <a:xfrm>
            <a:off x="4498975" y="6437313"/>
            <a:ext cx="4645025" cy="420687"/>
            <a:chOff x="179512" y="5729532"/>
            <a:chExt cx="8784976" cy="1011836"/>
          </a:xfrm>
        </p:grpSpPr>
        <p:pic>
          <p:nvPicPr>
            <p:cNvPr id="29727" name="Picture 4" descr="C:\Users\HASEE\Desktop\课件素材\植物大战僵尸系列\草丛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47704" y="5729532"/>
              <a:ext cx="3916784" cy="1011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8" name="Picture 4" descr="C:\Users\HASEE\Desktop\课件素材\植物大战僵尸系列\草丛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339752" y="5729532"/>
              <a:ext cx="3916784" cy="1011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9" name="Picture 4" descr="C:\Users\HASEE\Desktop\课件素材\植物大战僵尸系列\草丛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179512" y="5729532"/>
              <a:ext cx="3916784" cy="1011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30" name="TextBox 78"/>
          <p:cNvSpPr>
            <a:spLocks noChangeArrowheads="1"/>
          </p:cNvSpPr>
          <p:nvPr/>
        </p:nvSpPr>
        <p:spPr bwMode="auto">
          <a:xfrm>
            <a:off x="6948488" y="1557338"/>
            <a:ext cx="1871662" cy="646112"/>
          </a:xfrm>
          <a:prstGeom prst="rect">
            <a:avLst/>
          </a:prstGeom>
          <a:noFill/>
          <a:ln w="38100" algn="ctr">
            <a:solidFill>
              <a:srgbClr val="FFC000"/>
            </a:solidFill>
            <a:prstDash val="lgDashDot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b="1"/>
              <a:t>让阅读更有趣：</a:t>
            </a:r>
            <a:endParaRPr lang="en-US" altLang="zh-CN" b="1"/>
          </a:p>
          <a:p>
            <a:r>
              <a:rPr lang="zh-CN" altLang="en-US" b="1">
                <a:solidFill>
                  <a:srgbClr val="FF0000"/>
                </a:solidFill>
              </a:rPr>
              <a:t>边做动作边朗读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9731" name="Text Box 24"/>
          <p:cNvSpPr>
            <a:spLocks noChangeArrowheads="1"/>
          </p:cNvSpPr>
          <p:nvPr/>
        </p:nvSpPr>
        <p:spPr bwMode="auto">
          <a:xfrm>
            <a:off x="1476375" y="765175"/>
            <a:ext cx="1114425" cy="368300"/>
          </a:xfrm>
          <a:prstGeom prst="rect">
            <a:avLst/>
          </a:prstGeom>
          <a:solidFill>
            <a:srgbClr val="ADE4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/>
              <a:t>表示连读</a:t>
            </a:r>
            <a:endParaRPr lang="zh-CN" altLang="en-US" b="1"/>
          </a:p>
        </p:txBody>
      </p:sp>
      <p:sp>
        <p:nvSpPr>
          <p:cNvPr id="29732" name="AutoShape 28"/>
          <p:cNvSpPr/>
          <p:nvPr/>
        </p:nvSpPr>
        <p:spPr bwMode="auto">
          <a:xfrm rot="10800000">
            <a:off x="900113" y="692150"/>
            <a:ext cx="431800" cy="360363"/>
          </a:xfrm>
          <a:custGeom>
            <a:avLst/>
            <a:gdLst>
              <a:gd name="T0" fmla="*/ 5400 w 21600"/>
              <a:gd name="T1" fmla="*/ 10800 h 21600"/>
              <a:gd name="T2" fmla="*/ 10800 w 21600"/>
              <a:gd name="T3" fmla="*/ 5400 h 21600"/>
              <a:gd name="T4" fmla="*/ 16200 w 21600"/>
              <a:gd name="T5" fmla="*/ 10799 h 21600"/>
              <a:gd name="T6" fmla="*/ 21600 w 21600"/>
              <a:gd name="T7" fmla="*/ 10800 h 21600"/>
              <a:gd name="T8" fmla="*/ 10800 w 21600"/>
              <a:gd name="T9" fmla="*/ 0 h 21600"/>
              <a:gd name="T10" fmla="*/ 0 w 21600"/>
              <a:gd name="T11" fmla="*/ 10800 h 21600"/>
              <a:gd name="T12" fmla="*/ 5400 w 21600"/>
              <a:gd name="T13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5400" y="10800"/>
                </a:lnTo>
                <a:close/>
              </a:path>
            </a:pathLst>
          </a:custGeom>
          <a:solidFill>
            <a:srgbClr val="FF0000"/>
          </a:solidFill>
          <a:ln w="9525" algn="ctr">
            <a:solidFill>
              <a:schemeClr val="tx1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7924" name="AutoShape 28"/>
          <p:cNvSpPr/>
          <p:nvPr/>
        </p:nvSpPr>
        <p:spPr>
          <a:xfrm rot="10800000">
            <a:off x="4500563" y="1700213"/>
            <a:ext cx="431800" cy="360362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5400" y="10800"/>
                </a:lnTo>
                <a:close/>
              </a:path>
            </a:pathLst>
          </a:custGeom>
          <a:solidFill>
            <a:srgbClr val="FF0000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 fill="hold"/>
                                        <p:tgtEl>
                                          <p:spTgt spid="37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 fill="hold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 fill="hold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 fill="hold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 fill="hold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 fill="hold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 fill="hold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 fill="hold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 fill="hold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 fill="hold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 fill="hold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 animBg="1"/>
      <p:bldP spid="29703" grpId="0" animBg="1"/>
      <p:bldP spid="29704" grpId="0" animBg="1"/>
      <p:bldP spid="37899" grpId="0" animBg="1"/>
      <p:bldP spid="29709" grpId="0" animBg="1"/>
      <p:bldP spid="37901" grpId="0" animBg="1"/>
      <p:bldP spid="29711" grpId="0" animBg="1"/>
      <p:bldP spid="37906" grpId="0" animBg="1"/>
      <p:bldP spid="37907" grpId="0" animBg="1"/>
      <p:bldP spid="37908" grpId="0" animBg="1"/>
      <p:bldP spid="29718" grpId="0" animBg="1"/>
      <p:bldP spid="297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Cloud"/>
          <p:cNvSpPr>
            <a:spLocks noChangeAspect="1" noEditPoints="1"/>
          </p:cNvSpPr>
          <p:nvPr/>
        </p:nvSpPr>
        <p:spPr>
          <a:xfrm>
            <a:off x="611560" y="2060848"/>
            <a:ext cx="7477125" cy="2444750"/>
          </a:xfrm>
          <a:custGeom>
            <a:avLst/>
            <a:gdLst>
              <a:gd name="GT0" fmla="+- l w 0"/>
              <a:gd name="GT1" fmla="+- t h 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GT0" b="GT1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00CCFF"/>
          </a:solidFill>
          <a:ln>
            <a:noFill/>
            <a:round/>
          </a:ln>
          <a:effectLst>
            <a:outerShdw dist="107763" dir="2700000" algn="ctr">
              <a:srgbClr val="808080"/>
            </a:outerShdw>
          </a:effectLst>
        </p:spPr>
        <p:txBody>
          <a:bodyPr/>
          <a:lstStyle/>
          <a:p>
            <a:r>
              <a:rPr lang="en-US" altLang="zh-CN" sz="3200" b="1" dirty="0">
                <a:latin typeface="Comic Sans MS" panose="030F0702030302020204" pitchFamily="66" charset="0"/>
              </a:rPr>
              <a:t>    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r>
              <a:rPr lang="zh-CN" altLang="en-US" sz="3200" b="1" dirty="0">
                <a:latin typeface="Comic Sans MS" panose="030F0702030302020204" pitchFamily="66" charset="0"/>
              </a:rPr>
              <a:t>   以三人一小组为单位，先分角色朗读，再表演。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pic>
        <p:nvPicPr>
          <p:cNvPr id="30723" name="Picture 9" descr="p_large_ymye_787b000209042d0b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54600" y="-95250"/>
            <a:ext cx="12573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1" descr="D:\U5-how old are you\装饰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191000" cy="10668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ext Box 12"/>
          <p:cNvSpPr/>
          <p:nvPr/>
        </p:nvSpPr>
        <p:spPr>
          <a:xfrm>
            <a:off x="1295400" y="304800"/>
            <a:ext cx="44958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Let’s read and act</a:t>
            </a:r>
            <a:endParaRPr lang="en-US" altLang="zh-CN" sz="3600"/>
          </a:p>
        </p:txBody>
      </p:sp>
      <p:sp>
        <p:nvSpPr>
          <p:cNvPr id="30726" name="椭圆形标注 13"/>
          <p:cNvSpPr>
            <a:spLocks noChangeArrowheads="1"/>
          </p:cNvSpPr>
          <p:nvPr/>
        </p:nvSpPr>
        <p:spPr bwMode="auto">
          <a:xfrm>
            <a:off x="431800" y="-25400"/>
            <a:ext cx="1244600" cy="863600"/>
          </a:xfrm>
          <a:prstGeom prst="wedgeEllipseCallout">
            <a:avLst>
              <a:gd name="adj1" fmla="val 45375"/>
              <a:gd name="adj2" fmla="val 59398"/>
            </a:avLst>
          </a:prstGeom>
          <a:solidFill>
            <a:srgbClr val="FF3300"/>
          </a:solidFill>
          <a:ln w="25400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>
                <a:latin typeface="Comic Sans MS" panose="030F0702030302020204" pitchFamily="66" charset="0"/>
              </a:rPr>
              <a:t>Task5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HASEE\Desktop\绘本\1.jpe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981075"/>
            <a:ext cx="4752975" cy="557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Box 4"/>
          <p:cNvSpPr>
            <a:spLocks noChangeArrowheads="1"/>
          </p:cNvSpPr>
          <p:nvPr/>
        </p:nvSpPr>
        <p:spPr bwMode="auto">
          <a:xfrm>
            <a:off x="6024764" y="1052736"/>
            <a:ext cx="259238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dirty="0">
                <a:solidFill>
                  <a:srgbClr val="6268A4"/>
                </a:solidFill>
                <a:latin typeface="华文琥珀" pitchFamily="2" charset="-122"/>
                <a:ea typeface="华文琥珀" pitchFamily="2" charset="-122"/>
              </a:rPr>
              <a:t>农场的</a:t>
            </a:r>
            <a:endParaRPr lang="en-US" altLang="zh-CN" sz="4400" dirty="0">
              <a:solidFill>
                <a:srgbClr val="6268A4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4400" dirty="0">
                <a:solidFill>
                  <a:srgbClr val="6268A4"/>
                </a:solidFill>
                <a:latin typeface="华文琥珀" pitchFamily="2" charset="-122"/>
                <a:ea typeface="华文琥珀" pitchFamily="2" charset="-122"/>
              </a:rPr>
              <a:t>早晨</a:t>
            </a:r>
            <a:endParaRPr lang="zh-CN" altLang="en-US" sz="4400" dirty="0">
              <a:solidFill>
                <a:srgbClr val="6268A4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1748" name="TextBox 5"/>
          <p:cNvSpPr>
            <a:spLocks noChangeArrowheads="1"/>
          </p:cNvSpPr>
          <p:nvPr/>
        </p:nvSpPr>
        <p:spPr bwMode="auto">
          <a:xfrm>
            <a:off x="6084888" y="2852738"/>
            <a:ext cx="2519362" cy="2862262"/>
          </a:xfrm>
          <a:prstGeom prst="rect">
            <a:avLst/>
          </a:prstGeom>
          <a:noFill/>
          <a:ln w="50800" cap="rnd" algn="ctr">
            <a:solidFill>
              <a:srgbClr val="DAEDE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/>
              <a:t>安娜和萨姆很早就被奶奶叫起来了，他们早上为什么要起这么早呢？快来看看吧！</a:t>
            </a:r>
            <a:endParaRPr lang="zh-CN" altLang="en-US" sz="2400" b="1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1" descr="C:\Users\HASEE\Desktop\绘本\2.jpe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1050" y="692150"/>
            <a:ext cx="4897438" cy="432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4" name="1-1"/>
          <p:cNvSpPr/>
          <p:nvPr/>
        </p:nvSpPr>
        <p:spPr>
          <a:xfrm>
            <a:off x="539750" y="5113338"/>
            <a:ext cx="842486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Grandma woke Anna and Sam very early.“</a:t>
            </a:r>
            <a:r>
              <a:rPr lang="en-US" altLang="zh-CN" sz="2400" b="1">
                <a:solidFill>
                  <a:srgbClr val="FF0000"/>
                </a:solidFill>
              </a:rPr>
              <a:t>Wake up</a:t>
            </a:r>
            <a:r>
              <a:rPr lang="en-US" altLang="zh-CN" sz="2400" b="1"/>
              <a:t>,” she said. “</a:t>
            </a:r>
            <a:r>
              <a:rPr lang="en-US" altLang="zh-CN" sz="2400" b="1">
                <a:solidFill>
                  <a:srgbClr val="FF0000"/>
                </a:solidFill>
              </a:rPr>
              <a:t>It’s time to </a:t>
            </a:r>
            <a:r>
              <a:rPr lang="en-US" altLang="zh-CN" sz="2400" b="1"/>
              <a:t>get up. We need to take care of the animals.”</a:t>
            </a:r>
            <a:endParaRPr lang="zh-CN" altLang="en-US" sz="2400"/>
          </a:p>
        </p:txBody>
      </p:sp>
      <p:sp>
        <p:nvSpPr>
          <p:cNvPr id="44035" name="1-2"/>
          <p:cNvSpPr/>
          <p:nvPr/>
        </p:nvSpPr>
        <p:spPr>
          <a:xfrm>
            <a:off x="539750" y="5889625"/>
            <a:ext cx="78486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奶奶很早就叫醒了安娜和萨姆。“醒一醒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,”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她说。“该起床了。”我们需要照看动物了。”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3" name="2" descr="C:\Users\HASEE\Desktop\绘本\3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412875"/>
            <a:ext cx="4176712" cy="451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2-1"/>
          <p:cNvSpPr/>
          <p:nvPr/>
        </p:nvSpPr>
        <p:spPr>
          <a:xfrm>
            <a:off x="4321175" y="2492375"/>
            <a:ext cx="565150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As the sun rose, the </a:t>
            </a:r>
            <a:r>
              <a:rPr lang="en-US" altLang="zh-CN" sz="2400" b="1">
                <a:solidFill>
                  <a:srgbClr val="FF0000"/>
                </a:solidFill>
              </a:rPr>
              <a:t>rooster</a:t>
            </a:r>
            <a:r>
              <a:rPr lang="en-US" altLang="zh-CN" sz="2400" b="1"/>
              <a:t> crowed. </a:t>
            </a:r>
            <a:endParaRPr lang="en-US" altLang="zh-CN" sz="2400" b="1"/>
          </a:p>
          <a:p>
            <a:r>
              <a:rPr lang="en-US" altLang="zh-CN" sz="2400" b="1"/>
              <a:t>Anna said, “Good morning, rooster.”</a:t>
            </a:r>
            <a:endParaRPr lang="zh-CN" altLang="en-US" sz="2400"/>
          </a:p>
        </p:txBody>
      </p:sp>
      <p:sp>
        <p:nvSpPr>
          <p:cNvPr id="44038" name="2-2"/>
          <p:cNvSpPr/>
          <p:nvPr/>
        </p:nvSpPr>
        <p:spPr>
          <a:xfrm>
            <a:off x="4643438" y="3500438"/>
            <a:ext cx="4024312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太阳一升起，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公鸡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就开始打鸣。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安娜说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:“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早上好，公鸡。”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9" name="2-3"/>
          <p:cNvSpPr/>
          <p:nvPr/>
        </p:nvSpPr>
        <p:spPr>
          <a:xfrm>
            <a:off x="6875463" y="2205038"/>
            <a:ext cx="1296987" cy="369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/>
              <a:t>[ˈru:stə(r)]</a:t>
            </a:r>
            <a:endParaRPr lang="zh-CN" altLang="en-US"/>
          </a:p>
        </p:txBody>
      </p:sp>
      <p:pic>
        <p:nvPicPr>
          <p:cNvPr id="32777" name="3" descr="C:\Users\HASEE\Desktop\绘本\4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8" y="1484313"/>
            <a:ext cx="4037012" cy="423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3-1"/>
          <p:cNvSpPr/>
          <p:nvPr/>
        </p:nvSpPr>
        <p:spPr>
          <a:xfrm>
            <a:off x="431800" y="2644775"/>
            <a:ext cx="464502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Sam gave the </a:t>
            </a:r>
            <a:r>
              <a:rPr lang="en-US" altLang="zh-CN" sz="2400" b="1">
                <a:solidFill>
                  <a:srgbClr val="FF0000"/>
                </a:solidFill>
              </a:rPr>
              <a:t>horses</a:t>
            </a:r>
            <a:r>
              <a:rPr lang="en-US" altLang="zh-CN" sz="2400" b="1"/>
              <a:t> some </a:t>
            </a:r>
            <a:r>
              <a:rPr lang="en-US" altLang="zh-CN" sz="2400" b="1">
                <a:solidFill>
                  <a:srgbClr val="FF0000"/>
                </a:solidFill>
              </a:rPr>
              <a:t>hay</a:t>
            </a:r>
            <a:r>
              <a:rPr lang="en-US" altLang="zh-CN" sz="2400" b="1"/>
              <a:t>.</a:t>
            </a:r>
            <a:endParaRPr lang="en-US" altLang="zh-CN" sz="2400" b="1"/>
          </a:p>
          <a:p>
            <a:r>
              <a:rPr lang="en-US" altLang="zh-CN" sz="2400" b="1"/>
              <a:t> He said, “Good morning, horses.”</a:t>
            </a:r>
            <a:endParaRPr lang="zh-CN" altLang="en-US" sz="2400"/>
          </a:p>
        </p:txBody>
      </p:sp>
      <p:sp>
        <p:nvSpPr>
          <p:cNvPr id="44042" name="3-2"/>
          <p:cNvSpPr/>
          <p:nvPr/>
        </p:nvSpPr>
        <p:spPr>
          <a:xfrm>
            <a:off x="574675" y="3652838"/>
            <a:ext cx="402431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萨姆给了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马儿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一些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干草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。他说：“早上好，马儿。”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80" name="4" descr="C:\Users\HASEE\Desktop\绘本\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692150"/>
            <a:ext cx="7281862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4" name="4-1"/>
          <p:cNvSpPr/>
          <p:nvPr/>
        </p:nvSpPr>
        <p:spPr>
          <a:xfrm>
            <a:off x="2124075" y="5084763"/>
            <a:ext cx="48958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Anna collected eggs from the </a:t>
            </a:r>
            <a:r>
              <a:rPr lang="en-US" altLang="zh-CN" sz="2400" b="1">
                <a:solidFill>
                  <a:srgbClr val="FF0000"/>
                </a:solidFill>
              </a:rPr>
              <a:t>hens</a:t>
            </a:r>
            <a:r>
              <a:rPr lang="en-US" altLang="zh-CN" sz="2400" b="1"/>
              <a:t>. </a:t>
            </a:r>
            <a:endParaRPr lang="en-US" altLang="zh-CN" sz="2400" b="1"/>
          </a:p>
          <a:p>
            <a:r>
              <a:rPr lang="en-US" altLang="zh-CN" sz="2400" b="1"/>
              <a:t>She said, “Good morning, hens.”</a:t>
            </a:r>
            <a:endParaRPr lang="zh-CN" altLang="en-US" sz="2400"/>
          </a:p>
        </p:txBody>
      </p:sp>
      <p:sp>
        <p:nvSpPr>
          <p:cNvPr id="44045" name="4-2"/>
          <p:cNvSpPr/>
          <p:nvPr/>
        </p:nvSpPr>
        <p:spPr>
          <a:xfrm>
            <a:off x="1331913" y="5949950"/>
            <a:ext cx="78486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安娜从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母鸡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那里收了鸡蛋。她说：“早上好，母鸡。”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83" name="5" descr="C:\Users\HASEE\Desktop\绘本\6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765175"/>
            <a:ext cx="8128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7" name="5-1"/>
          <p:cNvSpPr/>
          <p:nvPr/>
        </p:nvSpPr>
        <p:spPr>
          <a:xfrm>
            <a:off x="900113" y="5013325"/>
            <a:ext cx="7488237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Sam watched as Grandma filled a </a:t>
            </a:r>
            <a:r>
              <a:rPr lang="en-US" altLang="zh-CN" sz="2400" b="1">
                <a:solidFill>
                  <a:srgbClr val="FF0000"/>
                </a:solidFill>
              </a:rPr>
              <a:t>bucket</a:t>
            </a:r>
            <a:r>
              <a:rPr lang="en-US" altLang="zh-CN" sz="2400" b="1"/>
              <a:t> with milk from the </a:t>
            </a:r>
            <a:r>
              <a:rPr lang="en-US" altLang="zh-CN" sz="2400" b="1">
                <a:solidFill>
                  <a:srgbClr val="FF0000"/>
                </a:solidFill>
              </a:rPr>
              <a:t>cow</a:t>
            </a:r>
            <a:r>
              <a:rPr lang="en-US" altLang="zh-CN" sz="2400" b="1"/>
              <a:t>. He said, “Good morning, cow.”</a:t>
            </a:r>
            <a:endParaRPr lang="zh-CN" altLang="en-US" sz="2400"/>
          </a:p>
        </p:txBody>
      </p:sp>
      <p:sp>
        <p:nvSpPr>
          <p:cNvPr id="44048" name="5-2"/>
          <p:cNvSpPr/>
          <p:nvPr/>
        </p:nvSpPr>
        <p:spPr>
          <a:xfrm>
            <a:off x="1258888" y="5876925"/>
            <a:ext cx="7850187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山姆看着奶奶往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桶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里装满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牛奶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。他说，“早上好，奶牛。”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86" name="6" descr="C:\Users\HASEE\Desktop\绘本\7.jpe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0825" y="1125538"/>
            <a:ext cx="4608513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0" name="6-1"/>
          <p:cNvSpPr/>
          <p:nvPr/>
        </p:nvSpPr>
        <p:spPr>
          <a:xfrm>
            <a:off x="4824413" y="1700213"/>
            <a:ext cx="565150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Anna said, “I’m </a:t>
            </a:r>
            <a:r>
              <a:rPr lang="en-US" altLang="zh-CN" sz="2400" b="1">
                <a:solidFill>
                  <a:srgbClr val="FF0000"/>
                </a:solidFill>
              </a:rPr>
              <a:t>hungry</a:t>
            </a:r>
            <a:r>
              <a:rPr lang="en-US" altLang="zh-CN" sz="2400" b="1"/>
              <a:t>.”</a:t>
            </a:r>
            <a:endParaRPr lang="zh-CN" altLang="en-US" sz="2400"/>
          </a:p>
        </p:txBody>
      </p:sp>
      <p:sp>
        <p:nvSpPr>
          <p:cNvPr id="44051" name="6-2"/>
          <p:cNvSpPr/>
          <p:nvPr/>
        </p:nvSpPr>
        <p:spPr>
          <a:xfrm>
            <a:off x="4968875" y="2276475"/>
            <a:ext cx="4024313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安娜说：“我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饿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了。”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52" name="6-3"/>
          <p:cNvSpPr/>
          <p:nvPr/>
        </p:nvSpPr>
        <p:spPr>
          <a:xfrm>
            <a:off x="4716463" y="3617913"/>
            <a:ext cx="442753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/>
              <a:t>“I’m hungry, too,” said Grandma. </a:t>
            </a:r>
            <a:endParaRPr lang="en-US" altLang="zh-CN" sz="2400" b="1"/>
          </a:p>
          <a:p>
            <a:r>
              <a:rPr lang="en-US" altLang="zh-CN" sz="2400" b="1"/>
              <a:t>“Let’s go to make breakfast!”</a:t>
            </a:r>
            <a:endParaRPr lang="zh-CN" altLang="en-US" sz="2400"/>
          </a:p>
        </p:txBody>
      </p:sp>
      <p:sp>
        <p:nvSpPr>
          <p:cNvPr id="44053" name="6-4"/>
          <p:cNvSpPr/>
          <p:nvPr/>
        </p:nvSpPr>
        <p:spPr>
          <a:xfrm>
            <a:off x="4787900" y="4665663"/>
            <a:ext cx="402431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“我也饿了，”奶奶说，“我们一起去做早餐吧！”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 fill="hold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 fill="hold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 fill="hold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/>
      <p:bldP spid="44035" grpId="0" animBg="1"/>
      <p:bldP spid="44037" grpId="0" animBg="1"/>
      <p:bldP spid="44037" grpId="1" animBg="1"/>
      <p:bldP spid="44038" grpId="0" animBg="1"/>
      <p:bldP spid="44038" grpId="1" animBg="1"/>
      <p:bldP spid="44039" grpId="0" animBg="1"/>
      <p:bldP spid="44039" grpId="1" animBg="1"/>
      <p:bldP spid="44041" grpId="0" animBg="1"/>
      <p:bldP spid="44041" grpId="1" animBg="1"/>
      <p:bldP spid="44042" grpId="0" animBg="1"/>
      <p:bldP spid="44042" grpId="1" animBg="1"/>
      <p:bldP spid="44044" grpId="0" animBg="1"/>
      <p:bldP spid="44044" grpId="1" animBg="1"/>
      <p:bldP spid="44045" grpId="0" animBg="1"/>
      <p:bldP spid="44045" grpId="1" animBg="1"/>
      <p:bldP spid="44047" grpId="0" animBg="1"/>
      <p:bldP spid="44047" grpId="1" animBg="1"/>
      <p:bldP spid="44048" grpId="0" animBg="1"/>
      <p:bldP spid="44048" grpId="1" animBg="1"/>
      <p:bldP spid="44050" grpId="0" animBg="1"/>
      <p:bldP spid="44051" grpId="0" animBg="1"/>
      <p:bldP spid="44052" grpId="0" animBg="1"/>
      <p:bldP spid="440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 descr="小标题背景-0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-12700"/>
            <a:ext cx="51482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2"/>
          <p:cNvSpPr>
            <a:spLocks noChangeArrowheads="1"/>
          </p:cNvSpPr>
          <p:nvPr/>
        </p:nvSpPr>
        <p:spPr bwMode="auto">
          <a:xfrm>
            <a:off x="1547813" y="44450"/>
            <a:ext cx="4548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C000"/>
                </a:solidFill>
              </a:rPr>
              <a:t>Learning  aims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14340" name="Text Box 5"/>
          <p:cNvSpPr>
            <a:spLocks noChangeArrowheads="1"/>
          </p:cNvSpPr>
          <p:nvPr/>
        </p:nvSpPr>
        <p:spPr bwMode="auto">
          <a:xfrm>
            <a:off x="468313" y="1052513"/>
            <a:ext cx="8207375" cy="4832350"/>
          </a:xfrm>
          <a:prstGeom prst="rect">
            <a:avLst/>
          </a:prstGeom>
          <a:noFill/>
          <a:ln w="76200" algn="ctr">
            <a:solidFill>
              <a:srgbClr val="66CCF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/>
            <a:endParaRPr lang="en-US" altLang="zh-CN" sz="2800" b="1" dirty="0">
              <a:solidFill>
                <a:srgbClr val="000066"/>
              </a:solidFill>
              <a:latin typeface="Comic Sans MS" panose="030F0702030302020204" pitchFamily="66" charset="0"/>
              <a:ea typeface="楷体_GB2312"/>
              <a:cs typeface="楷体_GB2312"/>
            </a:endParaRPr>
          </a:p>
          <a:p>
            <a:pPr eaLnBrk="0" hangingPunct="0"/>
            <a:r>
              <a:rPr lang="en-US" altLang="zh-CN" sz="2800" b="1" dirty="0">
                <a:solidFill>
                  <a:srgbClr val="000066"/>
                </a:solidFill>
                <a:latin typeface="Comic Sans MS" panose="030F0702030302020204" pitchFamily="66" charset="0"/>
                <a:ea typeface="楷体_GB2312"/>
                <a:cs typeface="楷体_GB2312"/>
              </a:rPr>
              <a:t>1</a:t>
            </a:r>
            <a:r>
              <a:rPr lang="zh-CN" altLang="en-US" sz="2800" b="1" dirty="0">
                <a:solidFill>
                  <a:srgbClr val="000066"/>
                </a:solidFill>
                <a:latin typeface="Comic Sans MS" panose="030F0702030302020204" pitchFamily="66" charset="0"/>
                <a:ea typeface="楷体_GB2312"/>
                <a:cs typeface="楷体_GB2312"/>
              </a:rPr>
              <a:t>、</a:t>
            </a:r>
            <a:r>
              <a:rPr lang="en-US" altLang="zh-CN" sz="2800" b="1" dirty="0">
                <a:solidFill>
                  <a:srgbClr val="000066"/>
                </a:solidFill>
                <a:latin typeface="Comic Sans MS" panose="030F0702030302020204" pitchFamily="66" charset="0"/>
                <a:ea typeface="楷体_GB2312"/>
                <a:cs typeface="楷体_GB2312"/>
              </a:rPr>
              <a:t>I can understand, read and act the story.</a:t>
            </a:r>
            <a:endParaRPr lang="en-US" altLang="zh-CN" sz="2800" b="1" dirty="0">
              <a:solidFill>
                <a:srgbClr val="000066"/>
              </a:solidFill>
              <a:latin typeface="Comic Sans MS" panose="030F0702030302020204" pitchFamily="66" charset="0"/>
              <a:ea typeface="楷体_GB2312"/>
              <a:cs typeface="楷体_GB2312"/>
            </a:endParaRPr>
          </a:p>
          <a:p>
            <a:pPr eaLnBrk="0" hangingPunct="0"/>
            <a:r>
              <a:rPr lang="zh-CN" altLang="en-US" sz="2800" b="1" dirty="0">
                <a:latin typeface="楷体_GB2312"/>
                <a:ea typeface="楷体_GB2312"/>
                <a:cs typeface="楷体_GB2312"/>
              </a:rPr>
              <a:t>   我能正确理解、朗读和表演故事。</a:t>
            </a:r>
            <a:endParaRPr lang="zh-CN" altLang="en-US" sz="2800" b="1" dirty="0">
              <a:latin typeface="楷体_GB2312"/>
              <a:ea typeface="楷体_GB2312"/>
              <a:cs typeface="楷体_GB2312"/>
            </a:endParaRPr>
          </a:p>
          <a:p>
            <a:pPr eaLnBrk="0" hangingPunct="0"/>
            <a:endParaRPr lang="zh-CN" altLang="en-US" sz="2800" b="1" dirty="0">
              <a:solidFill>
                <a:srgbClr val="000066"/>
              </a:solidFill>
              <a:latin typeface="楷体_GB2312"/>
              <a:ea typeface="楷体_GB2312"/>
              <a:cs typeface="楷体_GB2312"/>
            </a:endParaRPr>
          </a:p>
          <a:p>
            <a:pPr eaLnBrk="0" hangingPunct="0"/>
            <a:r>
              <a:rPr lang="en-US" altLang="zh-CN" sz="2800" b="1" dirty="0">
                <a:solidFill>
                  <a:srgbClr val="000066"/>
                </a:solidFill>
                <a:latin typeface="Comic Sans MS" panose="030F0702030302020204" pitchFamily="66" charset="0"/>
                <a:ea typeface="楷体_GB2312"/>
                <a:cs typeface="楷体_GB2312"/>
              </a:rPr>
              <a:t>2. I can say some words about farm.</a:t>
            </a:r>
            <a:endParaRPr lang="en-US" altLang="zh-CN" sz="2800" b="1" dirty="0">
              <a:solidFill>
                <a:srgbClr val="000066"/>
              </a:solidFill>
              <a:latin typeface="Comic Sans MS" panose="030F0702030302020204" pitchFamily="66" charset="0"/>
              <a:ea typeface="楷体_GB2312"/>
              <a:cs typeface="楷体_GB2312"/>
            </a:endParaRPr>
          </a:p>
          <a:p>
            <a:pPr eaLnBrk="0" hangingPunct="0"/>
            <a:r>
              <a:rPr lang="zh-CN" altLang="en-US" sz="2800" b="1" dirty="0">
                <a:latin typeface="楷体_GB2312"/>
                <a:ea typeface="楷体_GB2312"/>
                <a:cs typeface="楷体_GB2312"/>
              </a:rPr>
              <a:t>   我能说些有关农场的单词。</a:t>
            </a:r>
            <a:endParaRPr lang="zh-CN" altLang="en-US" sz="2800" b="1" dirty="0">
              <a:latin typeface="楷体_GB2312"/>
              <a:ea typeface="楷体_GB2312"/>
              <a:cs typeface="楷体_GB2312"/>
            </a:endParaRPr>
          </a:p>
          <a:p>
            <a:pPr eaLnBrk="0" hangingPunct="0"/>
            <a:endParaRPr lang="zh-CN" altLang="en-US" sz="2800" b="1" dirty="0">
              <a:solidFill>
                <a:srgbClr val="333399"/>
              </a:solidFill>
              <a:latin typeface="Comic Sans MS" panose="030F0702030302020204" pitchFamily="66" charset="0"/>
              <a:ea typeface="楷体_GB2312"/>
              <a:cs typeface="楷体_GB2312"/>
            </a:endParaRPr>
          </a:p>
          <a:p>
            <a:pPr eaLnBrk="0" hangingPunct="0"/>
            <a:r>
              <a:rPr lang="en-US" altLang="zh-CN" sz="2800" b="1" dirty="0">
                <a:solidFill>
                  <a:srgbClr val="000066"/>
                </a:solidFill>
                <a:latin typeface="Comic Sans MS" panose="030F0702030302020204" pitchFamily="66" charset="0"/>
                <a:ea typeface="楷体_GB2312"/>
                <a:cs typeface="楷体_GB2312"/>
              </a:rPr>
              <a:t>3. I can talk about things near by and far away in English.</a:t>
            </a:r>
            <a:endParaRPr lang="en-US" altLang="zh-CN" sz="2800" b="1" dirty="0">
              <a:solidFill>
                <a:srgbClr val="000066"/>
              </a:solidFill>
              <a:latin typeface="Comic Sans MS" panose="030F0702030302020204" pitchFamily="66" charset="0"/>
              <a:ea typeface="楷体_GB2312"/>
              <a:cs typeface="楷体_GB2312"/>
            </a:endParaRPr>
          </a:p>
          <a:p>
            <a:pPr eaLnBrk="0" hangingPunct="0"/>
            <a:r>
              <a:rPr lang="zh-CN" altLang="en-US" sz="2800" b="1" dirty="0">
                <a:latin typeface="楷体_GB2312"/>
                <a:ea typeface="楷体_GB2312"/>
                <a:cs typeface="楷体_GB2312"/>
              </a:rPr>
              <a:t>   我能用英语谈论近处和远处的物品。</a:t>
            </a:r>
            <a:endParaRPr lang="en-US" altLang="zh-CN" sz="2800" b="1" dirty="0">
              <a:latin typeface="楷体_GB2312"/>
              <a:ea typeface="楷体_GB2312"/>
              <a:cs typeface="楷体_GB2312"/>
            </a:endParaRPr>
          </a:p>
          <a:p>
            <a:pPr eaLnBrk="0" hangingPunct="0"/>
            <a:endParaRPr lang="zh-CN" altLang="en-US" sz="2800" b="1" dirty="0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"/>
          <p:cNvSpPr>
            <a:spLocks noChangeArrowheads="1"/>
          </p:cNvSpPr>
          <p:nvPr/>
        </p:nvSpPr>
        <p:spPr bwMode="auto">
          <a:xfrm>
            <a:off x="800894" y="908720"/>
            <a:ext cx="76327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800" dirty="0">
                <a:solidFill>
                  <a:srgbClr val="6268A4"/>
                </a:solidFill>
                <a:latin typeface="Britannic Bold" pitchFamily="34" charset="0"/>
                <a:ea typeface="华文琥珀" pitchFamily="2" charset="-122"/>
              </a:rPr>
              <a:t>Animals are our friends.</a:t>
            </a:r>
            <a:endParaRPr lang="en-US" altLang="zh-CN" sz="4800" dirty="0">
              <a:solidFill>
                <a:srgbClr val="6268A4"/>
              </a:solidFill>
              <a:latin typeface="Britannic Bold" pitchFamily="34" charset="0"/>
              <a:ea typeface="华文琥珀" pitchFamily="2" charset="-122"/>
            </a:endParaRPr>
          </a:p>
          <a:p>
            <a:pPr algn="ctr"/>
            <a:r>
              <a:rPr lang="en-US" altLang="zh-CN" sz="4800" dirty="0">
                <a:solidFill>
                  <a:srgbClr val="6268A4"/>
                </a:solidFill>
                <a:latin typeface="Britannic Bold" pitchFamily="34" charset="0"/>
                <a:ea typeface="华文琥珀" pitchFamily="2" charset="-122"/>
              </a:rPr>
              <a:t>Be kind to them.</a:t>
            </a:r>
            <a:endParaRPr lang="zh-CN" altLang="en-US" sz="4800" dirty="0">
              <a:solidFill>
                <a:srgbClr val="6268A4"/>
              </a:solidFill>
              <a:latin typeface="Britannic Bold" pitchFamily="34" charset="0"/>
              <a:ea typeface="华文琥珀" pitchFamily="2" charset="-122"/>
            </a:endParaRPr>
          </a:p>
        </p:txBody>
      </p:sp>
      <p:sp>
        <p:nvSpPr>
          <p:cNvPr id="33795" name="TextBox 4"/>
          <p:cNvSpPr>
            <a:spLocks noChangeArrowheads="1"/>
          </p:cNvSpPr>
          <p:nvPr/>
        </p:nvSpPr>
        <p:spPr bwMode="auto">
          <a:xfrm>
            <a:off x="971550" y="4581128"/>
            <a:ext cx="76327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 dirty="0">
                <a:solidFill>
                  <a:srgbClr val="6268A4"/>
                </a:solidFill>
                <a:latin typeface="Britannic Bold" pitchFamily="34" charset="0"/>
                <a:ea typeface="华文琥珀" pitchFamily="2" charset="-122"/>
              </a:rPr>
              <a:t>动物是我们的好朋友。</a:t>
            </a:r>
            <a:endParaRPr lang="en-US" altLang="zh-CN" sz="4800" dirty="0">
              <a:solidFill>
                <a:srgbClr val="6268A4"/>
              </a:solidFill>
              <a:latin typeface="Britannic Bold" pitchFamily="34" charset="0"/>
              <a:ea typeface="华文琥珀" pitchFamily="2" charset="-122"/>
            </a:endParaRPr>
          </a:p>
          <a:p>
            <a:pPr algn="ctr"/>
            <a:r>
              <a:rPr lang="zh-CN" altLang="en-US" sz="4800" dirty="0">
                <a:solidFill>
                  <a:srgbClr val="6268A4"/>
                </a:solidFill>
                <a:latin typeface="Britannic Bold" pitchFamily="34" charset="0"/>
                <a:ea typeface="华文琥珀" pitchFamily="2" charset="-122"/>
              </a:rPr>
              <a:t>善待他们。</a:t>
            </a:r>
            <a:endParaRPr lang="zh-CN" altLang="en-US" sz="4800" dirty="0">
              <a:solidFill>
                <a:srgbClr val="6268A4"/>
              </a:solidFill>
              <a:latin typeface="Britannic Bold" pitchFamily="34" charset="0"/>
              <a:ea typeface="华文琥珀" pitchFamily="2" charset="-122"/>
            </a:endParaRPr>
          </a:p>
        </p:txBody>
      </p:sp>
      <p:pic>
        <p:nvPicPr>
          <p:cNvPr id="33796" name="Picture 2" descr="C:\Users\HASEE\Desktop\5a414dec114495fee227d0fc0f94f508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25863" y="2565400"/>
            <a:ext cx="1782762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2"/>
          <p:cNvSpPr txBox="1"/>
          <p:nvPr/>
        </p:nvSpPr>
        <p:spPr>
          <a:xfrm>
            <a:off x="692370" y="1268760"/>
            <a:ext cx="5113337" cy="1016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SzTx/>
              <a:buFont typeface="Arial" panose="020B0604020202020204" pitchFamily="34" charset="0"/>
              <a:buNone/>
            </a:pPr>
            <a:r>
              <a:rPr lang="en-US" altLang="zh-CN" sz="6000" dirty="0">
                <a:ln w="762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Showcard Gothic" pitchFamily="82" charset="0"/>
                <a:sym typeface="Wingdings" panose="05000000000000000000"/>
              </a:rPr>
              <a:t>Homework</a:t>
            </a:r>
            <a:endParaRPr lang="en-US" altLang="zh-CN" sz="6000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Showcard Gothic" pitchFamily="82" charset="0"/>
            </a:endParaRPr>
          </a:p>
        </p:txBody>
      </p:sp>
      <p:sp>
        <p:nvSpPr>
          <p:cNvPr id="34820" name="Rectangle 13"/>
          <p:cNvSpPr>
            <a:spLocks noChangeArrowheads="1"/>
          </p:cNvSpPr>
          <p:nvPr/>
        </p:nvSpPr>
        <p:spPr bwMode="auto">
          <a:xfrm>
            <a:off x="683568" y="2652881"/>
            <a:ext cx="8019356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1.Listen to the tape and read the story fluently.</a:t>
            </a:r>
            <a:endParaRPr lang="zh-CN" altLang="en-US" sz="2800" b="1" dirty="0"/>
          </a:p>
          <a:p>
            <a:r>
              <a:rPr lang="zh-CN" altLang="en-US" sz="2800" b="1" dirty="0" smtClean="0"/>
              <a:t>跟</a:t>
            </a:r>
            <a:r>
              <a:rPr lang="zh-CN" altLang="en-US" sz="2800" b="1" dirty="0"/>
              <a:t>录音熟读课文</a:t>
            </a:r>
            <a:endParaRPr lang="en-US" altLang="zh-CN" sz="2800" b="1" dirty="0"/>
          </a:p>
          <a:p>
            <a:r>
              <a:rPr lang="en-US" altLang="zh-CN" sz="2800" b="1" dirty="0"/>
              <a:t>2.Act the dialogue with your friends.</a:t>
            </a:r>
            <a:endParaRPr lang="en-US" altLang="zh-CN" sz="2800" b="1" dirty="0"/>
          </a:p>
          <a:p>
            <a:r>
              <a:rPr lang="zh-CN" altLang="en-US" sz="2800" b="1" dirty="0" smtClean="0"/>
              <a:t>和</a:t>
            </a:r>
            <a:r>
              <a:rPr lang="zh-CN" altLang="en-US" sz="2800" b="1" dirty="0"/>
              <a:t>朋友们一起表演对话</a:t>
            </a:r>
            <a:endParaRPr lang="en-US" altLang="zh-CN" sz="2800" b="1" dirty="0"/>
          </a:p>
          <a:p>
            <a:r>
              <a:rPr lang="en-US" altLang="zh-CN" sz="2800" b="1" dirty="0"/>
              <a:t>3.Search more words about fruit or animals.</a:t>
            </a:r>
            <a:endParaRPr lang="en-US" altLang="zh-CN" sz="2800" b="1" dirty="0"/>
          </a:p>
          <a:p>
            <a:r>
              <a:rPr lang="zh-CN" altLang="en-US" sz="2800" b="1" dirty="0"/>
              <a:t>查找更多关于水果或动物的单</a:t>
            </a:r>
            <a:r>
              <a:rPr lang="zh-CN" altLang="en-US" sz="2800" b="1" dirty="0" smtClean="0"/>
              <a:t>词</a:t>
            </a:r>
            <a:endParaRPr lang="en-US" altLang="zh-CN" sz="2800" b="1" dirty="0"/>
          </a:p>
        </p:txBody>
      </p:sp>
      <p:pic>
        <p:nvPicPr>
          <p:cNvPr id="34821" name="New pictur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274300" y="10591800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arm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ext Box 3"/>
          <p:cNvSpPr/>
          <p:nvPr/>
        </p:nvSpPr>
        <p:spPr>
          <a:xfrm>
            <a:off x="6019800" y="4572000"/>
            <a:ext cx="2362200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/>
              </a:rPr>
              <a:t>far</a:t>
            </a:r>
            <a:r>
              <a:rPr lang="en-US" altLang="zh-CN" sz="6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 panose="030F0702030302020204" pitchFamily="66" charset="0"/>
                <a:sym typeface="Wingdings" panose="05000000000000000000"/>
              </a:rPr>
              <a:t>m</a:t>
            </a:r>
            <a:endParaRPr lang="en-US" altLang="zh-CN" sz="60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8100" y="4024313"/>
            <a:ext cx="3505200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7713" y="3414713"/>
            <a:ext cx="2857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AutoShape 8"/>
          <p:cNvSpPr>
            <a:spLocks noChangeArrowheads="1"/>
          </p:cNvSpPr>
          <p:nvPr/>
        </p:nvSpPr>
        <p:spPr bwMode="auto">
          <a:xfrm>
            <a:off x="2514600" y="2286000"/>
            <a:ext cx="6629400" cy="2514600"/>
          </a:xfrm>
          <a:prstGeom prst="wedgeEllipseCallout">
            <a:avLst>
              <a:gd name="adj1" fmla="val -47991"/>
              <a:gd name="adj2" fmla="val 4394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1269" name="Text Box 10"/>
          <p:cNvSpPr/>
          <p:nvPr/>
        </p:nvSpPr>
        <p:spPr>
          <a:xfrm>
            <a:off x="3276600" y="2667000"/>
            <a:ext cx="49530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Nice to meet you.</a:t>
            </a:r>
            <a:endParaRPr lang="en-US" altLang="zh-CN" sz="4000" b="1">
              <a:solidFill>
                <a:srgbClr val="000000"/>
              </a:solidFill>
            </a:endParaRPr>
          </a:p>
        </p:txBody>
      </p:sp>
      <p:sp>
        <p:nvSpPr>
          <p:cNvPr id="11270" name="Text Box 11"/>
          <p:cNvSpPr/>
          <p:nvPr/>
        </p:nvSpPr>
        <p:spPr>
          <a:xfrm>
            <a:off x="3200400" y="3505200"/>
            <a:ext cx="57150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4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Welcome to my farm.</a:t>
            </a:r>
            <a:endParaRPr lang="en-US" altLang="zh-CN" sz="4000" b="1"/>
          </a:p>
        </p:txBody>
      </p:sp>
      <p:sp>
        <p:nvSpPr>
          <p:cNvPr id="11271" name="Text Box 12"/>
          <p:cNvSpPr/>
          <p:nvPr/>
        </p:nvSpPr>
        <p:spPr>
          <a:xfrm>
            <a:off x="3200400" y="3505200"/>
            <a:ext cx="3276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Welcome to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grpSp>
        <p:nvGrpSpPr>
          <p:cNvPr id="16393" name="Group 15"/>
          <p:cNvGrpSpPr/>
          <p:nvPr/>
        </p:nvGrpSpPr>
        <p:grpSpPr bwMode="auto">
          <a:xfrm>
            <a:off x="4038600" y="4724400"/>
            <a:ext cx="3200400" cy="1524000"/>
            <a:chOff x="2544" y="2976"/>
            <a:chExt cx="2016" cy="960"/>
          </a:xfrm>
        </p:grpSpPr>
        <p:sp>
          <p:nvSpPr>
            <p:cNvPr id="16394" name="AutoShape 13"/>
            <p:cNvSpPr>
              <a:spLocks noChangeArrowheads="1"/>
            </p:cNvSpPr>
            <p:nvPr/>
          </p:nvSpPr>
          <p:spPr bwMode="auto">
            <a:xfrm flipV="1">
              <a:off x="2544" y="2976"/>
              <a:ext cx="2016" cy="960"/>
            </a:xfrm>
            <a:prstGeom prst="cloudCallout">
              <a:avLst>
                <a:gd name="adj1" fmla="val -18750"/>
                <a:gd name="adj2" fmla="val 76560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</a:ln>
          </p:spPr>
          <p:txBody>
            <a:bodyPr rot="10800000"/>
            <a:lstStyle/>
            <a:p>
              <a:pPr algn="ctr"/>
              <a:endParaRPr lang="zh-CN" altLang="zh-CN"/>
            </a:p>
          </p:txBody>
        </p:sp>
        <p:sp>
          <p:nvSpPr>
            <p:cNvPr id="16395" name="Text Box 14"/>
            <p:cNvSpPr>
              <a:spLocks noChangeArrowheads="1"/>
            </p:cNvSpPr>
            <p:nvPr/>
          </p:nvSpPr>
          <p:spPr bwMode="auto">
            <a:xfrm>
              <a:off x="2976" y="3216"/>
              <a:ext cx="124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</a:rPr>
                <a:t>欢迎来到</a:t>
              </a:r>
              <a:endParaRPr lang="zh-CN" altLang="en-US" sz="280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37338" y="5162550"/>
            <a:ext cx="1050925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320000" flipH="1">
            <a:off x="4457700" y="5943600"/>
            <a:ext cx="7016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1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49713" y="5465763"/>
            <a:ext cx="7175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1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60000">
            <a:off x="5118100" y="5465763"/>
            <a:ext cx="793750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1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18163" y="5170488"/>
            <a:ext cx="1046162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文本框 1"/>
          <p:cNvSpPr/>
          <p:nvPr/>
        </p:nvSpPr>
        <p:spPr>
          <a:xfrm>
            <a:off x="3114675" y="2674938"/>
            <a:ext cx="480060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4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What are these?</a:t>
            </a:r>
            <a:endParaRPr lang="en-US" altLang="zh-CN" sz="4800">
              <a:solidFill>
                <a:srgbClr val="FF0000"/>
              </a:solidFill>
            </a:endParaRPr>
          </a:p>
        </p:txBody>
      </p:sp>
      <p:sp>
        <p:nvSpPr>
          <p:cNvPr id="13320" name="文本框 2"/>
          <p:cNvSpPr/>
          <p:nvPr/>
        </p:nvSpPr>
        <p:spPr>
          <a:xfrm>
            <a:off x="2667000" y="3505200"/>
            <a:ext cx="5094288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FF0000"/>
                </a:solidFill>
              </a:rPr>
              <a:t>They’re         s.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13321" name="文本框 22"/>
          <p:cNvSpPr/>
          <p:nvPr/>
        </p:nvSpPr>
        <p:spPr>
          <a:xfrm>
            <a:off x="5300663" y="3513138"/>
            <a:ext cx="170973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002060"/>
                </a:solidFill>
              </a:rPr>
              <a:t>duck</a:t>
            </a:r>
            <a:endParaRPr lang="zh-CN" altLang="en-US" sz="4800">
              <a:solidFill>
                <a:srgbClr val="002060"/>
              </a:solidFill>
            </a:endParaRPr>
          </a:p>
        </p:txBody>
      </p:sp>
      <p:sp>
        <p:nvSpPr>
          <p:cNvPr id="13322" name="等于号 23"/>
          <p:cNvSpPr/>
          <p:nvPr/>
        </p:nvSpPr>
        <p:spPr bwMode="auto">
          <a:xfrm rot="5400000">
            <a:off x="3886200" y="4222750"/>
            <a:ext cx="463550" cy="387350"/>
          </a:xfrm>
          <a:prstGeom prst="mathEqual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3323" name="文本框 24"/>
          <p:cNvSpPr/>
          <p:nvPr/>
        </p:nvSpPr>
        <p:spPr>
          <a:xfrm>
            <a:off x="2895600" y="4427538"/>
            <a:ext cx="297180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800" dirty="0">
                <a:solidFill>
                  <a:srgbClr val="FF0000"/>
                </a:solidFill>
              </a:rPr>
              <a:t>They are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13324" name="Rectangle 37"/>
          <p:cNvSpPr/>
          <p:nvPr/>
        </p:nvSpPr>
        <p:spPr>
          <a:xfrm>
            <a:off x="0" y="2876550"/>
            <a:ext cx="9144000" cy="1447800"/>
          </a:xfrm>
          <a:prstGeom prst="rect">
            <a:avLst/>
          </a:prstGeom>
          <a:solidFill>
            <a:srgbClr val="0000FF">
              <a:alpha val="87057"/>
            </a:srgbClr>
          </a:solidFill>
          <a:ln>
            <a:solidFill>
              <a:srgbClr val="FFFF99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3600" dirty="0">
                <a:solidFill>
                  <a:srgbClr val="FFFFFF"/>
                </a:solidFill>
              </a:rPr>
              <a:t>Tips</a:t>
            </a:r>
            <a:r>
              <a:rPr lang="zh-CN" altLang="en-US" sz="3600" dirty="0">
                <a:solidFill>
                  <a:srgbClr val="FFFFFF"/>
                </a:solidFill>
              </a:rPr>
              <a:t>：一般情况下，英语单数名词变复数名词</a:t>
            </a:r>
            <a:endParaRPr lang="zh-CN" altLang="en-US" sz="3600" dirty="0">
              <a:solidFill>
                <a:srgbClr val="FFFFFF"/>
              </a:solidFill>
            </a:endParaRPr>
          </a:p>
          <a:p>
            <a:pPr algn="ctr"/>
            <a:r>
              <a:rPr lang="zh-CN" altLang="en-US" sz="3600" dirty="0">
                <a:solidFill>
                  <a:srgbClr val="FFFFFF"/>
                </a:solidFill>
              </a:rPr>
              <a:t>在后面直接加“</a:t>
            </a:r>
            <a:r>
              <a:rPr lang="en-US" altLang="zh-CN" sz="3600" dirty="0">
                <a:solidFill>
                  <a:srgbClr val="FFFFFF"/>
                </a:solidFill>
              </a:rPr>
              <a:t>s”</a:t>
            </a:r>
            <a:r>
              <a:rPr lang="zh-CN" altLang="en-US" sz="3600" dirty="0">
                <a:solidFill>
                  <a:srgbClr val="FFFFFF"/>
                </a:solidFill>
              </a:rPr>
              <a:t>即可</a:t>
            </a:r>
            <a:endParaRPr lang="zh-CN" alt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212224" presetClass="entr" presetSubtype="40566830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19600" y="3175000"/>
            <a:ext cx="630238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13363" y="3810000"/>
            <a:ext cx="304800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1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980000">
            <a:off x="5426075" y="3868738"/>
            <a:ext cx="371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2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83313" y="3886200"/>
            <a:ext cx="304800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2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040000" flipH="1">
            <a:off x="5889625" y="3863975"/>
            <a:ext cx="36036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1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37338" y="5162550"/>
            <a:ext cx="1050925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图片 2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320000" flipH="1">
            <a:off x="4457700" y="5943600"/>
            <a:ext cx="7016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图片 2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49713" y="5465763"/>
            <a:ext cx="7175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图片 24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21060000">
            <a:off x="5118100" y="5465763"/>
            <a:ext cx="793750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图片 25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618163" y="5170488"/>
            <a:ext cx="1046162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文本框 26"/>
          <p:cNvSpPr/>
          <p:nvPr/>
        </p:nvSpPr>
        <p:spPr>
          <a:xfrm>
            <a:off x="1971675" y="4275138"/>
            <a:ext cx="480060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4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What are those?</a:t>
            </a:r>
            <a:endParaRPr lang="en-US" altLang="zh-CN" sz="4800">
              <a:solidFill>
                <a:srgbClr val="FF0000"/>
              </a:solidFill>
            </a:endParaRPr>
          </a:p>
        </p:txBody>
      </p:sp>
      <p:sp>
        <p:nvSpPr>
          <p:cNvPr id="15373" name="文本框 27"/>
          <p:cNvSpPr/>
          <p:nvPr/>
        </p:nvSpPr>
        <p:spPr>
          <a:xfrm>
            <a:off x="2068513" y="5105400"/>
            <a:ext cx="5094287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FF0000"/>
                </a:solidFill>
              </a:rPr>
              <a:t>They’re              s.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15374" name="文本框 28"/>
          <p:cNvSpPr/>
          <p:nvPr/>
        </p:nvSpPr>
        <p:spPr>
          <a:xfrm>
            <a:off x="4375150" y="5113338"/>
            <a:ext cx="233045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002060"/>
                </a:solidFill>
              </a:rPr>
              <a:t>chichen</a:t>
            </a:r>
            <a:endParaRPr lang="zh-CN" altLang="en-US" sz="48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 fill="hold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 fill="hold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 fill="hold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 animBg="1"/>
      <p:bldP spid="15373" grpId="0" animBg="1"/>
      <p:bldP spid="153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9475" y="1928813"/>
            <a:ext cx="7000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12963" y="2455863"/>
            <a:ext cx="3460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96963" y="2209800"/>
            <a:ext cx="56038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52613" y="1638300"/>
            <a:ext cx="6635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图片 1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35263" y="2324100"/>
            <a:ext cx="509587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文本框 23"/>
          <p:cNvSpPr/>
          <p:nvPr/>
        </p:nvSpPr>
        <p:spPr>
          <a:xfrm>
            <a:off x="1376363" y="3436938"/>
            <a:ext cx="693420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 eaLnBrk="1" hangingPunct="1"/>
            <a:r>
              <a:rPr lang="en-US" altLang="zh-CN" sz="4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Are           </a:t>
            </a:r>
            <a:r>
              <a:rPr lang="en-US" altLang="zh-CN" sz="4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sym typeface="Wingdings" panose="05000000000000000000"/>
              </a:rPr>
              <a:t>oranges</a:t>
            </a:r>
            <a:r>
              <a:rPr lang="en-US" altLang="zh-CN" sz="4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?</a:t>
            </a:r>
            <a:endParaRPr lang="en-US" altLang="zh-CN" sz="4800">
              <a:solidFill>
                <a:srgbClr val="FF0000"/>
              </a:solidFill>
            </a:endParaRPr>
          </a:p>
        </p:txBody>
      </p:sp>
      <p:sp>
        <p:nvSpPr>
          <p:cNvPr id="17416" name="文本框 24"/>
          <p:cNvSpPr/>
          <p:nvPr/>
        </p:nvSpPr>
        <p:spPr>
          <a:xfrm>
            <a:off x="1916113" y="4259263"/>
            <a:ext cx="174148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FF0000"/>
                </a:solidFill>
              </a:rPr>
              <a:t>Yes.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17417" name="文本框 25"/>
          <p:cNvSpPr/>
          <p:nvPr/>
        </p:nvSpPr>
        <p:spPr>
          <a:xfrm>
            <a:off x="2735263" y="3430588"/>
            <a:ext cx="264477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FF0000"/>
                </a:solidFill>
              </a:rPr>
              <a:t>these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17418" name="矩形 26"/>
          <p:cNvSpPr/>
          <p:nvPr/>
        </p:nvSpPr>
        <p:spPr>
          <a:xfrm>
            <a:off x="3419475" y="4284663"/>
            <a:ext cx="193040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800">
                <a:solidFill>
                  <a:srgbClr val="FF0000"/>
                </a:solidFill>
              </a:rPr>
              <a:t>/No….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17419" name="文本框 29"/>
          <p:cNvSpPr/>
          <p:nvPr/>
        </p:nvSpPr>
        <p:spPr>
          <a:xfrm>
            <a:off x="2743200" y="3429000"/>
            <a:ext cx="264477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FF0000"/>
                </a:solidFill>
              </a:rPr>
              <a:t>those</a:t>
            </a:r>
            <a:endParaRPr lang="zh-CN" altLang="en-US" sz="4800">
              <a:solidFill>
                <a:srgbClr val="FF0000"/>
              </a:solidFill>
            </a:endParaRPr>
          </a:p>
        </p:txBody>
      </p:sp>
      <p:pic>
        <p:nvPicPr>
          <p:cNvPr id="19469" name="图片 3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001000" y="2884488"/>
            <a:ext cx="487363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图片 3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62800" y="2209800"/>
            <a:ext cx="6619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 fill="hold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 fill="hold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 fill="hold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 fill="hold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 fill="hold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 fill="hold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6" grpId="0" animBg="1"/>
      <p:bldP spid="17417" grpId="0" animBg="1"/>
      <p:bldP spid="17417" grpId="1" animBg="1"/>
      <p:bldP spid="17418" grpId="0" animBg="1"/>
      <p:bldP spid="174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图片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ext Box 13"/>
          <p:cNvSpPr/>
          <p:nvPr/>
        </p:nvSpPr>
        <p:spPr>
          <a:xfrm>
            <a:off x="152400" y="669925"/>
            <a:ext cx="9220200" cy="4968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dirty="0" err="1">
                <a:solidFill>
                  <a:srgbClr val="0033CC"/>
                </a:solidFill>
                <a:latin typeface="Comic Sans MS" panose="030F0702030302020204" pitchFamily="66" charset="0"/>
              </a:rPr>
              <a:t>These,these</a:t>
            </a:r>
            <a:r>
              <a:rPr lang="en-US" altLang="zh-CN" sz="4000" b="1" dirty="0">
                <a:solidFill>
                  <a:srgbClr val="0033CC"/>
                </a:solidFill>
                <a:latin typeface="Comic Sans MS" panose="030F0702030302020204" pitchFamily="66" charset="0"/>
              </a:rPr>
              <a:t>. What are </a:t>
            </a:r>
            <a:r>
              <a:rPr lang="en-US" altLang="zh-CN" sz="4000" b="1" dirty="0">
                <a:solidFill>
                  <a:srgbClr val="FF3300"/>
                </a:solidFill>
                <a:latin typeface="Comic Sans MS" panose="030F0702030302020204" pitchFamily="66" charset="0"/>
              </a:rPr>
              <a:t>these</a:t>
            </a:r>
            <a:r>
              <a:rPr lang="en-US" altLang="zh-CN" sz="4000" b="1" dirty="0">
                <a:solidFill>
                  <a:srgbClr val="0033CC"/>
                </a:solidFill>
                <a:latin typeface="Comic Sans MS" panose="030F0702030302020204" pitchFamily="66" charset="0"/>
              </a:rPr>
              <a:t>?</a:t>
            </a:r>
            <a:endParaRPr lang="en-US" altLang="zh-CN" sz="40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br>
              <a:rPr lang="en-US" altLang="zh-CN" sz="4000" b="1" dirty="0">
                <a:latin typeface="Comic Sans MS" panose="030F0702030302020204" pitchFamily="66" charset="0"/>
              </a:rPr>
            </a:br>
            <a:r>
              <a:rPr lang="en-US" altLang="zh-CN" sz="4000" b="1" dirty="0" err="1">
                <a:solidFill>
                  <a:srgbClr val="0033CC"/>
                </a:solidFill>
                <a:latin typeface="Comic Sans MS" panose="030F0702030302020204" pitchFamily="66" charset="0"/>
              </a:rPr>
              <a:t>Duck</a:t>
            </a:r>
            <a:r>
              <a:rPr lang="en-US" altLang="zh-CN" sz="4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4000" b="1" dirty="0" err="1">
                <a:solidFill>
                  <a:srgbClr val="0033CC"/>
                </a:solidFill>
                <a:latin typeface="Comic Sans MS" panose="030F0702030302020204" pitchFamily="66" charset="0"/>
              </a:rPr>
              <a:t>,duck</a:t>
            </a:r>
            <a:r>
              <a:rPr lang="en-US" altLang="zh-CN" sz="4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4000" b="1" dirty="0">
                <a:solidFill>
                  <a:srgbClr val="0033CC"/>
                </a:solidFill>
                <a:latin typeface="Comic Sans MS" panose="030F0702030302020204" pitchFamily="66" charset="0"/>
              </a:rPr>
              <a:t>. They</a:t>
            </a:r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’re</a:t>
            </a:r>
            <a:r>
              <a:rPr lang="en-US" altLang="zh-CN" sz="4000" b="1" dirty="0">
                <a:solidFill>
                  <a:srgbClr val="0033CC"/>
                </a:solidFill>
                <a:latin typeface="Comic Sans MS" panose="030F0702030302020204" pitchFamily="66" charset="0"/>
              </a:rPr>
              <a:t> duck</a:t>
            </a:r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4000" b="1" dirty="0">
                <a:solidFill>
                  <a:srgbClr val="0033CC"/>
                </a:solidFill>
                <a:latin typeface="Comic Sans MS" panose="030F0702030302020204" pitchFamily="66" charset="0"/>
              </a:rPr>
              <a:t>.</a:t>
            </a:r>
            <a:endParaRPr lang="en-US" altLang="zh-CN" sz="40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endParaRPr lang="en-US" altLang="zh-CN" sz="40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r>
              <a:rPr lang="en-US" altLang="zh-CN" sz="4000" b="1" dirty="0" err="1">
                <a:solidFill>
                  <a:srgbClr val="0033CC"/>
                </a:solidFill>
                <a:latin typeface="Comic Sans MS" panose="030F0702030302020204" pitchFamily="66" charset="0"/>
              </a:rPr>
              <a:t>Those,those</a:t>
            </a:r>
            <a:r>
              <a:rPr lang="en-US" altLang="zh-CN" sz="4000" b="1" dirty="0">
                <a:solidFill>
                  <a:srgbClr val="0033CC"/>
                </a:solidFill>
                <a:latin typeface="Comic Sans MS" panose="030F0702030302020204" pitchFamily="66" charset="0"/>
              </a:rPr>
              <a:t>. What are </a:t>
            </a:r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those</a:t>
            </a:r>
            <a:r>
              <a:rPr lang="en-US" altLang="zh-CN" sz="4000" b="1" dirty="0">
                <a:solidFill>
                  <a:srgbClr val="0033CC"/>
                </a:solidFill>
                <a:latin typeface="Comic Sans MS" panose="030F0702030302020204" pitchFamily="66" charset="0"/>
              </a:rPr>
              <a:t>?</a:t>
            </a:r>
            <a:endParaRPr lang="en-US" altLang="zh-CN" sz="40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endParaRPr lang="en-US" altLang="zh-CN" sz="4000" b="1" dirty="0">
              <a:latin typeface="Comic Sans MS" panose="030F0702030302020204" pitchFamily="66" charset="0"/>
            </a:endParaRPr>
          </a:p>
          <a:p>
            <a:r>
              <a:rPr lang="en-US" altLang="zh-CN" sz="4000" b="1" dirty="0" err="1">
                <a:solidFill>
                  <a:srgbClr val="0033CC"/>
                </a:solidFill>
                <a:latin typeface="Comic Sans MS" panose="030F0702030302020204" pitchFamily="66" charset="0"/>
              </a:rPr>
              <a:t>Chicken</a:t>
            </a:r>
            <a:r>
              <a:rPr lang="en-US" altLang="zh-CN" sz="4000" b="1" dirty="0" err="1">
                <a:solidFill>
                  <a:srgbClr val="FF33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4000" b="1" dirty="0" err="1">
                <a:solidFill>
                  <a:srgbClr val="0033CC"/>
                </a:solidFill>
                <a:latin typeface="Comic Sans MS" panose="030F0702030302020204" pitchFamily="66" charset="0"/>
              </a:rPr>
              <a:t>,chicken</a:t>
            </a:r>
            <a:r>
              <a:rPr lang="en-US" altLang="zh-CN" sz="4000" b="1" dirty="0" err="1">
                <a:solidFill>
                  <a:srgbClr val="FF33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4000" b="1" dirty="0" err="1">
                <a:solidFill>
                  <a:srgbClr val="0033CC"/>
                </a:solidFill>
                <a:latin typeface="Comic Sans MS" panose="030F0702030302020204" pitchFamily="66" charset="0"/>
              </a:rPr>
              <a:t>.They</a:t>
            </a:r>
            <a:r>
              <a:rPr lang="en-US" altLang="zh-CN" sz="4000" b="1" dirty="0" err="1">
                <a:solidFill>
                  <a:srgbClr val="FF3300"/>
                </a:solidFill>
                <a:latin typeface="Comic Sans MS" panose="030F0702030302020204" pitchFamily="66" charset="0"/>
              </a:rPr>
              <a:t>’re</a:t>
            </a:r>
            <a:r>
              <a:rPr lang="en-US" altLang="zh-CN" sz="4000" b="1" dirty="0">
                <a:solidFill>
                  <a:srgbClr val="FF33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b="1" dirty="0">
                <a:solidFill>
                  <a:srgbClr val="0033CC"/>
                </a:solidFill>
                <a:latin typeface="Comic Sans MS" panose="030F0702030302020204" pitchFamily="66" charset="0"/>
              </a:rPr>
              <a:t>chicken</a:t>
            </a:r>
            <a:r>
              <a:rPr lang="en-US" altLang="zh-CN" sz="4000" b="1" dirty="0">
                <a:solidFill>
                  <a:srgbClr val="FF33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4000" b="1" dirty="0">
                <a:solidFill>
                  <a:srgbClr val="0033CC"/>
                </a:solidFill>
                <a:latin typeface="Comic Sans MS" panose="030F0702030302020204" pitchFamily="66" charset="0"/>
              </a:rPr>
              <a:t>.</a:t>
            </a:r>
            <a:endParaRPr lang="en-US" altLang="zh-CN" sz="40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endParaRPr lang="en-US" altLang="zh-CN" sz="4000" b="1" dirty="0">
              <a:solidFill>
                <a:srgbClr val="0033CC"/>
              </a:solidFill>
            </a:endParaRPr>
          </a:p>
        </p:txBody>
      </p:sp>
      <p:grpSp>
        <p:nvGrpSpPr>
          <p:cNvPr id="20484" name="Group 25"/>
          <p:cNvGrpSpPr/>
          <p:nvPr/>
        </p:nvGrpSpPr>
        <p:grpSpPr bwMode="auto">
          <a:xfrm flipH="1">
            <a:off x="2514600" y="-193675"/>
            <a:ext cx="4038600" cy="958850"/>
            <a:chOff x="0" y="0"/>
            <a:chExt cx="1488" cy="973"/>
          </a:xfrm>
        </p:grpSpPr>
        <p:pic>
          <p:nvPicPr>
            <p:cNvPr id="20485" name="图片 3" descr="2.png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488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6" name="Text Box 6"/>
            <p:cNvSpPr>
              <a:spLocks noChangeArrowheads="1"/>
            </p:cNvSpPr>
            <p:nvPr/>
          </p:nvSpPr>
          <p:spPr bwMode="auto">
            <a:xfrm>
              <a:off x="46" y="385"/>
              <a:ext cx="139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3200">
                <a:solidFill>
                  <a:srgbClr val="FF0000"/>
                </a:solidFill>
                <a:latin typeface="Arial Black" panose="020B0A04020102020204" pitchFamily="34" charset="0"/>
                <a:ea typeface="PMingLiU" pitchFamily="18" charset="-120"/>
              </a:endParaRPr>
            </a:p>
          </p:txBody>
        </p:sp>
      </p:grpSp>
      <p:sp>
        <p:nvSpPr>
          <p:cNvPr id="19462" name="Text Box 42"/>
          <p:cNvSpPr txBox="1">
            <a:spLocks noChangeArrowheads="1"/>
          </p:cNvSpPr>
          <p:nvPr/>
        </p:nvSpPr>
        <p:spPr bwMode="auto">
          <a:xfrm>
            <a:off x="3429000" y="76200"/>
            <a:ext cx="428307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SzTx/>
            </a:pPr>
            <a:r>
              <a:rPr lang="en-US" altLang="zh-CN" sz="36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sym typeface="+mn-ea"/>
              </a:rPr>
              <a:t>Let’s say!</a:t>
            </a:r>
            <a:endParaRPr lang="en-US" altLang="zh-CN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图片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13"/>
          <p:cNvSpPr/>
          <p:nvPr/>
        </p:nvSpPr>
        <p:spPr>
          <a:xfrm>
            <a:off x="152400" y="669925"/>
            <a:ext cx="9220200" cy="4968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33CC"/>
                </a:solidFill>
                <a:latin typeface="Comic Sans MS" panose="030F0702030302020204" pitchFamily="66" charset="0"/>
              </a:rPr>
              <a:t>These, these. Are these …?</a:t>
            </a:r>
            <a:endParaRPr lang="en-US" altLang="zh-CN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br>
              <a:rPr lang="en-US" altLang="zh-CN" sz="4000" b="1">
                <a:solidFill>
                  <a:srgbClr val="0033CC"/>
                </a:solidFill>
                <a:latin typeface="Comic Sans MS" panose="030F0702030302020204" pitchFamily="66" charset="0"/>
              </a:rPr>
            </a:br>
            <a:r>
              <a:rPr lang="en-US" altLang="zh-CN" sz="4000" b="1">
                <a:solidFill>
                  <a:srgbClr val="0033CC"/>
                </a:solidFill>
                <a:latin typeface="Comic Sans MS" panose="030F0702030302020204" pitchFamily="66" charset="0"/>
              </a:rPr>
              <a:t>Yes. Yes, they’re ….</a:t>
            </a:r>
            <a:endParaRPr lang="en-US" altLang="zh-CN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endParaRPr lang="en-US" altLang="zh-CN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r>
              <a:rPr lang="en-US" altLang="zh-CN" sz="4000" b="1">
                <a:solidFill>
                  <a:srgbClr val="0033CC"/>
                </a:solidFill>
                <a:latin typeface="Comic Sans MS" panose="030F0702030302020204" pitchFamily="66" charset="0"/>
              </a:rPr>
              <a:t>Those, those. are those …?</a:t>
            </a:r>
            <a:endParaRPr lang="en-US" altLang="zh-CN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endParaRPr lang="en-US" altLang="zh-CN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r>
              <a:rPr lang="en-US" altLang="zh-CN" sz="4000" b="1">
                <a:solidFill>
                  <a:srgbClr val="0033CC"/>
                </a:solidFill>
                <a:latin typeface="Comic Sans MS" panose="030F0702030302020204" pitchFamily="66" charset="0"/>
              </a:rPr>
              <a:t>No. No. They’re ….</a:t>
            </a:r>
            <a:endParaRPr lang="en-US" altLang="zh-CN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endParaRPr lang="en-US" altLang="zh-CN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1508" name="Group 25"/>
          <p:cNvGrpSpPr/>
          <p:nvPr/>
        </p:nvGrpSpPr>
        <p:grpSpPr bwMode="auto">
          <a:xfrm flipH="1">
            <a:off x="2514600" y="-193675"/>
            <a:ext cx="4038600" cy="958850"/>
            <a:chOff x="0" y="0"/>
            <a:chExt cx="1488" cy="973"/>
          </a:xfrm>
        </p:grpSpPr>
        <p:pic>
          <p:nvPicPr>
            <p:cNvPr id="21509" name="图片 3" descr="2.png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488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 Box 6"/>
            <p:cNvSpPr>
              <a:spLocks noChangeArrowheads="1"/>
            </p:cNvSpPr>
            <p:nvPr/>
          </p:nvSpPr>
          <p:spPr bwMode="auto">
            <a:xfrm>
              <a:off x="46" y="385"/>
              <a:ext cx="139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3200">
                <a:solidFill>
                  <a:srgbClr val="FF0000"/>
                </a:solidFill>
                <a:latin typeface="Arial Black" panose="020B0A04020102020204" pitchFamily="34" charset="0"/>
                <a:ea typeface="PMingLiU" pitchFamily="18" charset="-120"/>
              </a:endParaRPr>
            </a:p>
          </p:txBody>
        </p:sp>
      </p:grpSp>
      <p:sp>
        <p:nvSpPr>
          <p:cNvPr id="21510" name="Text Box 42"/>
          <p:cNvSpPr txBox="1">
            <a:spLocks noChangeArrowheads="1"/>
          </p:cNvSpPr>
          <p:nvPr/>
        </p:nvSpPr>
        <p:spPr bwMode="auto">
          <a:xfrm>
            <a:off x="3429000" y="76200"/>
            <a:ext cx="428307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SzTx/>
            </a:pPr>
            <a:r>
              <a:rPr lang="en-US" altLang="zh-CN"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sym typeface="+mn-ea"/>
              </a:rPr>
              <a:t>Let’s say!</a:t>
            </a:r>
            <a:endParaRPr lang="en-US" altLang="zh-CN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15191024-f3a7-44d6-bfb5-99afa8fa458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2171</Words>
  <Application>WPS 演示</Application>
  <PresentationFormat>全屏显示(4:3)</PresentationFormat>
  <Paragraphs>209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等线</vt:lpstr>
      <vt:lpstr>Wingdings</vt:lpstr>
      <vt:lpstr>等线 Light</vt:lpstr>
      <vt:lpstr>Times New Roman</vt:lpstr>
      <vt:lpstr>方正粗活意简体</vt:lpstr>
      <vt:lpstr>微软雅黑</vt:lpstr>
      <vt:lpstr>Comic Sans MS</vt:lpstr>
      <vt:lpstr>楷体_GB2312</vt:lpstr>
      <vt:lpstr>新宋体</vt:lpstr>
      <vt:lpstr>Arial Black</vt:lpstr>
      <vt:lpstr>PMingLiU</vt:lpstr>
      <vt:lpstr>华文新魏</vt:lpstr>
      <vt:lpstr>Arial Unicode MS</vt:lpstr>
      <vt:lpstr>Britannic Bold</vt:lpstr>
      <vt:lpstr>Segoe Print</vt:lpstr>
      <vt:lpstr>华康圆体W9(P)</vt:lpstr>
      <vt:lpstr>华文琥珀</vt:lpstr>
      <vt:lpstr>黑体</vt:lpstr>
      <vt:lpstr>Showcard Gothic</vt:lpstr>
      <vt:lpstr>Arial</vt:lpstr>
      <vt:lpstr>MingLiU-ExtB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2021-06-04T07:46:00Z</cp:lastPrinted>
  <dcterms:created xsi:type="dcterms:W3CDTF">2021-06-04T07:46:00Z</dcterms:created>
  <dcterms:modified xsi:type="dcterms:W3CDTF">2023-03-03T07:20:49Z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9C6ACC8F5D41489E9777269A65CA4AB4</vt:lpwstr>
  </property>
  <property fmtid="{D5CDD505-2E9C-101B-9397-08002B2CF9AE}" pid="7" name="KSOProductBuildVer">
    <vt:lpwstr>2052-11.1.0.13703</vt:lpwstr>
  </property>
</Properties>
</file>