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3"/>
    <p:sldId id="258" r:id="rId4"/>
    <p:sldId id="261" r:id="rId5"/>
    <p:sldId id="272" r:id="rId6"/>
    <p:sldId id="264" r:id="rId7"/>
    <p:sldId id="265" r:id="rId8"/>
    <p:sldId id="327" r:id="rId9"/>
    <p:sldId id="326" r:id="rId10"/>
    <p:sldId id="328" r:id="rId11"/>
    <p:sldId id="324" r:id="rId12"/>
    <p:sldId id="295" r:id="rId13"/>
    <p:sldId id="329" r:id="rId14"/>
    <p:sldId id="330" r:id="rId15"/>
    <p:sldId id="297" r:id="rId16"/>
    <p:sldId id="331" r:id="rId17"/>
    <p:sldId id="332" r:id="rId18"/>
    <p:sldId id="333" r:id="rId19"/>
    <p:sldId id="334" r:id="rId20"/>
    <p:sldId id="335" r:id="rId21"/>
  </p:sldIdLst>
  <p:sldSz cx="9144000" cy="6858000" type="screen4x3"/>
  <p:notesSz cx="6858000" cy="9064625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9900"/>
    <a:srgbClr val="3399FF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A1374911-03C0-4963-BF0C-F6EC1FEDE76D}" type="datetimeFigureOut">
              <a:rPr lang="zh-CN" altLang="en-US"/>
            </a:fld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79450"/>
            <a:ext cx="4572000" cy="339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05300"/>
            <a:ext cx="5486400" cy="407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09013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09013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04412E99-6AA7-4EDC-B329-B3303801D64A}" type="slidenum">
              <a:rPr lang="en-US" altLang="zh-CN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Story%20time.swf" TargetMode="Externa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2"/>
          <p:cNvSpPr>
            <a:spLocks noChangeArrowheads="1"/>
          </p:cNvSpPr>
          <p:nvPr/>
        </p:nvSpPr>
        <p:spPr bwMode="auto">
          <a:xfrm>
            <a:off x="687388" y="685800"/>
            <a:ext cx="7769225" cy="5486400"/>
          </a:xfrm>
          <a:prstGeom prst="rect">
            <a:avLst/>
          </a:prstGeom>
          <a:solidFill>
            <a:srgbClr val="FCEE9D"/>
          </a:solidFill>
          <a:ln w="50800">
            <a:solidFill>
              <a:schemeClr val="bg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914400" y="914400"/>
            <a:ext cx="7313613" cy="5027613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pic>
        <p:nvPicPr>
          <p:cNvPr id="3078" name="Picture 6" descr="图片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" y="1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547812" y="1268760"/>
            <a:ext cx="6120532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  <a:latin typeface="Impact" panose="020B0806030902050204" pitchFamily="34" charset="0"/>
              </a:rPr>
              <a:t>Unit </a:t>
            </a:r>
            <a:r>
              <a:rPr lang="en-US" altLang="zh-CN" sz="5400" dirty="0">
                <a:solidFill>
                  <a:srgbClr val="FF0000"/>
                </a:solidFill>
                <a:latin typeface="Impact" panose="020B0806030902050204" pitchFamily="34" charset="0"/>
              </a:rPr>
              <a:t>5</a:t>
            </a:r>
            <a:r>
              <a:rPr lang="en-US" altLang="zh-CN" sz="8800" dirty="0">
                <a:solidFill>
                  <a:srgbClr val="FF0000"/>
                </a:solidFill>
                <a:latin typeface="Impact" panose="020B0806030902050204" pitchFamily="34" charset="0"/>
              </a:rPr>
              <a:t> </a:t>
            </a:r>
            <a:endParaRPr lang="en-US" altLang="zh-CN" sz="8800" dirty="0">
              <a:solidFill>
                <a:srgbClr val="FF0000"/>
              </a:solidFill>
              <a:latin typeface="Impact" panose="020B0806030902050204" pitchFamily="34" charset="0"/>
            </a:endParaRPr>
          </a:p>
          <a:p>
            <a:pPr algn="ctr"/>
            <a:r>
              <a:rPr lang="en-US" altLang="zh-CN" sz="8800" dirty="0" smtClean="0">
                <a:solidFill>
                  <a:srgbClr val="FF9900"/>
                </a:solidFill>
                <a:latin typeface="Impact" panose="020B0806030902050204" pitchFamily="34" charset="0"/>
              </a:rPr>
              <a:t>Seasons</a:t>
            </a:r>
            <a:endParaRPr lang="en-US" altLang="zh-CN" sz="8800" dirty="0">
              <a:solidFill>
                <a:srgbClr val="FF9900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Line 5"/>
          <p:cNvSpPr>
            <a:spLocks noChangeShapeType="1"/>
          </p:cNvSpPr>
          <p:nvPr/>
        </p:nvSpPr>
        <p:spPr bwMode="auto">
          <a:xfrm>
            <a:off x="2627313" y="2990850"/>
            <a:ext cx="3889375" cy="0"/>
          </a:xfrm>
          <a:prstGeom prst="line">
            <a:avLst/>
          </a:prstGeom>
          <a:noFill/>
          <a:ln w="76200">
            <a:solidFill>
              <a:srgbClr val="FF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539750" y="620713"/>
            <a:ext cx="8208963" cy="58324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3" name="Text Box 5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828675" y="855663"/>
            <a:ext cx="68389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dirty="0">
                <a:solidFill>
                  <a:srgbClr val="0688C9"/>
                </a:solidFill>
                <a:latin typeface="Impact" panose="020B0806030902050204" pitchFamily="34" charset="0"/>
              </a:rPr>
              <a:t>Watch and choose</a:t>
            </a:r>
            <a:endParaRPr lang="en-US" altLang="zh-CN" dirty="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835150" y="3429000"/>
            <a:ext cx="50593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A. Seasons</a:t>
            </a:r>
            <a:endParaRPr lang="en-US" altLang="zh-CN" sz="6600" b="1">
              <a:solidFill>
                <a:srgbClr val="33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836738" y="4527550"/>
            <a:ext cx="5688012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 dirty="0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B. Weather</a:t>
            </a:r>
            <a:endParaRPr lang="en-US" altLang="zh-CN" sz="6600" b="1" dirty="0">
              <a:solidFill>
                <a:srgbClr val="33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2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2627313" y="2990850"/>
            <a:ext cx="388937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WordArt 4"/>
          <p:cNvSpPr>
            <a:spLocks noChangeArrowheads="1" noChangeShapeType="1"/>
          </p:cNvSpPr>
          <p:nvPr/>
        </p:nvSpPr>
        <p:spPr bwMode="auto">
          <a:xfrm>
            <a:off x="2771775" y="1920875"/>
            <a:ext cx="3597275" cy="927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6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Seasons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</a:gradFill>
              <a:effectLst>
                <a:outerShdw dist="35921" dir="2700000" algn="ctr" rotWithShape="0">
                  <a:srgbClr val="C0C0C0">
                    <a:alpha val="76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539750" y="620713"/>
            <a:ext cx="8208963" cy="58324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828675" y="855663"/>
            <a:ext cx="68389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0688C9"/>
                </a:solidFill>
                <a:latin typeface="Impact" panose="020B0806030902050204" pitchFamily="34" charset="0"/>
              </a:rPr>
              <a:t>Watch and choose</a:t>
            </a:r>
            <a:endParaRPr lang="en-US" altLang="zh-CN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835150" y="3429000"/>
            <a:ext cx="50593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A. Seasons</a:t>
            </a:r>
            <a:endParaRPr lang="en-US" altLang="zh-CN" sz="6600" b="1">
              <a:solidFill>
                <a:srgbClr val="33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836738" y="4527550"/>
            <a:ext cx="5688012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B. Weather</a:t>
            </a:r>
            <a:endParaRPr lang="en-US" altLang="zh-CN" sz="6600" b="1">
              <a:solidFill>
                <a:srgbClr val="33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321" name="曲线 386"/>
          <p:cNvSpPr/>
          <p:nvPr/>
        </p:nvSpPr>
        <p:spPr bwMode="auto">
          <a:xfrm>
            <a:off x="1851025" y="3640138"/>
            <a:ext cx="1073150" cy="782637"/>
          </a:xfrm>
          <a:custGeom>
            <a:avLst/>
            <a:gdLst>
              <a:gd name="T0" fmla="*/ 0 w 21600"/>
              <a:gd name="T1" fmla="*/ 11307 h 21600"/>
              <a:gd name="T2" fmla="*/ 8274 w 21600"/>
              <a:gd name="T3" fmla="*/ 19341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11307"/>
                </a:moveTo>
                <a:cubicBezTo>
                  <a:pt x="1393" y="13303"/>
                  <a:pt x="3951" y="21600"/>
                  <a:pt x="8274" y="19341"/>
                </a:cubicBezTo>
                <a:cubicBezTo>
                  <a:pt x="12596" y="17083"/>
                  <a:pt x="19106" y="4025"/>
                  <a:pt x="21600" y="0"/>
                </a:cubicBezTo>
              </a:path>
            </a:pathLst>
          </a:custGeom>
          <a:noFill/>
          <a:ln w="101600" cap="flat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3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转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 animBg="1"/>
      <p:bldP spid="133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1349375"/>
            <a:ext cx="1800225" cy="11684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4" descr="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2701925"/>
            <a:ext cx="1800225" cy="1152525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5" descr="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4075113"/>
            <a:ext cx="1800225" cy="1155700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1" name="Picture 6" descr="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0113" y="5405438"/>
            <a:ext cx="1800225" cy="1160462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539750" y="352425"/>
            <a:ext cx="8208963" cy="6389688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3" name="Picture 7" descr="图片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28675" y="334963"/>
            <a:ext cx="54721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0688C9"/>
                </a:solidFill>
                <a:latin typeface="Impact" panose="020B0806030902050204" pitchFamily="34" charset="0"/>
              </a:rPr>
              <a:t>Read and match</a:t>
            </a:r>
            <a:endParaRPr lang="en-US" altLang="zh-CN" sz="6000">
              <a:solidFill>
                <a:srgbClr val="0688C9"/>
              </a:solidFill>
              <a:latin typeface="Impact" panose="020B0806030902050204" pitchFamily="34" charset="0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653088" y="1252538"/>
            <a:ext cx="2736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have  picnic</a:t>
            </a:r>
            <a:r>
              <a:rPr lang="en-US" altLang="zh-CN" sz="2600" b="1">
                <a:solidFill>
                  <a:srgbClr val="FF0000"/>
                </a:solidFill>
              </a:rPr>
              <a:t>s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708650" y="5884863"/>
            <a:ext cx="2736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fly kite</a:t>
            </a:r>
            <a:r>
              <a:rPr lang="en-US" altLang="zh-CN" sz="2600" b="1">
                <a:solidFill>
                  <a:srgbClr val="FF0000"/>
                </a:solidFill>
              </a:rPr>
              <a:t>s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675313" y="3230563"/>
            <a:ext cx="2736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go climb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675313" y="3916363"/>
            <a:ext cx="2736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go swim</a:t>
            </a:r>
            <a:r>
              <a:rPr lang="en-US" altLang="zh-CN" sz="2600" b="1">
                <a:solidFill>
                  <a:srgbClr val="FF0000"/>
                </a:solidFill>
              </a:rPr>
              <a:t>m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5651500" y="1916113"/>
            <a:ext cx="36004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make snowm</a:t>
            </a:r>
            <a:r>
              <a:rPr lang="en-US" altLang="zh-CN" sz="2600" b="1">
                <a:solidFill>
                  <a:srgbClr val="FF0000"/>
                </a:solidFill>
              </a:rPr>
              <a:t>e</a:t>
            </a:r>
            <a:r>
              <a:rPr lang="en-US" altLang="zh-CN" sz="2600" b="1"/>
              <a:t>n</a:t>
            </a:r>
            <a:endParaRPr lang="en-US" altLang="zh-CN" sz="2600" b="1">
              <a:solidFill>
                <a:srgbClr val="D70803"/>
              </a:solidFill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700713" y="5213350"/>
            <a:ext cx="3313112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eat  ice cream</a:t>
            </a:r>
            <a:r>
              <a:rPr lang="en-US" altLang="zh-CN" sz="2600" b="1">
                <a:solidFill>
                  <a:srgbClr val="FF0000"/>
                </a:solidFill>
              </a:rPr>
              <a:t>s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651500" y="2581275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go skat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5683250" y="4565650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go</a:t>
            </a:r>
            <a:r>
              <a:rPr lang="en-US" altLang="zh-CN" sz="2600" b="1">
                <a:solidFill>
                  <a:srgbClr val="CC0066"/>
                </a:solidFill>
              </a:rPr>
              <a:t> </a:t>
            </a:r>
            <a:r>
              <a:rPr lang="en-US" altLang="zh-CN" sz="2600" b="1"/>
              <a:t>boat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>
            <a:off x="3059113" y="1916113"/>
            <a:ext cx="2649537" cy="4176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>
            <a:off x="3059113" y="1916113"/>
            <a:ext cx="2624137" cy="2881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>
            <a:off x="3059113" y="3230563"/>
            <a:ext cx="2624137" cy="2174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3059113" y="3230563"/>
            <a:ext cx="2624137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V="1">
            <a:off x="3059113" y="1557338"/>
            <a:ext cx="2616200" cy="300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 flipV="1">
            <a:off x="3059113" y="3573463"/>
            <a:ext cx="2649537" cy="9921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9" name="Line 23"/>
          <p:cNvSpPr>
            <a:spLocks noChangeShapeType="1"/>
          </p:cNvSpPr>
          <p:nvPr/>
        </p:nvSpPr>
        <p:spPr bwMode="auto">
          <a:xfrm flipV="1">
            <a:off x="3059113" y="2276475"/>
            <a:ext cx="2649537" cy="3608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0" name="Line 24"/>
          <p:cNvSpPr>
            <a:spLocks noChangeShapeType="1"/>
          </p:cNvSpPr>
          <p:nvPr/>
        </p:nvSpPr>
        <p:spPr bwMode="auto">
          <a:xfrm flipV="1">
            <a:off x="3059113" y="2924175"/>
            <a:ext cx="2641600" cy="29606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3" grpId="0" animBg="1"/>
      <p:bldP spid="14354" grpId="0" animBg="1"/>
      <p:bldP spid="14355" grpId="0" animBg="1"/>
      <p:bldP spid="14356" grpId="0" animBg="1"/>
      <p:bldP spid="14357" grpId="0" animBg="1"/>
      <p:bldP spid="14358" grpId="0" animBg="1"/>
      <p:bldP spid="14359" grpId="0" animBg="1"/>
      <p:bldP spid="143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539750" y="620713"/>
            <a:ext cx="8208963" cy="58324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28675" y="855663"/>
            <a:ext cx="68389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dirty="0">
                <a:solidFill>
                  <a:srgbClr val="0688C9"/>
                </a:solidFill>
                <a:latin typeface="Impact" panose="020B0806030902050204" pitchFamily="34" charset="0"/>
              </a:rPr>
              <a:t>Make a chant</a:t>
            </a:r>
            <a:endParaRPr lang="en-US" altLang="zh-CN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900113" y="2913063"/>
            <a:ext cx="7596187" cy="1739900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Spring</a:t>
            </a:r>
            <a:r>
              <a:rPr lang="en-US" altLang="zh-CN" sz="3600" b="1" dirty="0">
                <a:latin typeface="Comic Sans MS" panose="030F0702030302020204" pitchFamily="66" charset="0"/>
              </a:rPr>
              <a:t>, 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spring</a:t>
            </a:r>
            <a:r>
              <a:rPr lang="en-US" altLang="zh-CN" sz="3600" b="1" dirty="0">
                <a:latin typeface="Comic Sans MS" panose="030F0702030302020204" pitchFamily="66" charset="0"/>
              </a:rPr>
              <a:t>, I like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spring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Kites</a:t>
            </a:r>
            <a:r>
              <a:rPr lang="en-US" altLang="zh-CN" sz="3600" b="1" dirty="0">
                <a:latin typeface="Comic Sans MS" panose="030F0702030302020204" pitchFamily="66" charset="0"/>
              </a:rPr>
              <a:t>,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kites</a:t>
            </a:r>
            <a:r>
              <a:rPr lang="en-US" altLang="zh-CN" sz="3600" b="1" dirty="0">
                <a:latin typeface="Comic Sans MS" panose="030F0702030302020204" pitchFamily="66" charset="0"/>
              </a:rPr>
              <a:t>, we 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fly kites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  <a:p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Boating</a:t>
            </a:r>
            <a:r>
              <a:rPr lang="en-US" altLang="zh-CN" sz="3600" b="1" dirty="0">
                <a:latin typeface="Comic Sans MS" panose="030F0702030302020204" pitchFamily="66" charset="0"/>
              </a:rPr>
              <a:t>, 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boating</a:t>
            </a:r>
            <a:r>
              <a:rPr lang="en-US" altLang="zh-CN" sz="3600" b="1" dirty="0">
                <a:latin typeface="Comic Sans MS" panose="030F0702030302020204" pitchFamily="66" charset="0"/>
              </a:rPr>
              <a:t>,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b="1" dirty="0">
                <a:latin typeface="Comic Sans MS" panose="030F0702030302020204" pitchFamily="66" charset="0"/>
              </a:rPr>
              <a:t>we</a:t>
            </a:r>
            <a:r>
              <a:rPr lang="en-US" altLang="zh-CN" sz="3600" b="1" dirty="0">
                <a:solidFill>
                  <a:srgbClr val="0000CC"/>
                </a:solidFill>
                <a:latin typeface="Comic Sans MS" panose="030F0702030302020204" pitchFamily="66" charset="0"/>
              </a:rPr>
              <a:t> go boating</a:t>
            </a:r>
            <a:r>
              <a:rPr lang="en-US" altLang="zh-CN" sz="3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366" name="TextBox 7"/>
          <p:cNvSpPr txBox="1">
            <a:spLocks noChangeArrowheads="1"/>
          </p:cNvSpPr>
          <p:nvPr/>
        </p:nvSpPr>
        <p:spPr bwMode="auto">
          <a:xfrm>
            <a:off x="1403350" y="1989138"/>
            <a:ext cx="64071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FF0000"/>
                </a:solidFill>
                <a:latin typeface="方正卡通简体" pitchFamily="1" charset="-122"/>
                <a:ea typeface="方正卡通简体" pitchFamily="1" charset="-122"/>
              </a:rPr>
              <a:t>跟同桌试一试用其他季节和活动替换。</a:t>
            </a:r>
            <a:endParaRPr lang="zh-CN" altLang="en-US" sz="3000" b="1" dirty="0">
              <a:solidFill>
                <a:srgbClr val="FF0000"/>
              </a:solidFill>
              <a:latin typeface="方正卡通简体" pitchFamily="1" charset="-122"/>
              <a:ea typeface="方正卡通简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1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3838" y="1501775"/>
            <a:ext cx="3340100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7" name="Rectangle 12"/>
          <p:cNvSpPr>
            <a:spLocks noChangeArrowheads="1"/>
          </p:cNvSpPr>
          <p:nvPr/>
        </p:nvSpPr>
        <p:spPr bwMode="auto">
          <a:xfrm>
            <a:off x="3708400" y="1844675"/>
            <a:ext cx="5229225" cy="4265613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5400" dirty="0">
                <a:latin typeface="Comic Sans MS" panose="030F0702030302020204" pitchFamily="66" charset="0"/>
              </a:rPr>
              <a:t> </a:t>
            </a:r>
            <a:r>
              <a:rPr lang="en-US" sz="5400" dirty="0">
                <a:latin typeface="Comic Sans MS" panose="030F0702030302020204" pitchFamily="66" charset="0"/>
              </a:rPr>
              <a:t>In spring, it is </a:t>
            </a:r>
            <a:endParaRPr lang="en-US" altLang="zh-CN" sz="5400" dirty="0">
              <a:latin typeface="Comic Sans MS" panose="030F0702030302020204" pitchFamily="66" charset="0"/>
            </a:endParaRPr>
          </a:p>
          <a:p>
            <a:pPr algn="ctr"/>
            <a:r>
              <a:rPr lang="en-US" sz="5400" dirty="0">
                <a:latin typeface="Comic Sans MS" panose="030F0702030302020204" pitchFamily="66" charset="0"/>
              </a:rPr>
              <a:t>warm.</a:t>
            </a:r>
            <a:endParaRPr lang="en-US" sz="5400" dirty="0">
              <a:latin typeface="Comic Sans MS" panose="030F0702030302020204" pitchFamily="66" charset="0"/>
            </a:endParaRPr>
          </a:p>
          <a:p>
            <a:pPr algn="ctr"/>
            <a:r>
              <a:rPr lang="en-US" sz="5400" dirty="0">
                <a:latin typeface="Comic Sans MS" panose="030F0702030302020204" pitchFamily="66" charset="0"/>
              </a:rPr>
              <a:t>We fly kites.</a:t>
            </a:r>
            <a:endParaRPr lang="en-US" sz="5400" dirty="0">
              <a:latin typeface="Comic Sans MS" panose="030F0702030302020204" pitchFamily="66" charset="0"/>
            </a:endParaRPr>
          </a:p>
          <a:p>
            <a:pPr algn="ctr"/>
            <a:r>
              <a:rPr lang="en-US" sz="5400" dirty="0">
                <a:latin typeface="Comic Sans MS" panose="030F0702030302020204" pitchFamily="66" charset="0"/>
              </a:rPr>
              <a:t>We go boating.</a:t>
            </a:r>
            <a:endParaRPr lang="en-US" sz="5400" dirty="0">
              <a:latin typeface="Comic Sans MS" panose="030F0702030302020204" pitchFamily="66" charset="0"/>
            </a:endParaRPr>
          </a:p>
          <a:p>
            <a:pPr algn="ctr"/>
            <a:r>
              <a:rPr lang="en-US" sz="5400" dirty="0">
                <a:latin typeface="Comic Sans MS" panose="030F0702030302020204" pitchFamily="66" charset="0"/>
              </a:rPr>
              <a:t>We like spring.</a:t>
            </a:r>
            <a:endParaRPr lang="en-US" sz="5400" dirty="0">
              <a:latin typeface="Comic Sans MS" panose="030F0702030302020204" pitchFamily="66" charset="0"/>
            </a:endParaRP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107950" y="354013"/>
            <a:ext cx="8945563" cy="63531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900113" y="496888"/>
            <a:ext cx="518477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dirty="0">
                <a:solidFill>
                  <a:srgbClr val="0688C9"/>
                </a:solidFill>
                <a:latin typeface="Impact" panose="020B0806030902050204" pitchFamily="34" charset="0"/>
              </a:rPr>
              <a:t>Enjoy reading</a:t>
            </a:r>
            <a:endParaRPr lang="en-US" altLang="zh-CN" dirty="0"/>
          </a:p>
        </p:txBody>
      </p:sp>
      <p:pic>
        <p:nvPicPr>
          <p:cNvPr id="16390" name="Picture 6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8275" y="44450"/>
            <a:ext cx="2624138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 descr="2c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395413"/>
            <a:ext cx="3403600" cy="491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Rectangle 13"/>
          <p:cNvSpPr>
            <a:spLocks noChangeArrowheads="1"/>
          </p:cNvSpPr>
          <p:nvPr/>
        </p:nvSpPr>
        <p:spPr bwMode="auto">
          <a:xfrm>
            <a:off x="3851275" y="1844675"/>
            <a:ext cx="4970463" cy="4392613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400" dirty="0">
                <a:latin typeface="Comic Sans MS" panose="030F0702030302020204" pitchFamily="66" charset="0"/>
              </a:rPr>
              <a:t>In summer, it is</a:t>
            </a:r>
            <a:endParaRPr lang="en-US" altLang="zh-CN" sz="4400" dirty="0">
              <a:latin typeface="Comic Sans MS" panose="030F0702030302020204" pitchFamily="66" charset="0"/>
            </a:endParaRPr>
          </a:p>
          <a:p>
            <a:pPr algn="ctr"/>
            <a:r>
              <a:rPr lang="en-US" sz="4400" dirty="0">
                <a:latin typeface="Comic Sans MS" panose="030F0702030302020204" pitchFamily="66" charset="0"/>
              </a:rPr>
              <a:t> hot.</a:t>
            </a:r>
            <a:endParaRPr lang="en-US" sz="4400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4400" dirty="0">
                <a:latin typeface="Comic Sans MS" panose="030F0702030302020204" pitchFamily="66" charset="0"/>
              </a:rPr>
              <a:t> </a:t>
            </a:r>
            <a:r>
              <a:rPr lang="en-US" sz="4400" dirty="0">
                <a:latin typeface="Comic Sans MS" panose="030F0702030302020204" pitchFamily="66" charset="0"/>
              </a:rPr>
              <a:t>We eat ice creams.</a:t>
            </a:r>
            <a:endParaRPr lang="en-US" sz="4400" dirty="0">
              <a:latin typeface="Comic Sans MS" panose="030F0702030302020204" pitchFamily="66" charset="0"/>
            </a:endParaRPr>
          </a:p>
          <a:p>
            <a:pPr algn="ctr"/>
            <a:r>
              <a:rPr lang="en-US" sz="4400" dirty="0">
                <a:latin typeface="Comic Sans MS" panose="030F0702030302020204" pitchFamily="66" charset="0"/>
              </a:rPr>
              <a:t>We go swimming.</a:t>
            </a:r>
            <a:endParaRPr lang="en-US" sz="4400" dirty="0">
              <a:latin typeface="Comic Sans MS" panose="030F0702030302020204" pitchFamily="66" charset="0"/>
            </a:endParaRPr>
          </a:p>
          <a:p>
            <a:pPr algn="ctr"/>
            <a:r>
              <a:rPr lang="en-US" sz="4400" dirty="0">
                <a:latin typeface="Comic Sans MS" panose="030F0702030302020204" pitchFamily="66" charset="0"/>
              </a:rPr>
              <a:t>We like summer</a:t>
            </a:r>
            <a:r>
              <a:rPr lang="en-US" sz="4800" dirty="0">
                <a:latin typeface="Comic Sans MS" panose="030F0702030302020204" pitchFamily="66" charset="0"/>
              </a:rPr>
              <a:t>.</a:t>
            </a:r>
            <a:endParaRPr lang="en-US" sz="4800" dirty="0">
              <a:latin typeface="Comic Sans MS" panose="030F0702030302020204" pitchFamily="66" charset="0"/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107950" y="354013"/>
            <a:ext cx="8945563" cy="63531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900113" y="496888"/>
            <a:ext cx="518477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0688C9"/>
                </a:solidFill>
                <a:latin typeface="Impact" panose="020B0806030902050204" pitchFamily="34" charset="0"/>
              </a:rPr>
              <a:t>Enjoy reading</a:t>
            </a:r>
            <a:endParaRPr lang="en-US" altLang="zh-CN"/>
          </a:p>
        </p:txBody>
      </p:sp>
      <p:pic>
        <p:nvPicPr>
          <p:cNvPr id="17414" name="Picture 6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8275" y="44450"/>
            <a:ext cx="2624138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0" descr="3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1700213"/>
            <a:ext cx="4049713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Rectangle 14"/>
          <p:cNvSpPr>
            <a:spLocks noChangeArrowheads="1"/>
          </p:cNvSpPr>
          <p:nvPr/>
        </p:nvSpPr>
        <p:spPr bwMode="auto">
          <a:xfrm>
            <a:off x="4067175" y="2132013"/>
            <a:ext cx="4752975" cy="39608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4800">
                <a:latin typeface="Comic Sans MS" panose="030F0702030302020204" pitchFamily="66" charset="0"/>
              </a:rPr>
              <a:t>In autumn, it is </a:t>
            </a:r>
            <a:endParaRPr lang="en-US" altLang="zh-CN" sz="4800">
              <a:latin typeface="Comic Sans MS" panose="030F0702030302020204" pitchFamily="66" charset="0"/>
            </a:endParaRPr>
          </a:p>
          <a:p>
            <a:pPr algn="ctr"/>
            <a:r>
              <a:rPr lang="en-US" sz="4800">
                <a:latin typeface="Comic Sans MS" panose="030F0702030302020204" pitchFamily="66" charset="0"/>
              </a:rPr>
              <a:t>cool.</a:t>
            </a:r>
            <a:endParaRPr lang="en-US" sz="4800">
              <a:latin typeface="Comic Sans MS" panose="030F0702030302020204" pitchFamily="66" charset="0"/>
            </a:endParaRPr>
          </a:p>
          <a:p>
            <a:pPr algn="ctr"/>
            <a:r>
              <a:rPr lang="en-US" sz="4800">
                <a:latin typeface="Comic Sans MS" panose="030F0702030302020204" pitchFamily="66" charset="0"/>
              </a:rPr>
              <a:t>We have picnics.</a:t>
            </a:r>
            <a:endParaRPr lang="en-US" sz="4800">
              <a:latin typeface="Comic Sans MS" panose="030F0702030302020204" pitchFamily="66" charset="0"/>
            </a:endParaRPr>
          </a:p>
          <a:p>
            <a:pPr algn="ctr"/>
            <a:r>
              <a:rPr lang="en-US" sz="4800">
                <a:latin typeface="Comic Sans MS" panose="030F0702030302020204" pitchFamily="66" charset="0"/>
              </a:rPr>
              <a:t>We go climbing.</a:t>
            </a:r>
            <a:endParaRPr lang="en-US" sz="4800">
              <a:latin typeface="Comic Sans MS" panose="030F0702030302020204" pitchFamily="66" charset="0"/>
            </a:endParaRPr>
          </a:p>
          <a:p>
            <a:pPr algn="ctr"/>
            <a:r>
              <a:rPr lang="en-US" sz="4800">
                <a:latin typeface="Comic Sans MS" panose="030F0702030302020204" pitchFamily="66" charset="0"/>
              </a:rPr>
              <a:t>We like autumn.</a:t>
            </a:r>
            <a:endParaRPr lang="en-US" sz="4800">
              <a:latin typeface="Comic Sans MS" panose="030F0702030302020204" pitchFamily="66" charset="0"/>
            </a:endParaRP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107950" y="354013"/>
            <a:ext cx="8945563" cy="63531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900113" y="496888"/>
            <a:ext cx="518477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0688C9"/>
                </a:solidFill>
                <a:latin typeface="Impact" panose="020B0806030902050204" pitchFamily="34" charset="0"/>
              </a:rPr>
              <a:t>Enjoy reading</a:t>
            </a:r>
            <a:endParaRPr lang="en-US" altLang="zh-CN"/>
          </a:p>
        </p:txBody>
      </p:sp>
      <p:pic>
        <p:nvPicPr>
          <p:cNvPr id="18438" name="Picture 6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8275" y="44450"/>
            <a:ext cx="2624138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4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628775"/>
            <a:ext cx="3497263" cy="480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9" name="Rectangle 15"/>
          <p:cNvSpPr>
            <a:spLocks noChangeArrowheads="1"/>
          </p:cNvSpPr>
          <p:nvPr/>
        </p:nvSpPr>
        <p:spPr bwMode="auto">
          <a:xfrm>
            <a:off x="3835400" y="1989138"/>
            <a:ext cx="5041900" cy="397827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/>
          <a:p>
            <a:pPr algn="ctr"/>
            <a:r>
              <a:rPr lang="en-US" sz="4400">
                <a:latin typeface="Comic Sans MS" panose="030F0702030302020204" pitchFamily="66" charset="0"/>
              </a:rPr>
              <a:t>In winter, it is </a:t>
            </a:r>
            <a:endParaRPr lang="en-US" altLang="zh-CN" sz="4400">
              <a:latin typeface="Comic Sans MS" panose="030F0702030302020204" pitchFamily="66" charset="0"/>
            </a:endParaRPr>
          </a:p>
          <a:p>
            <a:pPr algn="ctr"/>
            <a:r>
              <a:rPr lang="en-US" sz="4400">
                <a:latin typeface="Comic Sans MS" panose="030F0702030302020204" pitchFamily="66" charset="0"/>
              </a:rPr>
              <a:t>cold.</a:t>
            </a:r>
            <a:endParaRPr lang="en-US" sz="4400">
              <a:latin typeface="Comic Sans MS" panose="030F0702030302020204" pitchFamily="66" charset="0"/>
            </a:endParaRPr>
          </a:p>
          <a:p>
            <a:pPr algn="ctr"/>
            <a:r>
              <a:rPr lang="en-US" sz="4400">
                <a:latin typeface="Comic Sans MS" panose="030F0702030302020204" pitchFamily="66" charset="0"/>
              </a:rPr>
              <a:t>We make snowmen.</a:t>
            </a:r>
            <a:endParaRPr lang="en-US" sz="4400">
              <a:latin typeface="Comic Sans MS" panose="030F0702030302020204" pitchFamily="66" charset="0"/>
            </a:endParaRPr>
          </a:p>
          <a:p>
            <a:pPr algn="ctr"/>
            <a:r>
              <a:rPr lang="en-US" sz="4400">
                <a:latin typeface="Comic Sans MS" panose="030F0702030302020204" pitchFamily="66" charset="0"/>
              </a:rPr>
              <a:t>We go skating.</a:t>
            </a:r>
            <a:endParaRPr lang="en-US" sz="4400">
              <a:latin typeface="Comic Sans MS" panose="030F0702030302020204" pitchFamily="66" charset="0"/>
            </a:endParaRPr>
          </a:p>
          <a:p>
            <a:pPr algn="ctr"/>
            <a:r>
              <a:rPr lang="en-US" sz="4400">
                <a:latin typeface="Comic Sans MS" panose="030F0702030302020204" pitchFamily="66" charset="0"/>
              </a:rPr>
              <a:t>We like winter.</a:t>
            </a:r>
            <a:endParaRPr lang="en-US" sz="4400">
              <a:latin typeface="Comic Sans MS" panose="030F0702030302020204" pitchFamily="66" charset="0"/>
            </a:endParaRP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107950" y="354013"/>
            <a:ext cx="8945563" cy="63531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900113" y="496888"/>
            <a:ext cx="518477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0688C9"/>
                </a:solidFill>
                <a:latin typeface="Impact" panose="020B0806030902050204" pitchFamily="34" charset="0"/>
              </a:rPr>
              <a:t>Enjoy reading</a:t>
            </a:r>
            <a:endParaRPr lang="en-US" altLang="zh-CN"/>
          </a:p>
        </p:txBody>
      </p:sp>
      <p:pic>
        <p:nvPicPr>
          <p:cNvPr id="19462" name="Picture 6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8275" y="44450"/>
            <a:ext cx="2624138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Group 2"/>
          <p:cNvGraphicFramePr>
            <a:graphicFrameLocks noGrp="1"/>
          </p:cNvGraphicFramePr>
          <p:nvPr/>
        </p:nvGraphicFramePr>
        <p:xfrm>
          <a:off x="323850" y="1120775"/>
          <a:ext cx="8240713" cy="2596833"/>
        </p:xfrm>
        <a:graphic>
          <a:graphicData uri="http://schemas.openxmlformats.org/drawingml/2006/table">
            <a:tbl>
              <a:tblPr/>
              <a:tblGrid>
                <a:gridCol w="2668588"/>
                <a:gridCol w="2568575"/>
                <a:gridCol w="3003550"/>
              </a:tblGrid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Season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(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天气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ies (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活动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spring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summer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autumn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winter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1260475" y="3429000"/>
            <a:ext cx="5746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/>
              <a:t> </a:t>
            </a:r>
            <a:endParaRPr lang="en-US" altLang="zh-CN" sz="2600" b="1">
              <a:solidFill>
                <a:srgbClr val="D70803"/>
              </a:solidFill>
            </a:endParaRP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5437188" y="5949950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H</a:t>
            </a:r>
            <a:r>
              <a:rPr lang="en-US" sz="2600" b="1"/>
              <a:t>. </a:t>
            </a:r>
            <a:r>
              <a:rPr lang="en-US" altLang="zh-CN" sz="2600" b="1"/>
              <a:t>go</a:t>
            </a:r>
            <a:r>
              <a:rPr lang="en-US" altLang="zh-CN" sz="2600" b="1">
                <a:solidFill>
                  <a:srgbClr val="CC0066"/>
                </a:solidFill>
              </a:rPr>
              <a:t> </a:t>
            </a:r>
            <a:r>
              <a:rPr lang="en-US" altLang="zh-CN" sz="2600" b="1"/>
              <a:t>b</a:t>
            </a:r>
            <a:r>
              <a:rPr lang="en-US" altLang="zh-CN" sz="2600" b="1">
                <a:solidFill>
                  <a:srgbClr val="FF0000"/>
                </a:solidFill>
              </a:rPr>
              <a:t>oa</a:t>
            </a:r>
            <a:r>
              <a:rPr lang="en-US" altLang="zh-CN" sz="2600" b="1"/>
              <a:t>t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1260475" y="5302250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E</a:t>
            </a:r>
            <a:r>
              <a:rPr lang="en-US" sz="2600" b="1"/>
              <a:t>. </a:t>
            </a:r>
            <a:r>
              <a:rPr lang="en-US" altLang="zh-CN" sz="2600" b="1"/>
              <a:t>go climb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5429250" y="5229225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F</a:t>
            </a:r>
            <a:r>
              <a:rPr lang="en-US" sz="2600" b="1"/>
              <a:t>.</a:t>
            </a:r>
            <a:r>
              <a:rPr lang="en-US" sz="2600" b="1">
                <a:solidFill>
                  <a:srgbClr val="0000CC"/>
                </a:solidFill>
              </a:rPr>
              <a:t> </a:t>
            </a:r>
            <a:r>
              <a:rPr lang="en-US" altLang="zh-CN" sz="2600" b="1"/>
              <a:t>go skat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1260475" y="5949950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G</a:t>
            </a:r>
            <a:r>
              <a:rPr lang="en-US" sz="2600" b="1"/>
              <a:t>. </a:t>
            </a:r>
            <a:r>
              <a:rPr lang="en-US" altLang="zh-CN" sz="2600" b="1"/>
              <a:t>go swim</a:t>
            </a:r>
            <a:r>
              <a:rPr lang="en-US" altLang="zh-CN" sz="2600" b="1">
                <a:solidFill>
                  <a:srgbClr val="FF0000"/>
                </a:solidFill>
              </a:rPr>
              <a:t>m</a:t>
            </a:r>
            <a:r>
              <a:rPr lang="en-US" altLang="zh-CN" sz="2600" b="1">
                <a:solidFill>
                  <a:srgbClr val="CC0066"/>
                </a:solidFill>
              </a:rPr>
              <a:t>ing</a:t>
            </a:r>
            <a:endParaRPr lang="en-US" altLang="zh-CN" sz="2600" b="1">
              <a:solidFill>
                <a:srgbClr val="CC0066"/>
              </a:solidFill>
            </a:endParaRP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1258888" y="3949700"/>
            <a:ext cx="27368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A. have  picnic</a:t>
            </a:r>
            <a:r>
              <a:rPr lang="en-US" altLang="zh-CN" sz="2600" b="1">
                <a:solidFill>
                  <a:srgbClr val="FF0000"/>
                </a:solidFill>
              </a:rPr>
              <a:t>s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20514" name="Text Box 34"/>
          <p:cNvSpPr txBox="1">
            <a:spLocks noChangeArrowheads="1"/>
          </p:cNvSpPr>
          <p:nvPr/>
        </p:nvSpPr>
        <p:spPr bwMode="auto">
          <a:xfrm>
            <a:off x="5435600" y="3965575"/>
            <a:ext cx="36004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B. make snowm</a:t>
            </a:r>
            <a:r>
              <a:rPr lang="en-US" altLang="zh-CN" sz="2600" b="1">
                <a:solidFill>
                  <a:srgbClr val="FF0000"/>
                </a:solidFill>
              </a:rPr>
              <a:t>e</a:t>
            </a:r>
            <a:r>
              <a:rPr lang="en-US" altLang="zh-CN" sz="2600" b="1"/>
              <a:t>n</a:t>
            </a:r>
            <a:endParaRPr lang="en-US" altLang="zh-CN" sz="2600" b="1">
              <a:solidFill>
                <a:srgbClr val="D70803"/>
              </a:solidFill>
            </a:endParaRPr>
          </a:p>
        </p:txBody>
      </p:sp>
      <p:sp>
        <p:nvSpPr>
          <p:cNvPr id="20515" name="Text Box 35"/>
          <p:cNvSpPr txBox="1">
            <a:spLocks noChangeArrowheads="1"/>
          </p:cNvSpPr>
          <p:nvPr/>
        </p:nvSpPr>
        <p:spPr bwMode="auto">
          <a:xfrm>
            <a:off x="1258888" y="4652963"/>
            <a:ext cx="2736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 dirty="0"/>
              <a:t>C. fly kite</a:t>
            </a:r>
            <a:r>
              <a:rPr lang="en-US" altLang="zh-CN" sz="2600" b="1" dirty="0">
                <a:solidFill>
                  <a:srgbClr val="FF0000"/>
                </a:solidFill>
              </a:rPr>
              <a:t>s</a:t>
            </a:r>
            <a:endParaRPr lang="en-US" altLang="zh-CN" sz="2600" b="1" dirty="0">
              <a:solidFill>
                <a:srgbClr val="FF0000"/>
              </a:solidFill>
            </a:endParaRPr>
          </a:p>
        </p:txBody>
      </p:sp>
      <p:sp>
        <p:nvSpPr>
          <p:cNvPr id="20516" name="Text Box 36"/>
          <p:cNvSpPr txBox="1">
            <a:spLocks noChangeArrowheads="1"/>
          </p:cNvSpPr>
          <p:nvPr/>
        </p:nvSpPr>
        <p:spPr bwMode="auto">
          <a:xfrm>
            <a:off x="5435600" y="4597400"/>
            <a:ext cx="331311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/>
              <a:t>D. eat  ice cream</a:t>
            </a:r>
            <a:r>
              <a:rPr lang="en-US" altLang="zh-CN" sz="2600" b="1">
                <a:solidFill>
                  <a:srgbClr val="FF0000"/>
                </a:solidFill>
              </a:rPr>
              <a:t>s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20517" name="Text Box 37"/>
          <p:cNvSpPr txBox="1">
            <a:spLocks noChangeArrowheads="1"/>
          </p:cNvSpPr>
          <p:nvPr/>
        </p:nvSpPr>
        <p:spPr bwMode="auto">
          <a:xfrm>
            <a:off x="6011863" y="1646238"/>
            <a:ext cx="6096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C,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6661150" y="1646238"/>
            <a:ext cx="60960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H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6011863" y="2163763"/>
            <a:ext cx="609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D,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6661150" y="2147888"/>
            <a:ext cx="609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G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6010275" y="2708275"/>
            <a:ext cx="609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600" b="1">
                <a:solidFill>
                  <a:srgbClr val="3333FF"/>
                </a:solidFill>
              </a:rPr>
              <a:t>A</a:t>
            </a:r>
            <a:r>
              <a:rPr lang="en-US" altLang="zh-CN" sz="2600" b="1">
                <a:solidFill>
                  <a:srgbClr val="3333FF"/>
                </a:solidFill>
              </a:rPr>
              <a:t>,</a:t>
            </a:r>
            <a:endParaRPr lang="en-US" sz="2600" b="1">
              <a:solidFill>
                <a:srgbClr val="3333FF"/>
              </a:solidFill>
            </a:endParaRPr>
          </a:p>
        </p:txBody>
      </p:sp>
      <p:sp>
        <p:nvSpPr>
          <p:cNvPr id="20522" name="Text Box 42"/>
          <p:cNvSpPr txBox="1">
            <a:spLocks noChangeArrowheads="1"/>
          </p:cNvSpPr>
          <p:nvPr/>
        </p:nvSpPr>
        <p:spPr bwMode="auto">
          <a:xfrm>
            <a:off x="6661150" y="2724150"/>
            <a:ext cx="609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E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23" name="Text Box 43"/>
          <p:cNvSpPr txBox="1">
            <a:spLocks noChangeArrowheads="1"/>
          </p:cNvSpPr>
          <p:nvPr/>
        </p:nvSpPr>
        <p:spPr bwMode="auto">
          <a:xfrm>
            <a:off x="6035675" y="3228975"/>
            <a:ext cx="6096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B,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24" name="Text Box 44"/>
          <p:cNvSpPr txBox="1">
            <a:spLocks noChangeArrowheads="1"/>
          </p:cNvSpPr>
          <p:nvPr/>
        </p:nvSpPr>
        <p:spPr bwMode="auto">
          <a:xfrm>
            <a:off x="6661150" y="3228975"/>
            <a:ext cx="6096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b="1">
                <a:solidFill>
                  <a:srgbClr val="3333FF"/>
                </a:solidFill>
              </a:rPr>
              <a:t>F</a:t>
            </a:r>
            <a:endParaRPr lang="en-US" altLang="zh-CN" sz="2600" b="1">
              <a:solidFill>
                <a:srgbClr val="3333FF"/>
              </a:solidFill>
            </a:endParaRPr>
          </a:p>
        </p:txBody>
      </p:sp>
      <p:sp>
        <p:nvSpPr>
          <p:cNvPr id="20525" name="AutoShape 45"/>
          <p:cNvSpPr>
            <a:spLocks noChangeArrowheads="1"/>
          </p:cNvSpPr>
          <p:nvPr/>
        </p:nvSpPr>
        <p:spPr bwMode="auto">
          <a:xfrm>
            <a:off x="107950" y="354013"/>
            <a:ext cx="8945563" cy="63531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0526" name="Picture 46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8275" y="44450"/>
            <a:ext cx="2624138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7" name="Text Box 47"/>
          <p:cNvSpPr txBox="1">
            <a:spLocks noChangeArrowheads="1"/>
          </p:cNvSpPr>
          <p:nvPr/>
        </p:nvSpPr>
        <p:spPr bwMode="auto">
          <a:xfrm>
            <a:off x="3673475" y="1628775"/>
            <a:ext cx="14747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warm</a:t>
            </a:r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20528" name="Text Box 48"/>
          <p:cNvSpPr txBox="1">
            <a:spLocks noChangeArrowheads="1"/>
          </p:cNvSpPr>
          <p:nvPr/>
        </p:nvSpPr>
        <p:spPr bwMode="auto">
          <a:xfrm>
            <a:off x="3852863" y="2133600"/>
            <a:ext cx="12239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hot</a:t>
            </a:r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20529" name="Text Box 49"/>
          <p:cNvSpPr txBox="1">
            <a:spLocks noChangeArrowheads="1"/>
          </p:cNvSpPr>
          <p:nvPr/>
        </p:nvSpPr>
        <p:spPr bwMode="auto">
          <a:xfrm>
            <a:off x="3779838" y="2652713"/>
            <a:ext cx="13636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cool</a:t>
            </a:r>
            <a:endParaRPr lang="en-US" altLang="zh-CN" sz="2800">
              <a:solidFill>
                <a:srgbClr val="0000FF"/>
              </a:solidFill>
            </a:endParaRPr>
          </a:p>
        </p:txBody>
      </p:sp>
      <p:sp>
        <p:nvSpPr>
          <p:cNvPr id="20530" name="Text Box 50"/>
          <p:cNvSpPr txBox="1">
            <a:spLocks noChangeArrowheads="1"/>
          </p:cNvSpPr>
          <p:nvPr/>
        </p:nvSpPr>
        <p:spPr bwMode="auto">
          <a:xfrm>
            <a:off x="3811588" y="3157538"/>
            <a:ext cx="10048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cold</a:t>
            </a:r>
            <a:endParaRPr lang="en-US" altLang="zh-CN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205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05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205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9" grpId="0"/>
      <p:bldP spid="20510" grpId="0"/>
      <p:bldP spid="20511" grpId="0"/>
      <p:bldP spid="20512" grpId="0"/>
      <p:bldP spid="20513" grpId="0"/>
      <p:bldP spid="20514" grpId="0"/>
      <p:bldP spid="20515" grpId="0"/>
      <p:bldP spid="20516" grpId="0"/>
      <p:bldP spid="20517" grpId="0" bldLvl="0" autoUpdateAnimBg="0"/>
      <p:bldP spid="20517" grpId="1"/>
      <p:bldP spid="20518" grpId="0" bldLvl="0" autoUpdateAnimBg="0"/>
      <p:bldP spid="20518" grpId="1"/>
      <p:bldP spid="20519" grpId="0"/>
      <p:bldP spid="20520" grpId="0"/>
      <p:bldP spid="20521" grpId="0"/>
      <p:bldP spid="20522" grpId="0"/>
      <p:bldP spid="20523" grpId="0"/>
      <p:bldP spid="20524" grpId="0"/>
      <p:bldP spid="20527" grpId="0"/>
      <p:bldP spid="20528" grpId="0"/>
      <p:bldP spid="20529" grpId="0"/>
      <p:bldP spid="205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 descr="花束"/>
          <p:cNvSpPr txBox="1">
            <a:spLocks noChangeArrowheads="1"/>
          </p:cNvSpPr>
          <p:nvPr/>
        </p:nvSpPr>
        <p:spPr bwMode="auto">
          <a:xfrm>
            <a:off x="2268538" y="3141663"/>
            <a:ext cx="4622800" cy="3116262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/>
              <a:t>I like ______. </a:t>
            </a:r>
            <a:endParaRPr lang="en-US" altLang="zh-CN" sz="3600" b="1"/>
          </a:p>
          <a:p>
            <a:pPr>
              <a:lnSpc>
                <a:spcPct val="110000"/>
              </a:lnSpc>
            </a:pPr>
            <a:r>
              <a:rPr lang="en-US" altLang="zh-CN" sz="3600" b="1"/>
              <a:t>It is</a:t>
            </a:r>
            <a:r>
              <a:rPr lang="en-US" sz="3600" b="1"/>
              <a:t> ______. </a:t>
            </a:r>
            <a:endParaRPr lang="en-US" sz="3600" b="1"/>
          </a:p>
          <a:p>
            <a:pPr>
              <a:lnSpc>
                <a:spcPct val="110000"/>
              </a:lnSpc>
            </a:pPr>
            <a:r>
              <a:rPr lang="en-US" altLang="zh-CN" sz="3600" b="1"/>
              <a:t>I _______</a:t>
            </a:r>
            <a:r>
              <a:rPr lang="en-US" sz="3600" b="1"/>
              <a:t>___</a:t>
            </a:r>
            <a:r>
              <a:rPr lang="en-US" altLang="zh-CN" sz="3600" b="1"/>
              <a:t> </a:t>
            </a:r>
            <a:r>
              <a:rPr lang="en-US" sz="3600" b="1"/>
              <a:t>.</a:t>
            </a:r>
            <a:endParaRPr lang="en-US" sz="3600" b="1"/>
          </a:p>
          <a:p>
            <a:pPr>
              <a:lnSpc>
                <a:spcPct val="110000"/>
              </a:lnSpc>
            </a:pPr>
            <a:r>
              <a:rPr lang="en-US" altLang="zh-CN" sz="3600" b="1"/>
              <a:t>I_______</a:t>
            </a:r>
            <a:r>
              <a:rPr lang="en-US" sz="3600" b="1"/>
              <a:t>____</a:t>
            </a:r>
            <a:r>
              <a:rPr lang="en-US" altLang="zh-CN" sz="3600" b="1"/>
              <a:t> </a:t>
            </a:r>
            <a:r>
              <a:rPr lang="en-US" sz="3600" b="1"/>
              <a:t>.</a:t>
            </a:r>
            <a:endParaRPr lang="en-US" sz="3600" b="1"/>
          </a:p>
          <a:p>
            <a:pPr>
              <a:lnSpc>
                <a:spcPct val="110000"/>
              </a:lnSpc>
            </a:pPr>
            <a:r>
              <a:rPr lang="en-US" altLang="zh-CN" sz="3600" b="1">
                <a:sym typeface="微软雅黑" panose="020B0503020204020204" pitchFamily="34" charset="-122"/>
              </a:rPr>
              <a:t> ……</a:t>
            </a:r>
            <a:endParaRPr lang="en-US" altLang="zh-CN" sz="3600" b="1">
              <a:sym typeface="微软雅黑" panose="020B0503020204020204" pitchFamily="34" charset="-122"/>
            </a:endParaRPr>
          </a:p>
        </p:txBody>
      </p:sp>
      <p:sp>
        <p:nvSpPr>
          <p:cNvPr id="21507" name="Text Box 9"/>
          <p:cNvSpPr txBox="1">
            <a:spLocks noChangeArrowheads="1"/>
          </p:cNvSpPr>
          <p:nvPr/>
        </p:nvSpPr>
        <p:spPr bwMode="auto">
          <a:xfrm>
            <a:off x="107950" y="1663700"/>
            <a:ext cx="91440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solidFill>
                  <a:schemeClr val="tx2"/>
                </a:solidFill>
              </a:rPr>
              <a:t>   </a:t>
            </a:r>
            <a:r>
              <a:rPr lang="en-US" altLang="zh-CN" sz="3000" b="1" dirty="0">
                <a:solidFill>
                  <a:schemeClr val="tx2"/>
                </a:solidFill>
                <a:latin typeface="Comic Sans MS" panose="030F0702030302020204" pitchFamily="66" charset="0"/>
              </a:rPr>
              <a:t>Please </a:t>
            </a:r>
            <a:r>
              <a:rPr lang="en-US" sz="3000" b="1" dirty="0">
                <a:solidFill>
                  <a:schemeClr val="tx2"/>
                </a:solidFill>
                <a:latin typeface="Comic Sans MS" panose="030F0702030302020204" pitchFamily="66" charset="0"/>
              </a:rPr>
              <a:t>introduce your </a:t>
            </a:r>
            <a:r>
              <a:rPr lang="en-US" altLang="zh-CN" sz="3000" b="1" dirty="0" err="1">
                <a:solidFill>
                  <a:schemeClr val="tx2"/>
                </a:solidFill>
                <a:latin typeface="Comic Sans MS" panose="030F0702030302020204" pitchFamily="66" charset="0"/>
              </a:rPr>
              <a:t>favourite</a:t>
            </a:r>
            <a:r>
              <a:rPr lang="en-US" altLang="zh-CN" sz="3000" b="1" dirty="0">
                <a:solidFill>
                  <a:schemeClr val="tx2"/>
                </a:solidFill>
                <a:latin typeface="Comic Sans MS" panose="030F0702030302020204" pitchFamily="66" charset="0"/>
              </a:rPr>
              <a:t> season to us</a:t>
            </a:r>
            <a:r>
              <a:rPr lang="en-US" sz="3000" b="1" dirty="0">
                <a:solidFill>
                  <a:schemeClr val="tx2"/>
                </a:solidFill>
                <a:latin typeface="Comic Sans MS" panose="030F0702030302020204" pitchFamily="66" charset="0"/>
              </a:rPr>
              <a:t>.</a:t>
            </a:r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 </a:t>
            </a:r>
            <a:endParaRPr lang="en-US" sz="28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       </a:t>
            </a:r>
            <a:r>
              <a:rPr lang="en-US" altLang="zh-CN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     </a:t>
            </a:r>
            <a:r>
              <a:rPr lang="zh-CN" altLang="en-US" sz="2800" b="1" dirty="0">
                <a:solidFill>
                  <a:srgbClr val="FF3300"/>
                </a:solidFill>
                <a:latin typeface="Comic Sans MS" panose="030F0702030302020204" pitchFamily="66" charset="0"/>
              </a:rPr>
              <a:t>请把你最喜爱的季节介绍给大家。</a:t>
            </a:r>
            <a:endParaRPr lang="zh-CN" altLang="en-US" sz="28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23850" y="477838"/>
            <a:ext cx="51847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dirty="0">
                <a:solidFill>
                  <a:srgbClr val="0688C9"/>
                </a:solidFill>
                <a:latin typeface="Impact" panose="020B0806030902050204" pitchFamily="34" charset="0"/>
              </a:rPr>
              <a:t>Let</a:t>
            </a:r>
            <a:r>
              <a:rPr lang="en-US" altLang="zh-CN" sz="6000" dirty="0">
                <a:solidFill>
                  <a:srgbClr val="0688C9"/>
                </a:solidFill>
                <a:latin typeface="Arial" panose="020B0604020202020204"/>
              </a:rPr>
              <a:t>’</a:t>
            </a:r>
            <a:r>
              <a:rPr lang="en-US" altLang="zh-CN" sz="6000" dirty="0">
                <a:solidFill>
                  <a:srgbClr val="0688C9"/>
                </a:solidFill>
                <a:latin typeface="Impact" panose="020B0806030902050204" pitchFamily="34" charset="0"/>
              </a:rPr>
              <a:t>s introduce.</a:t>
            </a:r>
            <a:endParaRPr lang="en-US" altLang="zh-CN" dirty="0"/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107950" y="354013"/>
            <a:ext cx="8945563" cy="63531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1510" name="Picture 6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8275" y="44450"/>
            <a:ext cx="2624138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 autoUpdateAnimBg="0"/>
      <p:bldP spid="2150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107950" y="295275"/>
            <a:ext cx="8928100" cy="6157913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099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30850" y="-165100"/>
            <a:ext cx="3609975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8" descr="imagesCANF40M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557338"/>
            <a:ext cx="4032250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8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94325" y="2478088"/>
            <a:ext cx="31384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8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方正综艺简体" pitchFamily="65" charset="-122"/>
              </a:rPr>
              <a:t>spring</a:t>
            </a:r>
            <a:endParaRPr lang="en-US" sz="8000" b="1">
              <a:solidFill>
                <a:srgbClr val="00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方正综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539750" y="620713"/>
            <a:ext cx="8208963" cy="58324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5123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35600" y="-79375"/>
            <a:ext cx="3609975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003800" y="2960688"/>
            <a:ext cx="39592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7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summer</a:t>
            </a:r>
            <a:endParaRPr lang="en-US" altLang="zh-CN" sz="72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5125" name="Picture 5" descr="2c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836613"/>
            <a:ext cx="332105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2008827173748881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2205038"/>
            <a:ext cx="3887787" cy="291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8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539750" y="620713"/>
            <a:ext cx="8208963" cy="5832475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6148" name="Picture 4" descr="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95963" y="188913"/>
            <a:ext cx="3160712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292725" y="2744788"/>
            <a:ext cx="39592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72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autumn</a:t>
            </a:r>
            <a:endParaRPr lang="en-US" altLang="zh-CN" sz="72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539750" y="236538"/>
            <a:ext cx="8208963" cy="6472237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7171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45250" y="-15875"/>
            <a:ext cx="262255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6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628775"/>
            <a:ext cx="38163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8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581650" y="2744788"/>
            <a:ext cx="39592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7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winter</a:t>
            </a:r>
            <a:endParaRPr lang="en-US" altLang="zh-CN" sz="72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00050" y="190500"/>
            <a:ext cx="8208963" cy="6426200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8195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6" name="Picture 8" descr="imagesCANF40MX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1773238"/>
            <a:ext cx="4032250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8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29"/>
          <p:cNvSpPr>
            <a:spLocks noChangeArrowheads="1"/>
          </p:cNvSpPr>
          <p:nvPr/>
        </p:nvSpPr>
        <p:spPr bwMode="auto">
          <a:xfrm flipV="1">
            <a:off x="900113" y="763588"/>
            <a:ext cx="2593975" cy="720725"/>
          </a:xfrm>
          <a:prstGeom prst="flowChartAlternateProcess">
            <a:avLst/>
          </a:prstGeom>
          <a:solidFill>
            <a:srgbClr val="66FF33">
              <a:alpha val="51999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 dirty="0">
                <a:latin typeface="Comic Sans MS" panose="030F0702030302020204" pitchFamily="66" charset="0"/>
              </a:rPr>
              <a:t>spring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  <p:pic>
        <p:nvPicPr>
          <p:cNvPr id="8198" name="Picture 6" descr="warm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060575"/>
            <a:ext cx="417512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AutoShape 29"/>
          <p:cNvSpPr>
            <a:spLocks noChangeArrowheads="1"/>
          </p:cNvSpPr>
          <p:nvPr/>
        </p:nvSpPr>
        <p:spPr bwMode="auto">
          <a:xfrm flipV="1">
            <a:off x="5508625" y="692150"/>
            <a:ext cx="2592388" cy="792163"/>
          </a:xfrm>
          <a:prstGeom prst="flowChartAlternateProcess">
            <a:avLst/>
          </a:prstGeom>
          <a:solidFill>
            <a:srgbClr val="66FF33">
              <a:alpha val="51999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 dirty="0">
                <a:latin typeface="Comic Sans MS" panose="030F0702030302020204" pitchFamily="66" charset="0"/>
              </a:rPr>
              <a:t>w</a:t>
            </a:r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ar</a:t>
            </a:r>
            <a:r>
              <a:rPr lang="en-US" altLang="zh-CN" sz="4400" b="1" dirty="0">
                <a:latin typeface="Comic Sans MS" panose="030F0702030302020204" pitchFamily="66" charset="0"/>
              </a:rPr>
              <a:t>m</a:t>
            </a:r>
            <a:endParaRPr lang="en-US" altLang="zh-CN" sz="4400" dirty="0"/>
          </a:p>
        </p:txBody>
      </p:sp>
      <p:sp>
        <p:nvSpPr>
          <p:cNvPr id="8200" name="圆角矩形 17"/>
          <p:cNvSpPr>
            <a:spLocks noChangeArrowheads="1"/>
          </p:cNvSpPr>
          <p:nvPr/>
        </p:nvSpPr>
        <p:spPr bwMode="auto">
          <a:xfrm>
            <a:off x="1331913" y="5661025"/>
            <a:ext cx="6408737" cy="646113"/>
          </a:xfrm>
          <a:prstGeom prst="roundRect">
            <a:avLst>
              <a:gd name="adj" fmla="val 16667"/>
            </a:avLst>
          </a:prstGeom>
          <a:solidFill>
            <a:srgbClr val="33CC33">
              <a:alpha val="0"/>
            </a:srgbClr>
          </a:solidFill>
          <a:ln w="50800">
            <a:solidFill>
              <a:srgbClr val="008000"/>
            </a:solidFill>
            <a:prstDash val="dash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algn="ctr"/>
            <a:r>
              <a:rPr lang="en-US" altLang="zh-CN" sz="3600" b="1" dirty="0">
                <a:latin typeface="Comic Sans MS" panose="030F0702030302020204" pitchFamily="66" charset="0"/>
              </a:rPr>
              <a:t>In spring, it is warm.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ldLvl="0" animBg="1" autoUpdateAnimBg="0"/>
      <p:bldP spid="820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400050" y="190500"/>
            <a:ext cx="8208963" cy="6426200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9219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0" name="圆角矩形 17"/>
          <p:cNvSpPr>
            <a:spLocks noChangeArrowheads="1"/>
          </p:cNvSpPr>
          <p:nvPr/>
        </p:nvSpPr>
        <p:spPr bwMode="auto">
          <a:xfrm>
            <a:off x="1331913" y="5661025"/>
            <a:ext cx="6408737" cy="646113"/>
          </a:xfrm>
          <a:prstGeom prst="roundRect">
            <a:avLst>
              <a:gd name="adj" fmla="val 16667"/>
            </a:avLst>
          </a:prstGeom>
          <a:solidFill>
            <a:srgbClr val="33CC33">
              <a:alpha val="0"/>
            </a:srgbClr>
          </a:solidFill>
          <a:ln w="50800">
            <a:solidFill>
              <a:srgbClr val="008000"/>
            </a:solidFill>
            <a:prstDash val="dash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algn="ctr"/>
            <a:r>
              <a:rPr lang="en-US" altLang="zh-CN" sz="3600" b="1" dirty="0">
                <a:latin typeface="Comic Sans MS" panose="030F0702030302020204" pitchFamily="66" charset="0"/>
              </a:rPr>
              <a:t>In summer, it is hot.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9221" name="AutoShape 29"/>
          <p:cNvSpPr>
            <a:spLocks noChangeArrowheads="1"/>
          </p:cNvSpPr>
          <p:nvPr/>
        </p:nvSpPr>
        <p:spPr bwMode="auto">
          <a:xfrm flipV="1">
            <a:off x="1189038" y="692150"/>
            <a:ext cx="2592387" cy="792163"/>
          </a:xfrm>
          <a:prstGeom prst="flowChartAlternateProcess">
            <a:avLst/>
          </a:prstGeom>
          <a:solidFill>
            <a:srgbClr val="FF3300">
              <a:alpha val="52000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 dirty="0">
                <a:latin typeface="Comic Sans MS" panose="030F0702030302020204" pitchFamily="66" charset="0"/>
              </a:rPr>
              <a:t>summer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  <p:sp>
        <p:nvSpPr>
          <p:cNvPr id="9222" name="AutoShape 29"/>
          <p:cNvSpPr>
            <a:spLocks noChangeArrowheads="1"/>
          </p:cNvSpPr>
          <p:nvPr/>
        </p:nvSpPr>
        <p:spPr bwMode="auto">
          <a:xfrm flipV="1">
            <a:off x="5795963" y="690563"/>
            <a:ext cx="2592387" cy="793750"/>
          </a:xfrm>
          <a:prstGeom prst="flowChartAlternateProcess">
            <a:avLst/>
          </a:prstGeom>
          <a:solidFill>
            <a:srgbClr val="FF3300">
              <a:alpha val="52000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>
                <a:latin typeface="Comic Sans MS" panose="030F0702030302020204" pitchFamily="66" charset="0"/>
              </a:rPr>
              <a:t>hot</a:t>
            </a:r>
            <a:endParaRPr lang="en-US" altLang="zh-CN" sz="4400" b="1">
              <a:latin typeface="Comic Sans MS" panose="030F0702030302020204" pitchFamily="66" charset="0"/>
            </a:endParaRPr>
          </a:p>
        </p:txBody>
      </p:sp>
      <p:pic>
        <p:nvPicPr>
          <p:cNvPr id="9223" name="Picture 7" descr="QQ图片20140303212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44675"/>
            <a:ext cx="4376737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4" name="Picture 8" descr="hot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1989138"/>
            <a:ext cx="417512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400050" y="190500"/>
            <a:ext cx="8208963" cy="6426200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0243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4" name="圆角矩形 17"/>
          <p:cNvSpPr>
            <a:spLocks noChangeArrowheads="1"/>
          </p:cNvSpPr>
          <p:nvPr/>
        </p:nvSpPr>
        <p:spPr bwMode="auto">
          <a:xfrm>
            <a:off x="1331913" y="5661025"/>
            <a:ext cx="6408737" cy="646113"/>
          </a:xfrm>
          <a:prstGeom prst="roundRect">
            <a:avLst>
              <a:gd name="adj" fmla="val 16667"/>
            </a:avLst>
          </a:prstGeom>
          <a:solidFill>
            <a:srgbClr val="33CC33">
              <a:alpha val="0"/>
            </a:srgbClr>
          </a:solidFill>
          <a:ln w="50800">
            <a:solidFill>
              <a:srgbClr val="008000"/>
            </a:solidFill>
            <a:prstDash val="dash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algn="ctr"/>
            <a:r>
              <a:rPr lang="en-US" altLang="zh-CN" sz="3600" b="1" dirty="0">
                <a:latin typeface="Comic Sans MS" panose="030F0702030302020204" pitchFamily="66" charset="0"/>
              </a:rPr>
              <a:t>In autumn, it is cool.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10245" name="AutoShape 29"/>
          <p:cNvSpPr>
            <a:spLocks noChangeArrowheads="1"/>
          </p:cNvSpPr>
          <p:nvPr/>
        </p:nvSpPr>
        <p:spPr bwMode="auto">
          <a:xfrm flipV="1">
            <a:off x="1187450" y="690563"/>
            <a:ext cx="2593975" cy="792162"/>
          </a:xfrm>
          <a:prstGeom prst="flowChartAlternateProcess">
            <a:avLst/>
          </a:prstGeom>
          <a:solidFill>
            <a:srgbClr val="FFCC00">
              <a:alpha val="51999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 dirty="0">
                <a:solidFill>
                  <a:srgbClr val="FF3300"/>
                </a:solidFill>
                <a:latin typeface="Comic Sans MS" panose="030F0702030302020204" pitchFamily="66" charset="0"/>
              </a:rPr>
              <a:t>au</a:t>
            </a:r>
            <a:r>
              <a:rPr lang="en-US" altLang="zh-CN" sz="4400" b="1" dirty="0">
                <a:latin typeface="Comic Sans MS" panose="030F0702030302020204" pitchFamily="66" charset="0"/>
              </a:rPr>
              <a:t>t</a:t>
            </a:r>
            <a:r>
              <a:rPr lang="en-US" altLang="zh-CN" sz="4400" b="1" dirty="0">
                <a:solidFill>
                  <a:srgbClr val="FF3300"/>
                </a:solidFill>
                <a:latin typeface="Comic Sans MS" panose="030F0702030302020204" pitchFamily="66" charset="0"/>
              </a:rPr>
              <a:t>u</a:t>
            </a:r>
            <a:r>
              <a:rPr lang="en-US" altLang="zh-CN" sz="4400" b="1" dirty="0">
                <a:latin typeface="Comic Sans MS" panose="030F0702030302020204" pitchFamily="66" charset="0"/>
              </a:rPr>
              <a:t>mn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  <p:sp>
        <p:nvSpPr>
          <p:cNvPr id="10246" name="AutoShape 29"/>
          <p:cNvSpPr>
            <a:spLocks noChangeArrowheads="1"/>
          </p:cNvSpPr>
          <p:nvPr/>
        </p:nvSpPr>
        <p:spPr bwMode="auto">
          <a:xfrm flipV="1">
            <a:off x="5795963" y="690563"/>
            <a:ext cx="2592387" cy="792162"/>
          </a:xfrm>
          <a:prstGeom prst="flowChartAlternateProcess">
            <a:avLst/>
          </a:prstGeom>
          <a:solidFill>
            <a:srgbClr val="FFCC00">
              <a:alpha val="51999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>
                <a:latin typeface="Comic Sans MS" panose="030F0702030302020204" pitchFamily="66" charset="0"/>
              </a:rPr>
              <a:t>c</a:t>
            </a:r>
            <a:r>
              <a:rPr lang="en-US" altLang="zh-CN" sz="4400" b="1">
                <a:solidFill>
                  <a:srgbClr val="FF3300"/>
                </a:solidFill>
                <a:latin typeface="Comic Sans MS" panose="030F0702030302020204" pitchFamily="66" charset="0"/>
              </a:rPr>
              <a:t>oo</a:t>
            </a:r>
            <a:r>
              <a:rPr lang="en-US" altLang="zh-CN" sz="4400" b="1">
                <a:latin typeface="Comic Sans MS" panose="030F0702030302020204" pitchFamily="66" charset="0"/>
              </a:rPr>
              <a:t>l</a:t>
            </a:r>
            <a:endParaRPr lang="en-US" altLang="zh-CN" sz="4400" b="1">
              <a:latin typeface="Comic Sans MS" panose="030F0702030302020204" pitchFamily="66" charset="0"/>
            </a:endParaRPr>
          </a:p>
        </p:txBody>
      </p:sp>
      <p:pic>
        <p:nvPicPr>
          <p:cNvPr id="10247" name="Picture 7" descr="QQ图片201403032120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916113"/>
            <a:ext cx="4248150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cool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0200" y="1557338"/>
            <a:ext cx="5832475" cy="437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6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00050" y="190500"/>
            <a:ext cx="8208963" cy="6426200"/>
          </a:xfrm>
          <a:prstGeom prst="roundRect">
            <a:avLst>
              <a:gd name="adj" fmla="val 7458"/>
            </a:avLst>
          </a:prstGeom>
          <a:noFill/>
          <a:ln w="76200">
            <a:solidFill>
              <a:srgbClr val="FF99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267" name="Picture 3" descr="图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688" y="-163513"/>
            <a:ext cx="2624137" cy="1019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8" name="圆角矩形 17"/>
          <p:cNvSpPr>
            <a:spLocks noChangeArrowheads="1"/>
          </p:cNvSpPr>
          <p:nvPr/>
        </p:nvSpPr>
        <p:spPr bwMode="auto">
          <a:xfrm>
            <a:off x="1331913" y="5661025"/>
            <a:ext cx="6408737" cy="646113"/>
          </a:xfrm>
          <a:prstGeom prst="roundRect">
            <a:avLst>
              <a:gd name="adj" fmla="val 16667"/>
            </a:avLst>
          </a:prstGeom>
          <a:solidFill>
            <a:srgbClr val="33CC33">
              <a:alpha val="0"/>
            </a:srgbClr>
          </a:solidFill>
          <a:ln w="50800">
            <a:solidFill>
              <a:srgbClr val="008000"/>
            </a:solidFill>
            <a:prstDash val="dash"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pPr algn="ctr"/>
            <a:r>
              <a:rPr lang="en-US" altLang="zh-CN" sz="3600" b="1" dirty="0">
                <a:latin typeface="Comic Sans MS" panose="030F0702030302020204" pitchFamily="66" charset="0"/>
              </a:rPr>
              <a:t>In winter, it is cold.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11269" name="AutoShape 29"/>
          <p:cNvSpPr>
            <a:spLocks noChangeArrowheads="1"/>
          </p:cNvSpPr>
          <p:nvPr/>
        </p:nvSpPr>
        <p:spPr bwMode="auto">
          <a:xfrm flipV="1">
            <a:off x="1187450" y="690563"/>
            <a:ext cx="2593975" cy="792162"/>
          </a:xfrm>
          <a:prstGeom prst="flowChartAlternateProcess">
            <a:avLst/>
          </a:prstGeom>
          <a:solidFill>
            <a:srgbClr val="3399FF">
              <a:alpha val="52000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 dirty="0">
                <a:latin typeface="Comic Sans MS" panose="030F0702030302020204" pitchFamily="66" charset="0"/>
              </a:rPr>
              <a:t>winter</a:t>
            </a:r>
            <a:endParaRPr lang="en-US" altLang="zh-CN" sz="4400" b="1" dirty="0">
              <a:latin typeface="Comic Sans MS" panose="030F0702030302020204" pitchFamily="66" charset="0"/>
            </a:endParaRPr>
          </a:p>
        </p:txBody>
      </p:sp>
      <p:sp>
        <p:nvSpPr>
          <p:cNvPr id="11270" name="AutoShape 29"/>
          <p:cNvSpPr>
            <a:spLocks noChangeArrowheads="1"/>
          </p:cNvSpPr>
          <p:nvPr/>
        </p:nvSpPr>
        <p:spPr bwMode="auto">
          <a:xfrm flipV="1">
            <a:off x="5795963" y="690563"/>
            <a:ext cx="2592387" cy="792162"/>
          </a:xfrm>
          <a:prstGeom prst="flowChartAlternateProcess">
            <a:avLst/>
          </a:prstGeom>
          <a:solidFill>
            <a:srgbClr val="3399FF">
              <a:alpha val="52000"/>
            </a:srgbClr>
          </a:solidFill>
          <a:ln w="3175">
            <a:solidFill>
              <a:schemeClr val="tx1"/>
            </a:solidFill>
            <a:prstDash val="dashDot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10800000" wrap="none" lIns="90170" tIns="46990" rIns="90170" bIns="46990" anchor="ctr"/>
          <a:lstStyle/>
          <a:p>
            <a:pPr algn="ctr"/>
            <a:r>
              <a:rPr lang="en-US" altLang="zh-CN" sz="4400" b="1">
                <a:latin typeface="Comic Sans MS" panose="030F0702030302020204" pitchFamily="66" charset="0"/>
              </a:rPr>
              <a:t>c</a:t>
            </a:r>
            <a:r>
              <a:rPr lang="en-US" altLang="zh-CN" sz="4400" b="1">
                <a:solidFill>
                  <a:srgbClr val="FF3300"/>
                </a:solidFill>
                <a:latin typeface="Comic Sans MS" panose="030F0702030302020204" pitchFamily="66" charset="0"/>
              </a:rPr>
              <a:t>old</a:t>
            </a:r>
            <a:endParaRPr lang="en-US" altLang="zh-CN" sz="4400" b="1">
              <a:latin typeface="Comic Sans MS" panose="030F0702030302020204" pitchFamily="66" charset="0"/>
            </a:endParaRPr>
          </a:p>
        </p:txBody>
      </p:sp>
      <p:pic>
        <p:nvPicPr>
          <p:cNvPr id="11271" name="Picture 7" descr="QQ图片20140303212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163" y="1916113"/>
            <a:ext cx="3995737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cold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133600"/>
            <a:ext cx="417512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70" grpId="0" bldLvl="0" animBg="1" autoUpdateAnimBg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4390}"/>
</p:tagLst>
</file>

<file path=ppt/tags/tag2.xml><?xml version="1.0" encoding="utf-8"?>
<p:tagLst xmlns:p="http://schemas.openxmlformats.org/presentationml/2006/main">
  <p:tag name="KSO_WPP_MARK_KEY" val="14dd7fcc-250e-42ce-ad9d-847cc23ba65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全屏显示(4:3)</PresentationFormat>
  <Paragraphs>174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Impact</vt:lpstr>
      <vt:lpstr>微软雅黑</vt:lpstr>
      <vt:lpstr>方正综艺简体</vt:lpstr>
      <vt:lpstr>Comic Sans MS</vt:lpstr>
      <vt:lpstr>Arial Unicode MS</vt:lpstr>
      <vt:lpstr>Arial</vt:lpstr>
      <vt:lpstr>方正卡通简体</vt:lpstr>
      <vt:lpstr>Times New Roman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</cp:revision>
  <dcterms:created xsi:type="dcterms:W3CDTF">2014-04-12T13:34:00Z</dcterms:created>
  <dcterms:modified xsi:type="dcterms:W3CDTF">2023-03-03T07:53:52Z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8AD406BDC0F548A196C5612F80BF2903</vt:lpwstr>
  </property>
</Properties>
</file>