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custDataLst>
    <p:tags r:id="rId2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fld id="{8090EFD9-33E2-456D-AC16-57C63681ADE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defRPr sz="1200" smtClean="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37702983-B070-4FF4-BE21-8042C685482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5.jpeg"/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png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4.png"/><Relationship Id="rId2" Type="http://schemas.openxmlformats.org/officeDocument/2006/relationships/image" Target="../media/image12.jpe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018" y="2060848"/>
            <a:ext cx="915101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altLang="zh-CN" sz="5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What’s the matter?</a:t>
            </a:r>
            <a:endParaRPr lang="zh-CN" altLang="en-US" sz="5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288" y="188913"/>
            <a:ext cx="2808287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Sound time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267" name="矩形 4"/>
          <p:cNvSpPr>
            <a:spLocks noChangeArrowheads="1"/>
          </p:cNvSpPr>
          <p:nvPr/>
        </p:nvSpPr>
        <p:spPr bwMode="auto">
          <a:xfrm>
            <a:off x="3708400" y="1196975"/>
            <a:ext cx="14605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6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[əʊ]</a:t>
            </a:r>
            <a:endParaRPr lang="zh-CN" altLang="en-US" sz="6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2349500"/>
            <a:ext cx="23764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close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11188" y="4508500"/>
            <a:ext cx="1584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open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635375" y="4581525"/>
            <a:ext cx="18002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home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276600" y="2349500"/>
            <a:ext cx="2374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no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11863" y="2420938"/>
            <a:ext cx="237648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nose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6443663" y="4652963"/>
            <a:ext cx="14414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>
                <a:cs typeface="Arial" panose="020B0604020202020204" pitchFamily="34" charset="0"/>
              </a:rPr>
              <a:t>bowl</a:t>
            </a:r>
            <a:endParaRPr lang="zh-CN" altLang="en-US" sz="4000">
              <a:cs typeface="Arial" panose="020B0604020202020204" pitchFamily="34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55650" y="3429000"/>
            <a:ext cx="15843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4000">
                <a:cs typeface="Arial" panose="020B0604020202020204" pitchFamily="34" charset="0"/>
              </a:rPr>
              <a:t>kl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cs typeface="Arial" panose="020B0604020202020204" pitchFamily="34" charset="0"/>
              </a:rPr>
              <a:t>z</a:t>
            </a:r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851275" y="3429000"/>
            <a:ext cx="12969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4000">
                <a:cs typeface="Arial" panose="020B0604020202020204" pitchFamily="34" charset="0"/>
              </a:rPr>
              <a:t>n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6443663" y="3500438"/>
            <a:ext cx="1646237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4000">
                <a:cs typeface="Arial" panose="020B0604020202020204" pitchFamily="34" charset="0"/>
              </a:rPr>
              <a:t>n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cs typeface="Arial" panose="020B0604020202020204" pitchFamily="34" charset="0"/>
              </a:rPr>
              <a:t>z</a:t>
            </a:r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611188" y="5445125"/>
            <a:ext cx="2089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[’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cs typeface="Arial" panose="020B0604020202020204" pitchFamily="34" charset="0"/>
              </a:rPr>
              <a:t>pən</a:t>
            </a:r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矩形 16"/>
          <p:cNvSpPr>
            <a:spLocks noChangeArrowheads="1"/>
          </p:cNvSpPr>
          <p:nvPr/>
        </p:nvSpPr>
        <p:spPr bwMode="auto">
          <a:xfrm>
            <a:off x="3708400" y="5445125"/>
            <a:ext cx="19431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4000">
                <a:cs typeface="Arial" panose="020B0604020202020204" pitchFamily="34" charset="0"/>
              </a:rPr>
              <a:t>h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cs typeface="Arial" panose="020B0604020202020204" pitchFamily="34" charset="0"/>
              </a:rPr>
              <a:t>m</a:t>
            </a:r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]</a:t>
            </a:r>
            <a:endParaRPr lang="zh-CN" altLang="en-US" sz="4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6372225" y="5516563"/>
            <a:ext cx="16557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4000">
                <a:latin typeface="Times New Roman" panose="02020603050405020304" pitchFamily="18" charset="0"/>
                <a:cs typeface="Times New Roman" panose="02020603050405020304" pitchFamily="18" charset="0"/>
              </a:rPr>
              <a:t>[</a:t>
            </a:r>
            <a:r>
              <a:rPr lang="en-US" altLang="zh-CN" sz="4000">
                <a:cs typeface="Arial" panose="020B0604020202020204" pitchFamily="34" charset="0"/>
              </a:rPr>
              <a:t>b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əʊ</a:t>
            </a:r>
            <a:r>
              <a:rPr lang="en-US" altLang="zh-CN" sz="4000">
                <a:cs typeface="Arial" panose="020B0604020202020204" pitchFamily="34" charset="0"/>
              </a:rPr>
              <a:t>l]</a:t>
            </a:r>
            <a:endParaRPr lang="zh-CN" altLang="en-US" sz="40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260350"/>
            <a:ext cx="4638675" cy="94615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</a:t>
            </a:r>
            <a:r>
              <a:rPr lang="en-US" altLang="zh-CN" sz="6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practice</a:t>
            </a:r>
            <a:endParaRPr lang="en-US" altLang="zh-CN" sz="6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95513" y="1916113"/>
            <a:ext cx="6408737" cy="3960812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Doctor: How do you feel?</a:t>
            </a:r>
            <a:endParaRPr lang="en-US" altLang="zh-CN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Amy: I feel sick.</a:t>
            </a:r>
            <a:endParaRPr lang="en-US" altLang="zh-CN" sz="4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Doctor: </a:t>
            </a:r>
            <a:r>
              <a:rPr lang="en-US" altLang="zh-CN" sz="4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What’s the matter?</a:t>
            </a:r>
            <a:endParaRPr lang="en-US" altLang="zh-CN" sz="4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latin typeface="Arial" panose="020B0604020202020204" pitchFamily="34" charset="0"/>
                <a:cs typeface="Arial" panose="020B0604020202020204" pitchFamily="34" charset="0"/>
              </a:rPr>
              <a:t>Amy: </a:t>
            </a:r>
            <a:r>
              <a:rPr lang="en-US" altLang="zh-CN" sz="4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My throat is sore.</a:t>
            </a:r>
            <a:endParaRPr lang="en-US" altLang="zh-CN" sz="4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en-US" altLang="zh-CN" sz="4000" dirty="0" smtClean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 I have a sore throat.</a:t>
            </a:r>
            <a:endParaRPr lang="en-US" altLang="zh-CN" sz="4000" dirty="0" smtClean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292" name="Picture 3" descr="sore throat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420938"/>
            <a:ext cx="2052638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4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198438"/>
            <a:ext cx="3673475" cy="1143000"/>
          </a:xfrm>
          <a:noFill/>
        </p:spPr>
        <p:txBody>
          <a:bodyPr/>
          <a:lstStyle/>
          <a:p>
            <a:pPr algn="l" eaLnBrk="1" hangingPunct="1"/>
            <a:r>
              <a:rPr lang="zh-CN" altLang="en-US" sz="6000" smtClean="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替换练习：</a:t>
            </a:r>
            <a:endParaRPr lang="zh-CN" altLang="en-US" sz="6000" smtClean="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315" name="Picture 3" descr="toothach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2205038"/>
            <a:ext cx="1908175" cy="2830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2268538" y="1628775"/>
            <a:ext cx="6696075" cy="394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6000"/>
              </a:lnSpc>
            </a:pPr>
            <a:r>
              <a:rPr lang="en-US" altLang="zh-CN" sz="4000">
                <a:cs typeface="Arial" panose="020B0604020202020204" pitchFamily="34" charset="0"/>
              </a:rPr>
              <a:t>Doctor: How do you feel?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ts val="6000"/>
              </a:lnSpc>
            </a:pPr>
            <a:r>
              <a:rPr lang="en-US" altLang="zh-CN" sz="4000">
                <a:cs typeface="Arial" panose="020B0604020202020204" pitchFamily="34" charset="0"/>
              </a:rPr>
              <a:t>Mike: I feel sick.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ts val="6000"/>
              </a:lnSpc>
            </a:pPr>
            <a:r>
              <a:rPr lang="en-US" altLang="zh-CN" sz="4000">
                <a:cs typeface="Arial" panose="020B0604020202020204" pitchFamily="34" charset="0"/>
              </a:rPr>
              <a:t>Doctor: What’s the matter?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ts val="6000"/>
              </a:lnSpc>
            </a:pPr>
            <a:r>
              <a:rPr lang="en-US" altLang="zh-CN" sz="4000">
                <a:cs typeface="Arial" panose="020B0604020202020204" pitchFamily="34" charset="0"/>
              </a:rPr>
              <a:t>Mike: 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My teeth hurt. </a:t>
            </a:r>
            <a:endParaRPr lang="en-US" altLang="zh-CN" sz="400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ts val="6000"/>
              </a:lnSpc>
            </a:pP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          I have a toothache.</a:t>
            </a:r>
            <a:endParaRPr lang="zh-CN" altLang="zh-CN" sz="400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86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86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86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79388" y="0"/>
            <a:ext cx="777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eaLnBrk="1" hangingPunct="1"/>
            <a:r>
              <a:rPr lang="zh-CN" altLang="en-US" sz="6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替换练习：</a:t>
            </a:r>
            <a:endParaRPr lang="zh-CN" altLang="en-US" sz="60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4339" name="Picture 3" descr="headache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825" y="1844675"/>
            <a:ext cx="223996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0" name="TextBox 5"/>
          <p:cNvSpPr txBox="1">
            <a:spLocks noChangeArrowheads="1"/>
          </p:cNvSpPr>
          <p:nvPr/>
        </p:nvSpPr>
        <p:spPr bwMode="auto">
          <a:xfrm>
            <a:off x="2603500" y="1749425"/>
            <a:ext cx="6408738" cy="3836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ts val="5500"/>
              </a:lnSpc>
            </a:pPr>
            <a:r>
              <a:rPr lang="en-US" altLang="zh-CN" sz="4000">
                <a:cs typeface="Arial" panose="020B0604020202020204" pitchFamily="34" charset="0"/>
              </a:rPr>
              <a:t>Doctor: How do you feel?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4000">
                <a:cs typeface="Arial" panose="020B0604020202020204" pitchFamily="34" charset="0"/>
              </a:rPr>
              <a:t>Amy: I feel sick.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ts val="5500"/>
              </a:lnSpc>
            </a:pPr>
            <a:r>
              <a:rPr lang="en-US" altLang="zh-CN" sz="4000">
                <a:cs typeface="Arial" panose="020B0604020202020204" pitchFamily="34" charset="0"/>
              </a:rPr>
              <a:t>Doctor: What’s the matter ?</a:t>
            </a:r>
            <a:endParaRPr lang="en-US" altLang="zh-CN" sz="4000">
              <a:cs typeface="Arial" panose="020B0604020202020204" pitchFamily="34" charset="0"/>
            </a:endParaRPr>
          </a:p>
          <a:p>
            <a:pPr eaLnBrk="1" hangingPunct="1">
              <a:lnSpc>
                <a:spcPts val="5500"/>
              </a:lnSpc>
            </a:pPr>
            <a:r>
              <a:rPr lang="en-US" altLang="zh-CN" sz="4000">
                <a:cs typeface="Arial" panose="020B0604020202020204" pitchFamily="34" charset="0"/>
              </a:rPr>
              <a:t>Amy: </a:t>
            </a: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My head hurts. </a:t>
            </a:r>
            <a:endParaRPr lang="en-US" altLang="zh-CN" sz="4000">
              <a:solidFill>
                <a:srgbClr val="C00000"/>
              </a:solidFill>
              <a:cs typeface="Arial" panose="020B0604020202020204" pitchFamily="34" charset="0"/>
            </a:endParaRPr>
          </a:p>
          <a:p>
            <a:pPr eaLnBrk="1" hangingPunct="1">
              <a:lnSpc>
                <a:spcPts val="5500"/>
              </a:lnSpc>
            </a:pPr>
            <a:r>
              <a:rPr lang="en-US" altLang="zh-CN" sz="4000">
                <a:solidFill>
                  <a:srgbClr val="C00000"/>
                </a:solidFill>
                <a:cs typeface="Arial" panose="020B0604020202020204" pitchFamily="34" charset="0"/>
              </a:rPr>
              <a:t>         I have a headache.</a:t>
            </a:r>
            <a:endParaRPr lang="zh-CN" altLang="en-US" sz="400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前凸弯带形 13"/>
          <p:cNvSpPr/>
          <p:nvPr/>
        </p:nvSpPr>
        <p:spPr>
          <a:xfrm>
            <a:off x="827088" y="3789363"/>
            <a:ext cx="7200900" cy="935037"/>
          </a:xfrm>
          <a:prstGeom prst="ellipseRibbon">
            <a:avLst>
              <a:gd name="adj1" fmla="val 25000"/>
              <a:gd name="adj2" fmla="val 59864"/>
              <a:gd name="adj3" fmla="val 125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前凸弯带形 12"/>
          <p:cNvSpPr/>
          <p:nvPr/>
        </p:nvSpPr>
        <p:spPr>
          <a:xfrm>
            <a:off x="1258888" y="1403350"/>
            <a:ext cx="5976937" cy="720725"/>
          </a:xfrm>
          <a:prstGeom prst="ellipseRibbon">
            <a:avLst>
              <a:gd name="adj1" fmla="val 25000"/>
              <a:gd name="adj2" fmla="val 74279"/>
              <a:gd name="adj3" fmla="val 1250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" name="TextBox 3"/>
          <p:cNvSpPr txBox="1"/>
          <p:nvPr/>
        </p:nvSpPr>
        <p:spPr>
          <a:xfrm>
            <a:off x="323850" y="260350"/>
            <a:ext cx="3816350" cy="92392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Let’s review</a:t>
            </a:r>
            <a:endParaRPr lang="zh-CN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365" name="TextBox 4"/>
          <p:cNvSpPr txBox="1">
            <a:spLocks noChangeArrowheads="1"/>
          </p:cNvSpPr>
          <p:nvPr/>
        </p:nvSpPr>
        <p:spPr bwMode="auto">
          <a:xfrm>
            <a:off x="2195513" y="1416050"/>
            <a:ext cx="38893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cs typeface="Arial" panose="020B0604020202020204" pitchFamily="34" charset="0"/>
              </a:rPr>
              <a:t>Important words</a:t>
            </a:r>
            <a:endParaRPr lang="zh-CN" altLang="en-US" sz="4000" dirty="0"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835150" y="2124075"/>
            <a:ext cx="20891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hungry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051050" y="2865438"/>
            <a:ext cx="13684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tired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651500" y="2195513"/>
            <a:ext cx="1657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thirsty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435600" y="2987675"/>
            <a:ext cx="44132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headache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268538" y="4005263"/>
            <a:ext cx="46069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cs typeface="Arial" panose="020B0604020202020204" pitchFamily="34" charset="0"/>
              </a:rPr>
              <a:t>Sentence patterns</a:t>
            </a:r>
            <a:endParaRPr lang="zh-CN" altLang="en-US" sz="4000" dirty="0"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051050" y="4868863"/>
            <a:ext cx="51133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What’s the matter?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2051050" y="5795963"/>
            <a:ext cx="54911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000" dirty="0">
                <a:solidFill>
                  <a:srgbClr val="C00000"/>
                </a:solidFill>
                <a:cs typeface="Arial" panose="020B0604020202020204" pitchFamily="34" charset="0"/>
              </a:rPr>
              <a:t>Here’s the water.</a:t>
            </a:r>
            <a:endParaRPr lang="zh-CN" altLang="en-US" sz="40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Box 3"/>
          <p:cNvSpPr txBox="1">
            <a:spLocks noChangeArrowheads="1"/>
          </p:cNvSpPr>
          <p:nvPr/>
        </p:nvSpPr>
        <p:spPr bwMode="auto">
          <a:xfrm>
            <a:off x="1763713" y="2420938"/>
            <a:ext cx="52562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8000">
                <a:cs typeface="Arial" panose="020B0604020202020204" pitchFamily="34" charset="0"/>
              </a:rPr>
              <a:t>Thank you !</a:t>
            </a:r>
            <a:endParaRPr lang="zh-CN" altLang="en-US" sz="80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Text Box 2"/>
          <p:cNvSpPr txBox="1">
            <a:spLocks noChangeArrowheads="1"/>
          </p:cNvSpPr>
          <p:nvPr/>
        </p:nvSpPr>
        <p:spPr bwMode="auto">
          <a:xfrm>
            <a:off x="539750" y="346075"/>
            <a:ext cx="3600450" cy="922338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altLang="zh-CN" sz="5400" dirty="0">
                <a:latin typeface="Arial" panose="020B0604020202020204" pitchFamily="34" charset="0"/>
                <a:cs typeface="Arial" panose="020B0604020202020204" pitchFamily="34" charset="0"/>
              </a:rPr>
              <a:t>Let’s chant</a:t>
            </a:r>
            <a:endParaRPr lang="zh-CN" altLang="en-US" sz="5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611188" y="2493963"/>
            <a:ext cx="662463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320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2" name="Text Box 4"/>
          <p:cNvSpPr txBox="1">
            <a:spLocks noChangeArrowheads="1"/>
          </p:cNvSpPr>
          <p:nvPr/>
        </p:nvSpPr>
        <p:spPr bwMode="auto">
          <a:xfrm>
            <a:off x="611188" y="1557338"/>
            <a:ext cx="69834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Fever, fever, have a fever.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3" name="Text Box 5"/>
          <p:cNvSpPr txBox="1">
            <a:spLocks noChangeArrowheads="1"/>
          </p:cNvSpPr>
          <p:nvPr/>
        </p:nvSpPr>
        <p:spPr bwMode="auto">
          <a:xfrm>
            <a:off x="612775" y="2205038"/>
            <a:ext cx="5616575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Cold, cold, have a cold.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4" name="Text Box 6"/>
          <p:cNvSpPr txBox="1">
            <a:spLocks noChangeArrowheads="1"/>
          </p:cNvSpPr>
          <p:nvPr/>
        </p:nvSpPr>
        <p:spPr bwMode="auto">
          <a:xfrm>
            <a:off x="611188" y="2852738"/>
            <a:ext cx="7380287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Throat, throat, have a sore throat.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5" name="Text Box 7"/>
          <p:cNvSpPr txBox="1">
            <a:spLocks noChangeArrowheads="1"/>
          </p:cNvSpPr>
          <p:nvPr/>
        </p:nvSpPr>
        <p:spPr bwMode="auto">
          <a:xfrm>
            <a:off x="611188" y="3573463"/>
            <a:ext cx="78486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Headache, headache, have a headache.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6" name="Text Box 8"/>
          <p:cNvSpPr txBox="1">
            <a:spLocks noChangeArrowheads="1"/>
          </p:cNvSpPr>
          <p:nvPr/>
        </p:nvSpPr>
        <p:spPr bwMode="auto">
          <a:xfrm>
            <a:off x="611188" y="4294188"/>
            <a:ext cx="77057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Toothache, toothache, have a toothache.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sp>
        <p:nvSpPr>
          <p:cNvPr id="206857" name="Text Box 9"/>
          <p:cNvSpPr txBox="1">
            <a:spLocks noChangeArrowheads="1"/>
          </p:cNvSpPr>
          <p:nvPr/>
        </p:nvSpPr>
        <p:spPr bwMode="auto">
          <a:xfrm>
            <a:off x="611188" y="4941888"/>
            <a:ext cx="6767512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dirty="0">
                <a:solidFill>
                  <a:srgbClr val="C00000"/>
                </a:solidFill>
                <a:cs typeface="Arial" panose="020B0604020202020204" pitchFamily="34" charset="0"/>
              </a:rPr>
              <a:t>Hurt, hurt, hurt my hand.</a:t>
            </a:r>
            <a:endParaRPr lang="en-US" altLang="zh-CN" sz="3200" dirty="0">
              <a:solidFill>
                <a:srgbClr val="C00000"/>
              </a:solidFill>
              <a:cs typeface="Arial" panose="020B0604020202020204" pitchFamily="34" charset="0"/>
            </a:endParaRPr>
          </a:p>
        </p:txBody>
      </p:sp>
      <p:pic>
        <p:nvPicPr>
          <p:cNvPr id="3082" name="图片 9" descr="音符.jpg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80288" y="404813"/>
            <a:ext cx="1020762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图片 11" descr="一图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08850" y="1844675"/>
            <a:ext cx="952500" cy="173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4" name="图片 12" descr="二兔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04813"/>
            <a:ext cx="78105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5" name="图片 13" descr="三途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05613" y="5229225"/>
            <a:ext cx="923925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6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68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6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6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68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6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6852" grpId="0"/>
      <p:bldP spid="206853" grpId="0"/>
      <p:bldP spid="206854" grpId="0"/>
      <p:bldP spid="206855" grpId="0"/>
      <p:bldP spid="206856" grpId="0"/>
      <p:bldP spid="20685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27784" y="404664"/>
            <a:ext cx="3744416" cy="1015663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latin typeface="Arial" panose="020B0604020202020204" pitchFamily="34" charset="0"/>
                <a:cs typeface="Arial" panose="020B0604020202020204" pitchFamily="34" charset="0"/>
              </a:rPr>
              <a:t>Objectives</a:t>
            </a:r>
            <a:endParaRPr lang="zh-CN" altLang="en-US" sz="6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11188" y="1844675"/>
            <a:ext cx="5832475" cy="7080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Talk about feelings.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188" y="3257550"/>
            <a:ext cx="7273925" cy="132397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Master the sentence pattern “what’s the matter? ”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5385410"/>
            <a:ext cx="7776864" cy="707886"/>
          </a:xfrm>
          <a:prstGeom prst="rect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Learn the sound of the letter “O”.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825" y="188913"/>
            <a:ext cx="2665413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Story time</a:t>
            </a:r>
            <a:endParaRPr lang="zh-CN" altLang="en-US" sz="4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23" name="图片 4" descr="235058-140513101612855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9700" y="3068638"/>
            <a:ext cx="2419350" cy="2963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图片 5" descr="235058-140513101612856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750" y="2852738"/>
            <a:ext cx="2305050" cy="3060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椭圆形标注 6"/>
          <p:cNvSpPr/>
          <p:nvPr/>
        </p:nvSpPr>
        <p:spPr>
          <a:xfrm>
            <a:off x="1258888" y="1196975"/>
            <a:ext cx="3889375" cy="1368425"/>
          </a:xfrm>
          <a:prstGeom prst="wedgeEllipseCallout">
            <a:avLst>
              <a:gd name="adj1" fmla="val -31466"/>
              <a:gd name="adj2" fmla="val 8333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1547813" y="1412875"/>
            <a:ext cx="3600450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cs typeface="Arial" panose="020B0604020202020204" pitchFamily="34" charset="0"/>
              </a:rPr>
              <a:t>Would you like some cookies, Tim?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sp>
        <p:nvSpPr>
          <p:cNvPr id="9" name="椭圆形标注 8"/>
          <p:cNvSpPr/>
          <p:nvPr/>
        </p:nvSpPr>
        <p:spPr>
          <a:xfrm>
            <a:off x="5795963" y="1052513"/>
            <a:ext cx="3276600" cy="1512887"/>
          </a:xfrm>
          <a:prstGeom prst="wedgeEllipseCallout">
            <a:avLst>
              <a:gd name="adj1" fmla="val -37173"/>
              <a:gd name="adj2" fmla="val 765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011863" y="1268413"/>
            <a:ext cx="3060700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cs typeface="Arial" panose="020B0604020202020204" pitchFamily="34" charset="0"/>
              </a:rPr>
              <a:t>No, I’m not </a:t>
            </a:r>
            <a:r>
              <a:rPr lang="en-US" altLang="zh-CN" sz="2800" dirty="0">
                <a:solidFill>
                  <a:srgbClr val="C00000"/>
                </a:solidFill>
                <a:cs typeface="Arial" panose="020B0604020202020204" pitchFamily="34" charset="0"/>
              </a:rPr>
              <a:t>hungry</a:t>
            </a:r>
            <a:r>
              <a:rPr lang="en-US" altLang="zh-CN" sz="2800" dirty="0">
                <a:cs typeface="Arial" panose="020B0604020202020204" pitchFamily="34" charset="0"/>
              </a:rPr>
              <a:t>. I’m </a:t>
            </a:r>
            <a:r>
              <a:rPr lang="en-US" altLang="zh-CN" sz="2800" dirty="0">
                <a:solidFill>
                  <a:srgbClr val="C00000"/>
                </a:solidFill>
                <a:cs typeface="Arial" panose="020B0604020202020204" pitchFamily="34" charset="0"/>
              </a:rPr>
              <a:t>thirsty</a:t>
            </a:r>
            <a:r>
              <a:rPr lang="en-US" altLang="zh-CN" sz="2800" dirty="0">
                <a:cs typeface="Arial" panose="020B0604020202020204" pitchFamily="34" charset="0"/>
              </a:rPr>
              <a:t>.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sp>
        <p:nvSpPr>
          <p:cNvPr id="11" name="八角星 10"/>
          <p:cNvSpPr/>
          <p:nvPr/>
        </p:nvSpPr>
        <p:spPr>
          <a:xfrm>
            <a:off x="395288" y="1341438"/>
            <a:ext cx="431800" cy="503237"/>
          </a:xfrm>
          <a:prstGeom prst="star8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图片 3" descr="235058-140513101612857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92725" y="2636838"/>
            <a:ext cx="286861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图片 4" descr="235058-1405131016128511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3141663"/>
            <a:ext cx="3175000" cy="2932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形标注 5"/>
          <p:cNvSpPr/>
          <p:nvPr/>
        </p:nvSpPr>
        <p:spPr>
          <a:xfrm>
            <a:off x="468313" y="549275"/>
            <a:ext cx="4895850" cy="1655763"/>
          </a:xfrm>
          <a:prstGeom prst="wedgeEllipseCallout">
            <a:avLst>
              <a:gd name="adj1" fmla="val -20833"/>
              <a:gd name="adj2" fmla="val 10337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900113" y="908050"/>
            <a:ext cx="439261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cs typeface="Arial" panose="020B0604020202020204" pitchFamily="34" charset="0"/>
              </a:rPr>
              <a:t>Mum, can I have a rest ? I’m </a:t>
            </a:r>
            <a:r>
              <a:rPr lang="en-US" altLang="zh-CN" sz="2800" dirty="0">
                <a:solidFill>
                  <a:srgbClr val="C00000"/>
                </a:solidFill>
                <a:cs typeface="Arial" panose="020B0604020202020204" pitchFamily="34" charset="0"/>
              </a:rPr>
              <a:t>tired</a:t>
            </a:r>
            <a:r>
              <a:rPr lang="en-US" altLang="zh-CN" sz="2800" dirty="0">
                <a:cs typeface="Arial" panose="020B0604020202020204" pitchFamily="34" charset="0"/>
              </a:rPr>
              <a:t>.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sp>
        <p:nvSpPr>
          <p:cNvPr id="8" name="椭圆形标注 7"/>
          <p:cNvSpPr/>
          <p:nvPr/>
        </p:nvSpPr>
        <p:spPr>
          <a:xfrm>
            <a:off x="6443663" y="908050"/>
            <a:ext cx="1441450" cy="1008063"/>
          </a:xfrm>
          <a:prstGeom prst="wedgeEllipseCallout">
            <a:avLst>
              <a:gd name="adj1" fmla="val -21658"/>
              <a:gd name="adj2" fmla="val 13416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588125" y="1125538"/>
            <a:ext cx="11525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800">
                <a:cs typeface="Arial" panose="020B0604020202020204" pitchFamily="34" charset="0"/>
              </a:rPr>
              <a:t>OK.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4" name="八角星 13"/>
          <p:cNvSpPr/>
          <p:nvPr/>
        </p:nvSpPr>
        <p:spPr>
          <a:xfrm>
            <a:off x="250825" y="333375"/>
            <a:ext cx="433388" cy="503238"/>
          </a:xfrm>
          <a:prstGeom prst="star8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8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图片 4" descr="头疼.pn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003800" y="2924175"/>
            <a:ext cx="3059113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椭圆形标注 7"/>
          <p:cNvSpPr/>
          <p:nvPr/>
        </p:nvSpPr>
        <p:spPr>
          <a:xfrm>
            <a:off x="5003800" y="711200"/>
            <a:ext cx="3384550" cy="1368425"/>
          </a:xfrm>
          <a:prstGeom prst="wedgeEllipseCallout">
            <a:avLst>
              <a:gd name="adj1" fmla="val -4692"/>
              <a:gd name="adj2" fmla="val 102428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5508625" y="908050"/>
            <a:ext cx="2663825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cs typeface="Arial" panose="020B0604020202020204" pitchFamily="34" charset="0"/>
              </a:rPr>
              <a:t>I have a bad </a:t>
            </a:r>
            <a:r>
              <a:rPr lang="en-US" altLang="zh-CN" sz="2800" dirty="0">
                <a:solidFill>
                  <a:srgbClr val="C00000"/>
                </a:solidFill>
                <a:cs typeface="Arial" panose="020B0604020202020204" pitchFamily="34" charset="0"/>
              </a:rPr>
              <a:t>headache</a:t>
            </a:r>
            <a:r>
              <a:rPr lang="en-US" altLang="zh-CN" sz="2800" dirty="0">
                <a:cs typeface="Arial" panose="020B0604020202020204" pitchFamily="34" charset="0"/>
              </a:rPr>
              <a:t>.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pic>
        <p:nvPicPr>
          <p:cNvPr id="7173" name="图片 9" descr="200724135815703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31913" y="3068638"/>
            <a:ext cx="2801937" cy="292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椭圆形标注 10"/>
          <p:cNvSpPr/>
          <p:nvPr/>
        </p:nvSpPr>
        <p:spPr>
          <a:xfrm>
            <a:off x="684213" y="1052513"/>
            <a:ext cx="3959225" cy="1584325"/>
          </a:xfrm>
          <a:prstGeom prst="wedgeEllipseCallout">
            <a:avLst>
              <a:gd name="adj1" fmla="val -5083"/>
              <a:gd name="adj2" fmla="val 76387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114425" y="1395413"/>
            <a:ext cx="3673475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 err="1">
                <a:cs typeface="Arial" panose="020B0604020202020204" pitchFamily="34" charset="0"/>
              </a:rPr>
              <a:t>Lingling</a:t>
            </a:r>
            <a:r>
              <a:rPr lang="en-US" altLang="zh-CN" sz="2800" dirty="0">
                <a:cs typeface="Arial" panose="020B0604020202020204" pitchFamily="34" charset="0"/>
              </a:rPr>
              <a:t>, What’s the matter with you?</a:t>
            </a:r>
            <a:endParaRPr lang="zh-CN" altLang="en-US" sz="2800" dirty="0">
              <a:cs typeface="Arial" panose="020B0604020202020204" pitchFamily="34" charset="0"/>
            </a:endParaRPr>
          </a:p>
        </p:txBody>
      </p:sp>
      <p:sp>
        <p:nvSpPr>
          <p:cNvPr id="15" name="八角星 14"/>
          <p:cNvSpPr/>
          <p:nvPr/>
        </p:nvSpPr>
        <p:spPr>
          <a:xfrm>
            <a:off x="323850" y="476250"/>
            <a:ext cx="503238" cy="504825"/>
          </a:xfrm>
          <a:prstGeom prst="star8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1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流程图: 联系 14"/>
          <p:cNvSpPr/>
          <p:nvPr/>
        </p:nvSpPr>
        <p:spPr>
          <a:xfrm>
            <a:off x="4787900" y="4149725"/>
            <a:ext cx="2952750" cy="1295400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流程图: 联系 15"/>
          <p:cNvSpPr/>
          <p:nvPr/>
        </p:nvSpPr>
        <p:spPr>
          <a:xfrm>
            <a:off x="684213" y="4076700"/>
            <a:ext cx="3311525" cy="1584325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流程图: 联系 16"/>
          <p:cNvSpPr/>
          <p:nvPr/>
        </p:nvSpPr>
        <p:spPr>
          <a:xfrm>
            <a:off x="4356100" y="1916113"/>
            <a:ext cx="3887788" cy="1584325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流程图: 联系 13"/>
          <p:cNvSpPr/>
          <p:nvPr/>
        </p:nvSpPr>
        <p:spPr>
          <a:xfrm>
            <a:off x="539750" y="1989138"/>
            <a:ext cx="3311525" cy="1584325"/>
          </a:xfrm>
          <a:prstGeom prst="flowChartConnector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50825" y="188913"/>
            <a:ext cx="3889375" cy="1016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60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Let’s learn</a:t>
            </a:r>
            <a:endParaRPr lang="zh-CN" altLang="en-US" sz="60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899592" y="2204864"/>
            <a:ext cx="256993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hungry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2204864"/>
            <a:ext cx="342914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headache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115616" y="4365104"/>
            <a:ext cx="2345514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thirsty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375143" y="4293096"/>
            <a:ext cx="1717137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tired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0825" y="115888"/>
            <a:ext cx="2305050" cy="70802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dirty="0">
                <a:latin typeface="Arial" panose="020B0604020202020204" pitchFamily="34" charset="0"/>
                <a:cs typeface="Arial" panose="020B0604020202020204" pitchFamily="34" charset="0"/>
              </a:rPr>
              <a:t>Fun time</a:t>
            </a:r>
            <a:endParaRPr lang="zh-CN" alt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19" name="TextBox 4"/>
          <p:cNvSpPr txBox="1">
            <a:spLocks noChangeArrowheads="1"/>
          </p:cNvSpPr>
          <p:nvPr/>
        </p:nvSpPr>
        <p:spPr bwMode="auto">
          <a:xfrm>
            <a:off x="900113" y="981075"/>
            <a:ext cx="2735262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 typeface="Wingdings" panose="05000000000000000000" pitchFamily="2" charset="2"/>
              <a:buChar char="Ø"/>
            </a:pPr>
            <a:r>
              <a:rPr lang="en-US" altLang="zh-CN" sz="2800">
                <a:solidFill>
                  <a:srgbClr val="002060"/>
                </a:solidFill>
                <a:cs typeface="Arial" panose="020B0604020202020204" pitchFamily="34" charset="0"/>
              </a:rPr>
              <a:t>Say and act</a:t>
            </a:r>
            <a:endParaRPr lang="zh-CN" altLang="en-US" sz="2800">
              <a:solidFill>
                <a:srgbClr val="002060"/>
              </a:solidFill>
              <a:cs typeface="Arial" panose="020B0604020202020204" pitchFamily="34" charset="0"/>
            </a:endParaRPr>
          </a:p>
        </p:txBody>
      </p:sp>
      <p:pic>
        <p:nvPicPr>
          <p:cNvPr id="9220" name="图片 5" descr="喉咙疼的图片.jpg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219700" y="2420938"/>
            <a:ext cx="3225800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图片 6" descr="2007241358157031.png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476375" y="2420938"/>
            <a:ext cx="2417763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标注 7"/>
          <p:cNvSpPr/>
          <p:nvPr/>
        </p:nvSpPr>
        <p:spPr>
          <a:xfrm>
            <a:off x="2411413" y="1628775"/>
            <a:ext cx="3313112" cy="647700"/>
          </a:xfrm>
          <a:prstGeom prst="wedgeRectCallout">
            <a:avLst>
              <a:gd name="adj1" fmla="val -28621"/>
              <a:gd name="adj2" fmla="val 111059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411413" y="1700213"/>
            <a:ext cx="338455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What’s the matter?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6443663" y="1628775"/>
            <a:ext cx="1657350" cy="504825"/>
          </a:xfrm>
          <a:prstGeom prst="wedgeRectCallout">
            <a:avLst>
              <a:gd name="adj1" fmla="val -28003"/>
              <a:gd name="adj2" fmla="val 102551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6659563" y="1628775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Guess.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2" name="矩形标注 11"/>
          <p:cNvSpPr/>
          <p:nvPr/>
        </p:nvSpPr>
        <p:spPr>
          <a:xfrm>
            <a:off x="2339975" y="5229225"/>
            <a:ext cx="2160588" cy="936625"/>
          </a:xfrm>
          <a:prstGeom prst="wedgeRectCallout">
            <a:avLst>
              <a:gd name="adj1" fmla="val -28686"/>
              <a:gd name="adj2" fmla="val -7740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484438" y="5229225"/>
            <a:ext cx="2087562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You have a sore throat.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5" name="十二角星 14"/>
          <p:cNvSpPr/>
          <p:nvPr/>
        </p:nvSpPr>
        <p:spPr>
          <a:xfrm>
            <a:off x="250825" y="1844675"/>
            <a:ext cx="576263" cy="504825"/>
          </a:xfrm>
          <a:prstGeom prst="star12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矩形标注 15"/>
          <p:cNvSpPr/>
          <p:nvPr/>
        </p:nvSpPr>
        <p:spPr>
          <a:xfrm>
            <a:off x="6300788" y="5732463"/>
            <a:ext cx="2016125" cy="649287"/>
          </a:xfrm>
          <a:prstGeom prst="wedgeRectCallout">
            <a:avLst>
              <a:gd name="adj1" fmla="val -28686"/>
              <a:gd name="adj2" fmla="val -77405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6300788" y="5732463"/>
            <a:ext cx="20875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You’re right.</a:t>
            </a:r>
            <a:endParaRPr lang="zh-CN" altLang="en-US" sz="2800"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 animBg="1"/>
      <p:bldP spid="11" grpId="0"/>
      <p:bldP spid="12" grpId="0" animBg="1"/>
      <p:bldP spid="13" grpId="0"/>
      <p:bldP spid="16" grpId="0" animBg="1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图片 3" descr="2007241358157031.png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3068638"/>
            <a:ext cx="2419350" cy="252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图片 5" descr="喉咙疼的图片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11413" y="2565400"/>
            <a:ext cx="3225800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标注 6"/>
          <p:cNvSpPr/>
          <p:nvPr/>
        </p:nvSpPr>
        <p:spPr>
          <a:xfrm>
            <a:off x="468313" y="1196975"/>
            <a:ext cx="2303462" cy="1152525"/>
          </a:xfrm>
          <a:prstGeom prst="wedgeRectCallout">
            <a:avLst>
              <a:gd name="adj1" fmla="val -10755"/>
              <a:gd name="adj2" fmla="val 101122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539750" y="1250950"/>
            <a:ext cx="2303463" cy="954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Here’s some medicine.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3492500" y="5876925"/>
            <a:ext cx="1943100" cy="576263"/>
          </a:xfrm>
          <a:prstGeom prst="wedgeRectCallout">
            <a:avLst>
              <a:gd name="adj1" fmla="val -28281"/>
              <a:gd name="adj2" fmla="val -96583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3419475" y="59039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Thank you!</a:t>
            </a:r>
            <a:endParaRPr lang="zh-CN" altLang="en-US" sz="2800">
              <a:cs typeface="Arial" panose="020B0604020202020204" pitchFamily="34" charset="0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3492500" y="1341438"/>
            <a:ext cx="1008063" cy="503237"/>
          </a:xfrm>
          <a:prstGeom prst="right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16463" y="836613"/>
            <a:ext cx="3024187" cy="1368425"/>
          </a:xfrm>
          <a:prstGeom prst="ellipse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/>
          </a:p>
        </p:txBody>
      </p:sp>
      <p:pic>
        <p:nvPicPr>
          <p:cNvPr id="13" name="图片 12" descr="思考的图片1.png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164388" y="1196975"/>
            <a:ext cx="585787" cy="73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5003800" y="981075"/>
            <a:ext cx="2592388" cy="12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cs typeface="Arial" panose="020B0604020202020204" pitchFamily="34" charset="0"/>
              </a:rPr>
              <a:t>Say this in a different way.</a:t>
            </a:r>
            <a:endParaRPr lang="zh-CN" altLang="en-US" sz="2800">
              <a:cs typeface="Arial" panose="020B0604020202020204" pitchFamily="34" charset="0"/>
            </a:endParaRPr>
          </a:p>
          <a:p>
            <a:pPr eaLnBrk="1" hangingPunct="1"/>
            <a:endParaRPr lang="zh-CN" altLang="en-US">
              <a:latin typeface="Calibri" panose="020F0502020204030204" pitchFamily="34" charset="0"/>
            </a:endParaRPr>
          </a:p>
        </p:txBody>
      </p:sp>
      <p:sp>
        <p:nvSpPr>
          <p:cNvPr id="15" name="下箭头 14"/>
          <p:cNvSpPr/>
          <p:nvPr/>
        </p:nvSpPr>
        <p:spPr>
          <a:xfrm>
            <a:off x="6156325" y="2349500"/>
            <a:ext cx="503238" cy="719138"/>
          </a:xfrm>
          <a:prstGeom prst="downArrow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圆角矩形 15"/>
          <p:cNvSpPr/>
          <p:nvPr/>
        </p:nvSpPr>
        <p:spPr>
          <a:xfrm>
            <a:off x="5508625" y="3141663"/>
            <a:ext cx="3240088" cy="316706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580063" y="3141663"/>
            <a:ext cx="3313112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dirty="0">
                <a:ea typeface="黑体" panose="02010609060101010101" pitchFamily="49" charset="-122"/>
                <a:cs typeface="Arial" panose="020B0604020202020204" pitchFamily="34" charset="0"/>
              </a:rPr>
              <a:t>Tips </a:t>
            </a:r>
            <a:r>
              <a:rPr lang="en-US" altLang="zh-CN" sz="2400" dirty="0">
                <a:ea typeface="黑体" panose="02010609060101010101" pitchFamily="49" charset="-122"/>
                <a:cs typeface="Arial" panose="020B0604020202020204" pitchFamily="34" charset="0"/>
              </a:rPr>
              <a:t>: Say this in a different way</a:t>
            </a:r>
            <a:endParaRPr lang="en-US" altLang="zh-CN" sz="2400" dirty="0"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用不同的方式说。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  <a:p>
            <a:pPr eaLnBrk="1" hangingPunct="1"/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在英语中，我们往往可以用不同句子来表达相同或相近的意思。比如，把水递给别人的时候，可以说</a:t>
            </a:r>
            <a:r>
              <a:rPr lang="en-US" altLang="zh-CN" sz="2000" dirty="0">
                <a:ea typeface="黑体" panose="02010609060101010101" pitchFamily="49" charset="-122"/>
                <a:cs typeface="Arial" panose="020B0604020202020204" pitchFamily="34" charset="0"/>
              </a:rPr>
              <a:t>Here’s some water,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也可以说</a:t>
            </a:r>
            <a:r>
              <a:rPr lang="en-US" altLang="zh-CN" sz="2000" dirty="0">
                <a:ea typeface="黑体" panose="02010609060101010101" pitchFamily="49" charset="-122"/>
                <a:cs typeface="Arial" panose="020B0604020202020204" pitchFamily="34" charset="0"/>
              </a:rPr>
              <a:t>Have some water, please.</a:t>
            </a:r>
            <a:endParaRPr lang="zh-CN" altLang="en-US" sz="2000" dirty="0"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8" name="十六角星 17"/>
          <p:cNvSpPr/>
          <p:nvPr/>
        </p:nvSpPr>
        <p:spPr>
          <a:xfrm>
            <a:off x="323850" y="260350"/>
            <a:ext cx="576263" cy="504825"/>
          </a:xfrm>
          <a:prstGeom prst="star16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zh-CN" alt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9" grpId="0" animBg="1"/>
      <p:bldP spid="10" grpId="0"/>
      <p:bldP spid="11" grpId="0" animBg="1"/>
      <p:bldP spid="12" grpId="0" animBg="1"/>
      <p:bldP spid="14" grpId="0"/>
      <p:bldP spid="15" grpId="0" animBg="1"/>
      <p:bldP spid="16" grpId="0" animBg="1"/>
      <p:bldP spid="17" grpId="0"/>
    </p:bldLst>
  </p:timing>
</p:sld>
</file>

<file path=ppt/tags/tag1.xml><?xml version="1.0" encoding="utf-8"?>
<p:tagLst xmlns:p="http://schemas.openxmlformats.org/presentationml/2006/main">
  <p:tag name="KSO_WPP_MARK_KEY" val="88c3bbb9-058c-4dac-94c4-b674b72cb54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What's the matter_课件1</Template>
  <TotalTime>0</TotalTime>
  <Words>1381</Words>
  <Application>WPS 演示</Application>
  <PresentationFormat>全屏显示(4:3)</PresentationFormat>
  <Paragraphs>153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Calibri</vt:lpstr>
      <vt:lpstr>Times New Roman</vt:lpstr>
      <vt:lpstr>微软雅黑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Let’s practice</vt:lpstr>
      <vt:lpstr>替换练习：</vt:lpstr>
      <vt:lpstr>PowerPoint 演示文稿</vt:lpstr>
      <vt:lpstr>PowerPoint 演示文稿</vt:lpstr>
      <vt:lpstr>PowerPoint 演示文稿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3</cp:revision>
  <dcterms:created xsi:type="dcterms:W3CDTF">2020-02-29T12:42:00Z</dcterms:created>
  <dcterms:modified xsi:type="dcterms:W3CDTF">2023-03-03T07:55:32Z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484690321C4949FE8858FE7679EDDF2D</vt:lpwstr>
  </property>
  <property fmtid="{D5CDD505-2E9C-101B-9397-08002B2CF9AE}" pid="3" name="KSOProductBuildVer">
    <vt:lpwstr>2052-11.1.0.13703</vt:lpwstr>
  </property>
</Properties>
</file>