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412" r:id="rId4"/>
    <p:sldId id="413" r:id="rId5"/>
    <p:sldId id="426" r:id="rId6"/>
    <p:sldId id="428" r:id="rId7"/>
    <p:sldId id="417" r:id="rId8"/>
    <p:sldId id="418" r:id="rId9"/>
    <p:sldId id="419" r:id="rId10"/>
    <p:sldId id="420" r:id="rId11"/>
    <p:sldId id="421" r:id="rId12"/>
    <p:sldId id="313" r:id="rId13"/>
    <p:sldId id="314" r:id="rId14"/>
    <p:sldId id="316" r:id="rId15"/>
    <p:sldId id="312" r:id="rId16"/>
    <p:sldId id="373" r:id="rId17"/>
    <p:sldId id="339" r:id="rId18"/>
    <p:sldId id="257" r:id="rId19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ECEEF"/>
    <a:srgbClr val="FEF200"/>
    <a:srgbClr val="EA5642"/>
    <a:srgbClr val="FFFCDA"/>
    <a:srgbClr val="EAAA76"/>
    <a:srgbClr val="EF4746"/>
    <a:srgbClr val="FBA51C"/>
    <a:srgbClr val="95C6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73" autoAdjust="0"/>
    <p:restoredTop sz="94660"/>
  </p:normalViewPr>
  <p:slideViewPr>
    <p:cSldViewPr snapToGrid="0">
      <p:cViewPr>
        <p:scale>
          <a:sx n="150" d="100"/>
          <a:sy n="150" d="100"/>
        </p:scale>
        <p:origin x="-672" y="-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 userDrawn="1"/>
        </p:nvSpPr>
        <p:spPr bwMode="auto">
          <a:xfrm>
            <a:off x="0" y="0"/>
            <a:ext cx="9156700" cy="5143500"/>
          </a:xfrm>
          <a:prstGeom prst="rect">
            <a:avLst/>
          </a:prstGeom>
          <a:solidFill>
            <a:srgbClr val="7ECEE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 userDrawn="1"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0" y="-6681"/>
            <a:ext cx="9158514" cy="515018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407445" y="319346"/>
            <a:ext cx="945105" cy="67337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746316" y="1185383"/>
            <a:ext cx="7582302" cy="248098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 rot="156579">
            <a:off x="5790272" y="2419435"/>
            <a:ext cx="2613503" cy="83920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 rot="652171">
            <a:off x="71130" y="1094165"/>
            <a:ext cx="3551889" cy="81610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7" cstate="email"/>
          <a:stretch>
            <a:fillRect/>
          </a:stretch>
        </p:blipFill>
        <p:spPr>
          <a:xfrm>
            <a:off x="0" y="2458804"/>
            <a:ext cx="2981325" cy="2657475"/>
          </a:xfrm>
          <a:prstGeom prst="rect">
            <a:avLst/>
          </a:prstGeom>
        </p:spPr>
      </p:pic>
      <p:cxnSp>
        <p:nvCxnSpPr>
          <p:cNvPr id="26" name="直接连接符 25"/>
          <p:cNvCxnSpPr/>
          <p:nvPr userDrawn="1"/>
        </p:nvCxnSpPr>
        <p:spPr>
          <a:xfrm>
            <a:off x="2276475" y="-6681"/>
            <a:ext cx="0" cy="1839053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>
            <a:off x="6965633" y="-6680"/>
            <a:ext cx="0" cy="1517585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8" cstate="email"/>
          <a:stretch>
            <a:fillRect/>
          </a:stretch>
        </p:blipFill>
        <p:spPr>
          <a:xfrm>
            <a:off x="5988980" y="3448833"/>
            <a:ext cx="1935820" cy="191088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9" cstate="email"/>
          <a:stretch>
            <a:fillRect/>
          </a:stretch>
        </p:blipFill>
        <p:spPr>
          <a:xfrm>
            <a:off x="0" y="4822148"/>
            <a:ext cx="9144000" cy="32135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 userDrawn="1"/>
        </p:nvPicPr>
        <p:blipFill>
          <a:blip r:embed="rId10" cstate="email"/>
          <a:stretch>
            <a:fillRect/>
          </a:stretch>
        </p:blipFill>
        <p:spPr>
          <a:xfrm>
            <a:off x="7275125" y="3688118"/>
            <a:ext cx="1286986" cy="3200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1" name="矩形 10"/>
          <p:cNvSpPr/>
          <p:nvPr userDrawn="1"/>
        </p:nvSpPr>
        <p:spPr>
          <a:xfrm>
            <a:off x="0" y="4886327"/>
            <a:ext cx="7391400" cy="257174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2" name="矩形 11"/>
          <p:cNvSpPr/>
          <p:nvPr userDrawn="1"/>
        </p:nvSpPr>
        <p:spPr>
          <a:xfrm>
            <a:off x="7343775" y="4886327"/>
            <a:ext cx="1800225" cy="257174"/>
          </a:xfrm>
          <a:prstGeom prst="rect">
            <a:avLst/>
          </a:prstGeom>
          <a:solidFill>
            <a:srgbClr val="FEF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3" name="矩形 12"/>
          <p:cNvSpPr/>
          <p:nvPr userDrawn="1"/>
        </p:nvSpPr>
        <p:spPr>
          <a:xfrm>
            <a:off x="2" y="357189"/>
            <a:ext cx="333375" cy="49291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 bwMode="auto">
          <a:xfrm>
            <a:off x="0" y="0"/>
            <a:ext cx="9156700" cy="5143500"/>
          </a:xfrm>
          <a:prstGeom prst="rect">
            <a:avLst/>
          </a:prstGeom>
          <a:solidFill>
            <a:srgbClr val="7ECEE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378701" y="1084115"/>
            <a:ext cx="6113550" cy="1923405"/>
          </a:xfrm>
          <a:prstGeom prst="rect">
            <a:avLst/>
          </a:prstGeom>
        </p:spPr>
      </p:pic>
      <p:cxnSp>
        <p:nvCxnSpPr>
          <p:cNvPr id="12" name="直接连接符 11"/>
          <p:cNvCxnSpPr/>
          <p:nvPr userDrawn="1"/>
        </p:nvCxnSpPr>
        <p:spPr>
          <a:xfrm>
            <a:off x="3108884" y="-7143"/>
            <a:ext cx="0" cy="1660922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5930583" y="-3571"/>
            <a:ext cx="0" cy="1425179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 userDrawn="1"/>
        </p:nvSpPr>
        <p:spPr>
          <a:xfrm rot="21135601">
            <a:off x="2086855" y="1527537"/>
            <a:ext cx="51588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谢谢观赏</a:t>
            </a:r>
            <a:endParaRPr lang="zh-CN" altLang="en-US" sz="6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4" y="1976743"/>
            <a:ext cx="885825" cy="63308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7" name="矩形 16"/>
          <p:cNvSpPr/>
          <p:nvPr userDrawn="1"/>
        </p:nvSpPr>
        <p:spPr>
          <a:xfrm>
            <a:off x="8258179" y="1976743"/>
            <a:ext cx="885825" cy="63308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-1" y="2588322"/>
            <a:ext cx="9153526" cy="25838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 rot="21104876">
            <a:off x="1596439" y="2014797"/>
            <a:ext cx="65508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1</a:t>
            </a:r>
            <a:r>
              <a:rPr lang="zh-CN" altLang="en-US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Cinderella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rot="21325098">
            <a:off x="6458051" y="2774452"/>
            <a:ext cx="1295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五年级</a:t>
            </a:r>
            <a:endParaRPr lang="zh-CN" altLang="en-US" sz="24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 rot="21191286">
            <a:off x="4013978" y="2902893"/>
            <a:ext cx="1019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" descr="C:\Users\Administrator\AppData\Roaming\Tencent\Users\420962617\QQ\WinTemp\RichOle\L4VY2K@UX`RM6ZQE)GLC2CL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06382" y="1684118"/>
            <a:ext cx="4297680" cy="1816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1067088" y="1494665"/>
            <a:ext cx="3032616" cy="477967"/>
            <a:chOff x="2361710" y="3322853"/>
            <a:chExt cx="2539220" cy="477967"/>
          </a:xfrm>
        </p:grpSpPr>
        <p:sp>
          <p:nvSpPr>
            <p:cNvPr id="16" name="AutoShape 12"/>
            <p:cNvSpPr>
              <a:spLocks noChangeArrowheads="1"/>
            </p:cNvSpPr>
            <p:nvPr/>
          </p:nvSpPr>
          <p:spPr bwMode="auto">
            <a:xfrm>
              <a:off x="2361710" y="3322853"/>
              <a:ext cx="2539220" cy="477967"/>
            </a:xfrm>
            <a:prstGeom prst="wedgeRoundRectCallout">
              <a:avLst>
                <a:gd name="adj1" fmla="val 27924"/>
                <a:gd name="adj2" fmla="val 105049"/>
                <a:gd name="adj3" fmla="val 16667"/>
              </a:avLst>
            </a:prstGeom>
            <a:solidFill>
              <a:srgbClr val="FFFFFF"/>
            </a:solidFill>
            <a:ln w="12700">
              <a:solidFill>
                <a:schemeClr val="tx1">
                  <a:lumMod val="95000"/>
                  <a:lumOff val="5000"/>
                </a:schemeClr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350"/>
            </a:p>
          </p:txBody>
        </p:sp>
        <p:sp>
          <p:nvSpPr>
            <p:cNvPr id="17" name="矩形 16"/>
            <p:cNvSpPr/>
            <p:nvPr/>
          </p:nvSpPr>
          <p:spPr>
            <a:xfrm>
              <a:off x="2380125" y="3338850"/>
              <a:ext cx="2490325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200">
                  <a:latin typeface="Times New Roman" panose="02020603050405020304" pitchFamily="18" charset="0"/>
                  <a:cs typeface="Times New Roman" panose="02020603050405020304" pitchFamily="18" charset="0"/>
                </a:rPr>
                <a:t>Why? They look so nice.</a:t>
              </a:r>
              <a:endParaRPr lang="en-US" altLang="zh-CN" sz="2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758690" y="1187377"/>
            <a:ext cx="3236912" cy="777818"/>
            <a:chOff x="397165" y="3330473"/>
            <a:chExt cx="3236912" cy="777818"/>
          </a:xfrm>
        </p:grpSpPr>
        <p:sp>
          <p:nvSpPr>
            <p:cNvPr id="20" name="AutoShape 12"/>
            <p:cNvSpPr>
              <a:spLocks noChangeArrowheads="1"/>
            </p:cNvSpPr>
            <p:nvPr/>
          </p:nvSpPr>
          <p:spPr bwMode="auto">
            <a:xfrm>
              <a:off x="397165" y="3330473"/>
              <a:ext cx="3236912" cy="747842"/>
            </a:xfrm>
            <a:prstGeom prst="wedgeRoundRectCallout">
              <a:avLst>
                <a:gd name="adj1" fmla="val -29282"/>
                <a:gd name="adj2" fmla="val 113140"/>
                <a:gd name="adj3" fmla="val 16667"/>
              </a:avLst>
            </a:prstGeom>
            <a:solidFill>
              <a:srgbClr val="FFFFFF"/>
            </a:solidFill>
            <a:ln w="12700">
              <a:solidFill>
                <a:schemeClr val="tx1">
                  <a:lumMod val="95000"/>
                  <a:lumOff val="5000"/>
                </a:schemeClr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350"/>
            </a:p>
          </p:txBody>
        </p:sp>
        <p:sp>
          <p:nvSpPr>
            <p:cNvPr id="21" name="矩形 20"/>
            <p:cNvSpPr/>
            <p:nvPr/>
          </p:nvSpPr>
          <p:spPr>
            <a:xfrm>
              <a:off x="460665" y="3338850"/>
              <a:ext cx="3158172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200">
                  <a:latin typeface="Times New Roman" panose="02020603050405020304" pitchFamily="18" charset="0"/>
                  <a:cs typeface="Times New Roman" panose="02020603050405020304" pitchFamily="18" charset="0"/>
                </a:rPr>
                <a:t>Because these mushrooms are bad for us!</a:t>
              </a:r>
              <a:endParaRPr lang="zh-CN" altLang="en-US" sz="2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047989" y="3511167"/>
            <a:ext cx="2051715" cy="477967"/>
            <a:chOff x="2361710" y="3322853"/>
            <a:chExt cx="1717908" cy="477967"/>
          </a:xfrm>
        </p:grpSpPr>
        <p:sp>
          <p:nvSpPr>
            <p:cNvPr id="23" name="AutoShape 12"/>
            <p:cNvSpPr>
              <a:spLocks noChangeArrowheads="1"/>
            </p:cNvSpPr>
            <p:nvPr/>
          </p:nvSpPr>
          <p:spPr bwMode="auto">
            <a:xfrm>
              <a:off x="2361710" y="3322853"/>
              <a:ext cx="1717907" cy="477967"/>
            </a:xfrm>
            <a:prstGeom prst="wedgeRoundRectCallout">
              <a:avLst>
                <a:gd name="adj1" fmla="val 30152"/>
                <a:gd name="adj2" fmla="val -137278"/>
                <a:gd name="adj3" fmla="val 16667"/>
              </a:avLst>
            </a:prstGeom>
            <a:solidFill>
              <a:srgbClr val="FFFFFF"/>
            </a:solidFill>
            <a:ln w="12700">
              <a:solidFill>
                <a:schemeClr val="tx1">
                  <a:lumMod val="95000"/>
                  <a:lumOff val="5000"/>
                </a:schemeClr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350"/>
            </a:p>
          </p:txBody>
        </p:sp>
        <p:sp>
          <p:nvSpPr>
            <p:cNvPr id="24" name="矩形 23"/>
            <p:cNvSpPr/>
            <p:nvPr/>
          </p:nvSpPr>
          <p:spPr>
            <a:xfrm>
              <a:off x="2380125" y="3338850"/>
              <a:ext cx="1699493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200">
                  <a:latin typeface="Times New Roman" panose="02020603050405020304" pitchFamily="18" charset="0"/>
                  <a:cs typeface="Times New Roman" panose="02020603050405020304" pitchFamily="18" charset="0"/>
                </a:rPr>
                <a:t>Oh, what a </a:t>
              </a:r>
              <a:r>
                <a:rPr lang="en-US" altLang="zh-CN" sz="22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pity</a:t>
              </a:r>
              <a:r>
                <a:rPr lang="en-US" altLang="zh-CN" sz="2200">
                  <a:latin typeface="Times New Roman" panose="02020603050405020304" pitchFamily="18" charset="0"/>
                  <a:cs typeface="Times New Roman" panose="02020603050405020304" pitchFamily="18" charset="0"/>
                </a:rPr>
                <a:t>!</a:t>
              </a:r>
              <a:endParaRPr lang="zh-CN" altLang="en-US" sz="2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5" name="TextBox 14"/>
          <p:cNvSpPr txBox="1">
            <a:spLocks noChangeArrowheads="1"/>
          </p:cNvSpPr>
          <p:nvPr/>
        </p:nvSpPr>
        <p:spPr bwMode="auto">
          <a:xfrm>
            <a:off x="2865262" y="4023148"/>
            <a:ext cx="1632759" cy="43088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2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遗憾、可惜</a:t>
            </a:r>
            <a:endParaRPr lang="zh-CN" altLang="en-US" sz="2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6" name="TextBox 10"/>
          <p:cNvSpPr txBox="1">
            <a:spLocks noChangeArrowheads="1"/>
          </p:cNvSpPr>
          <p:nvPr/>
        </p:nvSpPr>
        <p:spPr bwMode="auto">
          <a:xfrm>
            <a:off x="5048250" y="661763"/>
            <a:ext cx="2343150" cy="43088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bad for  </a:t>
            </a:r>
            <a:r>
              <a:rPr lang="zh-CN" altLang="en-US" sz="220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有害的</a:t>
            </a:r>
            <a:endParaRPr lang="zh-CN" altLang="en-US" sz="220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 descr="Cartoon 1.jpg"/>
          <p:cNvPicPr>
            <a:picLocks noChangeArrowheads="1"/>
          </p:cNvPicPr>
          <p:nvPr/>
        </p:nvPicPr>
        <p:blipFill rotWithShape="1">
          <a:blip r:embed="rId1" cstate="email"/>
          <a:srcRect l="-1" b="-98"/>
          <a:stretch>
            <a:fillRect/>
          </a:stretch>
        </p:blipFill>
        <p:spPr bwMode="auto">
          <a:xfrm>
            <a:off x="2034540" y="1024311"/>
            <a:ext cx="5074920" cy="3345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292037" y="322064"/>
            <a:ext cx="28712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Listen and repeat</a:t>
            </a:r>
            <a:endParaRPr lang="en-US" altLang="zh-CN" sz="2800" b="1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 descr="Cartoon 2.jpg"/>
          <p:cNvPicPr>
            <a:picLocks noChangeArrowheads="1"/>
          </p:cNvPicPr>
          <p:nvPr/>
        </p:nvPicPr>
        <p:blipFill>
          <a:blip r:embed="rId1" cstate="email"/>
          <a:srcRect r="-35" b="-73"/>
          <a:stretch>
            <a:fillRect/>
          </a:stretch>
        </p:blipFill>
        <p:spPr bwMode="auto">
          <a:xfrm>
            <a:off x="1993583" y="1088123"/>
            <a:ext cx="5156834" cy="3382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/>
          <p:cNvSpPr/>
          <p:nvPr/>
        </p:nvSpPr>
        <p:spPr>
          <a:xfrm>
            <a:off x="292037" y="322064"/>
            <a:ext cx="28712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Listen and repeat</a:t>
            </a:r>
            <a:endParaRPr lang="en-US" altLang="zh-CN" sz="2800" b="1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 descr="屏幕快照 2014-11-30 下午10.32.09.png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82042" y="1036320"/>
            <a:ext cx="5179916" cy="3266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292037" y="322064"/>
            <a:ext cx="28712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Listen and repeat</a:t>
            </a:r>
            <a:endParaRPr lang="en-US" altLang="zh-CN" sz="2800" b="1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 descr="Cartoon 4.jpg"/>
          <p:cNvPicPr>
            <a:picLocks noChangeArrowheads="1"/>
          </p:cNvPicPr>
          <p:nvPr/>
        </p:nvPicPr>
        <p:blipFill>
          <a:blip r:embed="rId1" cstate="email"/>
          <a:srcRect b="-82"/>
          <a:stretch>
            <a:fillRect/>
          </a:stretch>
        </p:blipFill>
        <p:spPr bwMode="auto">
          <a:xfrm>
            <a:off x="1976347" y="952501"/>
            <a:ext cx="5191306" cy="3359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17"/>
          <p:cNvSpPr/>
          <p:nvPr/>
        </p:nvSpPr>
        <p:spPr>
          <a:xfrm>
            <a:off x="292037" y="322064"/>
            <a:ext cx="28712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Listen and repeat</a:t>
            </a:r>
            <a:endParaRPr lang="en-US" altLang="zh-CN" sz="2800" b="1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Rectangle 4"/>
          <p:cNvSpPr>
            <a:spLocks noChangeArrowheads="1"/>
          </p:cNvSpPr>
          <p:nvPr/>
        </p:nvSpPr>
        <p:spPr bwMode="auto">
          <a:xfrm>
            <a:off x="2700367" y="983220"/>
            <a:ext cx="3743266" cy="2975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20000"/>
              </a:spcBef>
            </a:pPr>
            <a:r>
              <a:rPr lang="en-US" altLang="zh-CN" sz="280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Reading is like sunshine,</a:t>
            </a:r>
            <a:endParaRPr lang="en-US" altLang="zh-CN" sz="280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</a:pPr>
            <a:r>
              <a:rPr lang="en-US" altLang="zh-CN" sz="280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 can light your heart.</a:t>
            </a:r>
            <a:endParaRPr lang="en-US" altLang="zh-CN" sz="280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</a:pPr>
            <a:r>
              <a:rPr lang="en-US" altLang="zh-CN" sz="280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Reading is like water,</a:t>
            </a:r>
            <a:endParaRPr lang="en-US" altLang="zh-CN" sz="280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</a:pPr>
            <a:r>
              <a:rPr lang="en-US" altLang="zh-CN" sz="280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 can clean your mind.</a:t>
            </a:r>
            <a:endParaRPr lang="en-US" altLang="zh-CN" sz="280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4" descr="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-1671" b="-24"/>
          <a:stretch>
            <a:fillRect/>
          </a:stretch>
        </p:blipFill>
        <p:spPr bwMode="auto">
          <a:xfrm>
            <a:off x="6727131" y="3316605"/>
            <a:ext cx="1737417" cy="1284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998220" y="1447800"/>
            <a:ext cx="7117080" cy="173736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607" name="Text Box 6"/>
          <p:cNvSpPr txBox="1">
            <a:spLocks noChangeArrowheads="1"/>
          </p:cNvSpPr>
          <p:nvPr/>
        </p:nvSpPr>
        <p:spPr bwMode="auto">
          <a:xfrm>
            <a:off x="1165264" y="1565911"/>
            <a:ext cx="6813471" cy="130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.Read after the tape three times. 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Act the story to your parents or your friends. 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08" name="AutoShape 3"/>
          <p:cNvSpPr>
            <a:spLocks noChangeArrowheads="1"/>
          </p:cNvSpPr>
          <p:nvPr/>
        </p:nvSpPr>
        <p:spPr bwMode="auto">
          <a:xfrm>
            <a:off x="384572" y="379016"/>
            <a:ext cx="1819275" cy="432197"/>
          </a:xfrm>
          <a:prstGeom prst="flowChartAlternateProcess">
            <a:avLst/>
          </a:prstGeom>
          <a:noFill/>
          <a:ln>
            <a:noFill/>
          </a:ln>
        </p:spPr>
        <p:txBody>
          <a:bodyPr wrap="none" lIns="67628" tIns="35243" rIns="67628" bIns="35243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en-US" altLang="zh-CN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21877" y="1786249"/>
            <a:ext cx="1765188" cy="2265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2" descr="C:\Users\Administrator\Desktop\Cinderella\素材\disney照片\117758aa58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25351" y="1786249"/>
            <a:ext cx="1693297" cy="2323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3" descr="C:\Users\Administrator\Desktop\Cinderella\素材\disney照片\117758aa08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56934" y="1778527"/>
            <a:ext cx="1509584" cy="2273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TextBox 4"/>
          <p:cNvSpPr txBox="1">
            <a:spLocks noChangeArrowheads="1"/>
          </p:cNvSpPr>
          <p:nvPr/>
        </p:nvSpPr>
        <p:spPr bwMode="auto">
          <a:xfrm>
            <a:off x="2674620" y="914401"/>
            <a:ext cx="37947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like reading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fairy tales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50" name="TextBox 5"/>
          <p:cNvSpPr txBox="1">
            <a:spLocks noChangeArrowheads="1"/>
          </p:cNvSpPr>
          <p:nvPr/>
        </p:nvSpPr>
        <p:spPr bwMode="auto">
          <a:xfrm>
            <a:off x="4656781" y="501340"/>
            <a:ext cx="1714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童话故事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TextBox 3"/>
          <p:cNvSpPr txBox="1">
            <a:spLocks noChangeArrowheads="1"/>
          </p:cNvSpPr>
          <p:nvPr/>
        </p:nvSpPr>
        <p:spPr bwMode="auto">
          <a:xfrm>
            <a:off x="1982152" y="424190"/>
            <a:ext cx="51796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China, there’re some good stories too.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838801" y="1088514"/>
            <a:ext cx="2522220" cy="3549639"/>
            <a:chOff x="1838801" y="1088514"/>
            <a:chExt cx="2522220" cy="3549639"/>
          </a:xfrm>
        </p:grpSpPr>
        <p:pic>
          <p:nvPicPr>
            <p:cNvPr id="7171" name="Picture 1"/>
            <p:cNvPicPr>
              <a:picLocks noChangeAspect="1" noChangeArrowheads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 bwMode="auto">
            <a:xfrm>
              <a:off x="1982152" y="1088514"/>
              <a:ext cx="2235518" cy="2693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3" name="TextBox 4"/>
            <p:cNvSpPr txBox="1">
              <a:spLocks noChangeArrowheads="1"/>
            </p:cNvSpPr>
            <p:nvPr/>
          </p:nvSpPr>
          <p:spPr bwMode="auto">
            <a:xfrm>
              <a:off x="1838801" y="3807156"/>
              <a:ext cx="2522220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the story about the Monkey King</a:t>
              </a:r>
              <a:endPara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701540" y="1088513"/>
            <a:ext cx="2872740" cy="3285842"/>
            <a:chOff x="4701540" y="1088513"/>
            <a:chExt cx="2872740" cy="3285842"/>
          </a:xfrm>
        </p:grpSpPr>
        <p:pic>
          <p:nvPicPr>
            <p:cNvPr id="7170" name="Picture 1"/>
            <p:cNvPicPr>
              <a:picLocks noChangeAspect="1" noChangeArrowheads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 bwMode="auto">
            <a:xfrm>
              <a:off x="4981222" y="1088513"/>
              <a:ext cx="2180625" cy="27226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4" name="TextBox 6"/>
            <p:cNvSpPr txBox="1">
              <a:spLocks noChangeArrowheads="1"/>
            </p:cNvSpPr>
            <p:nvPr/>
          </p:nvSpPr>
          <p:spPr bwMode="auto">
            <a:xfrm>
              <a:off x="4701540" y="3912690"/>
              <a:ext cx="287274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the story about </a:t>
              </a:r>
              <a:r>
                <a:rPr lang="en-US" altLang="zh-CN" sz="24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Nezha</a:t>
              </a:r>
              <a:endPara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92037" y="322064"/>
            <a:ext cx="21434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Culture time</a:t>
            </a:r>
            <a:endParaRPr lang="en-US" altLang="zh-CN" sz="2800" b="1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21" name="Picture 3" descr="C:\Users\Administrator\Desktop\Cinderella\素材\disney照片\117758aa081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910391" y="1049022"/>
            <a:ext cx="1509584" cy="20717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1737282" y="1049900"/>
            <a:ext cx="1720303" cy="20728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1"/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 bwMode="auto">
          <a:xfrm>
            <a:off x="3817882" y="1049022"/>
            <a:ext cx="1657207" cy="20691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1617346" y="3363706"/>
            <a:ext cx="1994533" cy="857250"/>
            <a:chOff x="2333626" y="3349523"/>
            <a:chExt cx="1994533" cy="857250"/>
          </a:xfrm>
        </p:grpSpPr>
        <p:sp>
          <p:nvSpPr>
            <p:cNvPr id="8207" name="AutoShape 12"/>
            <p:cNvSpPr>
              <a:spLocks noChangeArrowheads="1"/>
            </p:cNvSpPr>
            <p:nvPr/>
          </p:nvSpPr>
          <p:spPr bwMode="auto">
            <a:xfrm>
              <a:off x="2333626" y="3349523"/>
              <a:ext cx="1872853" cy="857250"/>
            </a:xfrm>
            <a:prstGeom prst="wedgeRoundRectCallout">
              <a:avLst>
                <a:gd name="adj1" fmla="val -62500"/>
                <a:gd name="adj2" fmla="val 14288"/>
                <a:gd name="adj3" fmla="val 16667"/>
              </a:avLst>
            </a:prstGeom>
            <a:solidFill>
              <a:srgbClr val="FFFFFF"/>
            </a:solidFill>
            <a:ln w="12700">
              <a:solidFill>
                <a:schemeClr val="tx1">
                  <a:lumMod val="95000"/>
                  <a:lumOff val="5000"/>
                </a:schemeClr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350"/>
            </a:p>
          </p:txBody>
        </p:sp>
        <p:sp>
          <p:nvSpPr>
            <p:cNvPr id="32" name="矩形 31"/>
            <p:cNvSpPr/>
            <p:nvPr/>
          </p:nvSpPr>
          <p:spPr>
            <a:xfrm>
              <a:off x="2380124" y="3351550"/>
              <a:ext cx="1948035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I like reading fairy tales.</a:t>
              </a:r>
              <a:endPara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625362" y="3363706"/>
            <a:ext cx="3831589" cy="857250"/>
            <a:chOff x="4383405" y="3363706"/>
            <a:chExt cx="3831589" cy="857250"/>
          </a:xfrm>
        </p:grpSpPr>
        <p:sp>
          <p:nvSpPr>
            <p:cNvPr id="37" name="AutoShape 12"/>
            <p:cNvSpPr>
              <a:spLocks noChangeArrowheads="1"/>
            </p:cNvSpPr>
            <p:nvPr/>
          </p:nvSpPr>
          <p:spPr bwMode="auto">
            <a:xfrm>
              <a:off x="4383405" y="3363706"/>
              <a:ext cx="3831589" cy="857250"/>
            </a:xfrm>
            <a:prstGeom prst="wedgeRoundRectCallout">
              <a:avLst>
                <a:gd name="adj1" fmla="val 57298"/>
                <a:gd name="adj2" fmla="val 18732"/>
                <a:gd name="adj3" fmla="val 16667"/>
              </a:avLst>
            </a:prstGeom>
            <a:solidFill>
              <a:srgbClr val="FFFFFF"/>
            </a:solidFill>
            <a:ln w="12700">
              <a:solidFill>
                <a:schemeClr val="tx1">
                  <a:lumMod val="95000"/>
                  <a:lumOff val="5000"/>
                </a:schemeClr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350"/>
            </a:p>
          </p:txBody>
        </p:sp>
        <p:sp>
          <p:nvSpPr>
            <p:cNvPr id="35" name="矩形 34"/>
            <p:cNvSpPr/>
            <p:nvPr/>
          </p:nvSpPr>
          <p:spPr>
            <a:xfrm>
              <a:off x="4437523" y="3365733"/>
              <a:ext cx="3777471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I like reading stories </a:t>
              </a:r>
              <a:r>
                <a:rPr lang="en-US" altLang="zh-CN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about the Monkey King and </a:t>
              </a:r>
              <a:r>
                <a:rPr lang="en-US" altLang="zh-CN" sz="24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Nezha</a:t>
              </a:r>
              <a:r>
                <a:rPr lang="en-US" altLang="zh-CN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.</a:t>
              </a:r>
              <a:endPara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03549" y="1545192"/>
            <a:ext cx="4079752" cy="2859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文本框 87043"/>
          <p:cNvSpPr txBox="1">
            <a:spLocks noChangeArrowheads="1"/>
          </p:cNvSpPr>
          <p:nvPr/>
        </p:nvSpPr>
        <p:spPr bwMode="auto">
          <a:xfrm>
            <a:off x="1943100" y="742950"/>
            <a:ext cx="5314950" cy="300082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1350"/>
          </a:p>
        </p:txBody>
      </p:sp>
      <p:sp>
        <p:nvSpPr>
          <p:cNvPr id="9221" name="TextBox 1"/>
          <p:cNvSpPr txBox="1">
            <a:spLocks noChangeArrowheads="1"/>
          </p:cNvSpPr>
          <p:nvPr/>
        </p:nvSpPr>
        <p:spPr bwMode="auto">
          <a:xfrm>
            <a:off x="1343025" y="961571"/>
            <a:ext cx="64579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 you like reading stories about Sam and Bobby?</a:t>
            </a:r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2037" y="322064"/>
            <a:ext cx="22300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Cartoon time</a:t>
            </a:r>
            <a:endParaRPr lang="en-US" altLang="zh-CN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1" descr="C:\Users\Administrator\AppData\Roaming\Tencent\Users\420962617\QQ\WinTemp\RichOle\]2B@AIZPKG%B4P{RD1A}1L4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28875" y="1952813"/>
            <a:ext cx="428625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TextBox 14"/>
          <p:cNvSpPr txBox="1">
            <a:spLocks noChangeArrowheads="1"/>
          </p:cNvSpPr>
          <p:nvPr/>
        </p:nvSpPr>
        <p:spPr bwMode="auto">
          <a:xfrm>
            <a:off x="2332037" y="969317"/>
            <a:ext cx="4479925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1.Bobby and Sam are in the forest.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013075" y="1508021"/>
            <a:ext cx="952500" cy="43088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小吃</a:t>
            </a:r>
            <a:endParaRPr lang="zh-CN" altLang="en-US" sz="2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2037" y="322064"/>
            <a:ext cx="28712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Listen and repeat</a:t>
            </a:r>
            <a:endParaRPr lang="en-US" altLang="zh-CN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065040" y="1952813"/>
            <a:ext cx="3024361" cy="800100"/>
            <a:chOff x="2338850" y="3330473"/>
            <a:chExt cx="3024361" cy="800100"/>
          </a:xfrm>
        </p:grpSpPr>
        <p:sp>
          <p:nvSpPr>
            <p:cNvPr id="18" name="AutoShape 12"/>
            <p:cNvSpPr>
              <a:spLocks noChangeArrowheads="1"/>
            </p:cNvSpPr>
            <p:nvPr/>
          </p:nvSpPr>
          <p:spPr bwMode="auto">
            <a:xfrm>
              <a:off x="2338850" y="3330473"/>
              <a:ext cx="3011660" cy="800100"/>
            </a:xfrm>
            <a:prstGeom prst="wedgeRoundRectCallout">
              <a:avLst>
                <a:gd name="adj1" fmla="val 42924"/>
                <a:gd name="adj2" fmla="val 101590"/>
                <a:gd name="adj3" fmla="val 16667"/>
              </a:avLst>
            </a:prstGeom>
            <a:solidFill>
              <a:srgbClr val="FFFFFF"/>
            </a:solidFill>
            <a:ln w="12700">
              <a:solidFill>
                <a:schemeClr val="tx1">
                  <a:lumMod val="95000"/>
                  <a:lumOff val="5000"/>
                </a:schemeClr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350"/>
            </a:p>
          </p:txBody>
        </p:sp>
        <p:sp>
          <p:nvSpPr>
            <p:cNvPr id="19" name="矩形 18"/>
            <p:cNvSpPr/>
            <p:nvPr/>
          </p:nvSpPr>
          <p:spPr>
            <a:xfrm>
              <a:off x="2380125" y="3338850"/>
              <a:ext cx="2983086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Do you have any </a:t>
              </a:r>
              <a:r>
                <a:rPr lang="en-US" altLang="zh-CN" sz="22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snack</a:t>
              </a:r>
              <a:r>
                <a:rPr lang="en-US" altLang="zh-CN" sz="2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s, Sam? I’m very hungry.</a:t>
              </a:r>
              <a:endParaRPr lang="zh-CN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440535" y="1702464"/>
            <a:ext cx="1601960" cy="472887"/>
            <a:chOff x="2338850" y="3330473"/>
            <a:chExt cx="1601960" cy="472887"/>
          </a:xfrm>
        </p:grpSpPr>
        <p:sp>
          <p:nvSpPr>
            <p:cNvPr id="21" name="AutoShape 12"/>
            <p:cNvSpPr>
              <a:spLocks noChangeArrowheads="1"/>
            </p:cNvSpPr>
            <p:nvPr/>
          </p:nvSpPr>
          <p:spPr bwMode="auto">
            <a:xfrm>
              <a:off x="2338850" y="3330473"/>
              <a:ext cx="1601960" cy="472887"/>
            </a:xfrm>
            <a:prstGeom prst="wedgeRoundRectCallout">
              <a:avLst>
                <a:gd name="adj1" fmla="val -42696"/>
                <a:gd name="adj2" fmla="val 86819"/>
                <a:gd name="adj3" fmla="val 16667"/>
              </a:avLst>
            </a:prstGeom>
            <a:solidFill>
              <a:srgbClr val="FFFFFF"/>
            </a:solidFill>
            <a:ln w="12700">
              <a:solidFill>
                <a:schemeClr val="tx1">
                  <a:lumMod val="95000"/>
                  <a:lumOff val="5000"/>
                </a:schemeClr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350"/>
            </a:p>
          </p:txBody>
        </p:sp>
        <p:sp>
          <p:nvSpPr>
            <p:cNvPr id="22" name="矩形 21"/>
            <p:cNvSpPr/>
            <p:nvPr/>
          </p:nvSpPr>
          <p:spPr>
            <a:xfrm>
              <a:off x="2380125" y="3338850"/>
              <a:ext cx="1541635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No, I don’t.</a:t>
              </a:r>
              <a:endPara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" descr="C:\Users\Administrator\AppData\Roaming\Tencent\Users\420962617\QQ\WinTemp\RichOle\WRQ2UP{YK`PHMBMF)}1Z)57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95551" y="2412921"/>
            <a:ext cx="3924300" cy="1876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4"/>
          <p:cNvSpPr txBox="1">
            <a:spLocks noChangeArrowheads="1"/>
          </p:cNvSpPr>
          <p:nvPr/>
        </p:nvSpPr>
        <p:spPr bwMode="auto">
          <a:xfrm>
            <a:off x="2980372" y="993857"/>
            <a:ext cx="31680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What does Bobby find?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70" name="TextBox 15"/>
          <p:cNvSpPr txBox="1">
            <a:spLocks noChangeArrowheads="1"/>
          </p:cNvSpPr>
          <p:nvPr/>
        </p:nvSpPr>
        <p:spPr bwMode="auto">
          <a:xfrm>
            <a:off x="1707587" y="993857"/>
            <a:ext cx="5731192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2.Bobby finds some mushrooms under a tree.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42900" y="412373"/>
            <a:ext cx="3124200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Listen and answer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4"/>
          <p:cNvSpPr txBox="1">
            <a:spLocks noChangeArrowheads="1"/>
          </p:cNvSpPr>
          <p:nvPr/>
        </p:nvSpPr>
        <p:spPr bwMode="auto">
          <a:xfrm>
            <a:off x="1238957" y="1476806"/>
            <a:ext cx="952500" cy="43088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赶紧</a:t>
            </a:r>
            <a:endParaRPr lang="zh-CN" altLang="en-US" sz="2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065040" y="1952813"/>
            <a:ext cx="2211560" cy="800100"/>
            <a:chOff x="2338850" y="3330473"/>
            <a:chExt cx="2211560" cy="800100"/>
          </a:xfrm>
        </p:grpSpPr>
        <p:sp>
          <p:nvSpPr>
            <p:cNvPr id="20" name="AutoShape 12"/>
            <p:cNvSpPr>
              <a:spLocks noChangeArrowheads="1"/>
            </p:cNvSpPr>
            <p:nvPr/>
          </p:nvSpPr>
          <p:spPr bwMode="auto">
            <a:xfrm>
              <a:off x="2338850" y="3330473"/>
              <a:ext cx="2148060" cy="800100"/>
            </a:xfrm>
            <a:prstGeom prst="wedgeRoundRectCallout">
              <a:avLst>
                <a:gd name="adj1" fmla="val 62435"/>
                <a:gd name="adj2" fmla="val 39685"/>
                <a:gd name="adj3" fmla="val 16667"/>
              </a:avLst>
            </a:prstGeom>
            <a:solidFill>
              <a:srgbClr val="FFFFFF"/>
            </a:solidFill>
            <a:ln w="12700">
              <a:solidFill>
                <a:schemeClr val="tx1">
                  <a:lumMod val="95000"/>
                  <a:lumOff val="5000"/>
                </a:schemeClr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350"/>
            </a:p>
          </p:txBody>
        </p:sp>
        <p:sp>
          <p:nvSpPr>
            <p:cNvPr id="21" name="矩形 20"/>
            <p:cNvSpPr/>
            <p:nvPr/>
          </p:nvSpPr>
          <p:spPr>
            <a:xfrm>
              <a:off x="2380125" y="3338850"/>
              <a:ext cx="2170285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2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Hurry up</a:t>
              </a:r>
              <a:r>
                <a:rPr lang="en-US" altLang="zh-CN" sz="2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Bobby. It’s late.</a:t>
              </a:r>
              <a:endParaRPr lang="zh-CN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375468" y="2014408"/>
            <a:ext cx="4184650" cy="805786"/>
            <a:chOff x="397165" y="3330473"/>
            <a:chExt cx="4184650" cy="805786"/>
          </a:xfrm>
        </p:grpSpPr>
        <p:sp>
          <p:nvSpPr>
            <p:cNvPr id="23" name="AutoShape 12"/>
            <p:cNvSpPr>
              <a:spLocks noChangeArrowheads="1"/>
            </p:cNvSpPr>
            <p:nvPr/>
          </p:nvSpPr>
          <p:spPr bwMode="auto">
            <a:xfrm>
              <a:off x="397165" y="3330473"/>
              <a:ext cx="4165600" cy="805786"/>
            </a:xfrm>
            <a:prstGeom prst="wedgeRoundRectCallout">
              <a:avLst>
                <a:gd name="adj1" fmla="val -29282"/>
                <a:gd name="adj2" fmla="val 113140"/>
                <a:gd name="adj3" fmla="val 16667"/>
              </a:avLst>
            </a:prstGeom>
            <a:solidFill>
              <a:srgbClr val="FFFFFF"/>
            </a:solidFill>
            <a:ln w="12700">
              <a:solidFill>
                <a:schemeClr val="tx1">
                  <a:lumMod val="95000"/>
                  <a:lumOff val="5000"/>
                </a:schemeClr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350"/>
            </a:p>
          </p:txBody>
        </p:sp>
        <p:sp>
          <p:nvSpPr>
            <p:cNvPr id="24" name="矩形 23"/>
            <p:cNvSpPr/>
            <p:nvPr/>
          </p:nvSpPr>
          <p:spPr>
            <a:xfrm>
              <a:off x="460665" y="3338850"/>
              <a:ext cx="4121150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Look! There are some </a:t>
              </a:r>
              <a:r>
                <a:rPr lang="en-US" altLang="zh-CN" sz="22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mushroom</a:t>
              </a:r>
              <a:r>
                <a:rPr lang="en-US" altLang="zh-CN" sz="2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s. We can eat them.</a:t>
              </a:r>
              <a:endParaRPr lang="zh-CN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5" name="TextBox 14"/>
          <p:cNvSpPr txBox="1">
            <a:spLocks noChangeArrowheads="1"/>
          </p:cNvSpPr>
          <p:nvPr/>
        </p:nvSpPr>
        <p:spPr bwMode="auto">
          <a:xfrm>
            <a:off x="7150418" y="1563930"/>
            <a:ext cx="952500" cy="43088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蘑菇</a:t>
            </a:r>
            <a:endParaRPr lang="zh-CN" altLang="en-US" sz="2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127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342900" y="320040"/>
            <a:ext cx="3360420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Learn by yourselves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15" name="TextBox 2"/>
          <p:cNvSpPr txBox="1">
            <a:spLocks noChangeArrowheads="1"/>
          </p:cNvSpPr>
          <p:nvPr/>
        </p:nvSpPr>
        <p:spPr bwMode="auto">
          <a:xfrm>
            <a:off x="2103120" y="974601"/>
            <a:ext cx="493776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100" dirty="0">
                <a:latin typeface="黑体" panose="02010609060101010101" charset="-122"/>
                <a:ea typeface="黑体" panose="02010609060101010101" charset="-122"/>
              </a:rPr>
              <a:t>自读图</a:t>
            </a:r>
            <a:r>
              <a:rPr lang="en-US" altLang="zh-CN" sz="2100" dirty="0"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2100" dirty="0">
                <a:latin typeface="黑体" panose="02010609060101010101" charset="-122"/>
                <a:ea typeface="黑体" panose="02010609060101010101" charset="-122"/>
              </a:rPr>
              <a:t>图</a:t>
            </a:r>
            <a:r>
              <a:rPr lang="en-US" altLang="zh-CN" sz="2100" dirty="0"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en-US" sz="2100" dirty="0">
                <a:latin typeface="黑体" panose="02010609060101010101" charset="-122"/>
                <a:ea typeface="黑体" panose="02010609060101010101" charset="-122"/>
              </a:rPr>
              <a:t>，找到问题的答案并划出来。</a:t>
            </a:r>
            <a:endParaRPr lang="zh-CN" altLang="en-US" sz="21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16" name="TextBox 3"/>
          <p:cNvSpPr txBox="1">
            <a:spLocks noChangeArrowheads="1"/>
          </p:cNvSpPr>
          <p:nvPr/>
        </p:nvSpPr>
        <p:spPr bwMode="auto">
          <a:xfrm>
            <a:off x="1143000" y="1562100"/>
            <a:ext cx="44005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Q1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does Bobby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pick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015865" y="1575331"/>
            <a:ext cx="1148715" cy="41549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1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采、摘</a:t>
            </a:r>
            <a:endParaRPr lang="zh-CN" altLang="en-US" sz="21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18" name="TextBox 5"/>
          <p:cNvSpPr txBox="1">
            <a:spLocks noChangeArrowheads="1"/>
          </p:cNvSpPr>
          <p:nvPr/>
        </p:nvSpPr>
        <p:spPr bwMode="auto">
          <a:xfrm>
            <a:off x="1143000" y="2122170"/>
            <a:ext cx="6400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Q2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Can they eat the mushroom? Why?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9" name="Picture 1" descr="C:\Users\Administrator\AppData\Roaming\Tencent\Users\420962617\QQ\WinTemp\RichOle\RL}9@9CSALF5WCJZO{{99XJ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38356" y="2720340"/>
            <a:ext cx="3580400" cy="16840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1" descr="C:\Users\Administrator\AppData\Roaming\Tencent\Users\420962617\QQ\WinTemp\RichOle\L4VY2K@UX`RM6ZQE)GLC2CL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51756" y="2720340"/>
            <a:ext cx="3265678" cy="16840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6"/>
          <p:cNvSpPr txBox="1">
            <a:spLocks noChangeArrowheads="1"/>
          </p:cNvSpPr>
          <p:nvPr/>
        </p:nvSpPr>
        <p:spPr bwMode="auto">
          <a:xfrm>
            <a:off x="2282469" y="795903"/>
            <a:ext cx="45790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3.Bobby picks a big red mushroom.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39" name="Picture 1" descr="C:\Users\Administrator\AppData\Roaming\Tencent\Users\420962617\QQ\WinTemp\RichOle\RL}9@9CSALF5WCJZO{{99XJ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14625" y="1937166"/>
            <a:ext cx="371475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18"/>
          <p:cNvSpPr txBox="1">
            <a:spLocks noChangeArrowheads="1"/>
          </p:cNvSpPr>
          <p:nvPr/>
        </p:nvSpPr>
        <p:spPr bwMode="auto">
          <a:xfrm>
            <a:off x="2457450" y="3977372"/>
            <a:ext cx="422910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Bobby does not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</a:t>
            </a:r>
            <a:r>
              <a:rPr lang="en-US" altLang="zh-CN" sz="240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stand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318405" y="1808131"/>
            <a:ext cx="2539220" cy="477967"/>
            <a:chOff x="2361710" y="3322853"/>
            <a:chExt cx="2539220" cy="477967"/>
          </a:xfrm>
        </p:grpSpPr>
        <p:sp>
          <p:nvSpPr>
            <p:cNvPr id="17" name="AutoShape 12"/>
            <p:cNvSpPr>
              <a:spLocks noChangeArrowheads="1"/>
            </p:cNvSpPr>
            <p:nvPr/>
          </p:nvSpPr>
          <p:spPr bwMode="auto">
            <a:xfrm>
              <a:off x="2361710" y="3322853"/>
              <a:ext cx="2539220" cy="477967"/>
            </a:xfrm>
            <a:prstGeom prst="wedgeRoundRectCallout">
              <a:avLst>
                <a:gd name="adj1" fmla="val 27924"/>
                <a:gd name="adj2" fmla="val 105049"/>
                <a:gd name="adj3" fmla="val 16667"/>
              </a:avLst>
            </a:prstGeom>
            <a:solidFill>
              <a:srgbClr val="FFFFFF"/>
            </a:solidFill>
            <a:ln w="12700">
              <a:solidFill>
                <a:schemeClr val="tx1">
                  <a:lumMod val="95000"/>
                  <a:lumOff val="5000"/>
                </a:schemeClr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350"/>
            </a:p>
          </p:txBody>
        </p:sp>
        <p:sp>
          <p:nvSpPr>
            <p:cNvPr id="18" name="矩形 17"/>
            <p:cNvSpPr/>
            <p:nvPr/>
          </p:nvSpPr>
          <p:spPr>
            <a:xfrm>
              <a:off x="2380125" y="3338850"/>
              <a:ext cx="2490325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Would you like one?</a:t>
              </a:r>
              <a:endParaRPr lang="zh-CN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375468" y="1538158"/>
            <a:ext cx="3846512" cy="507812"/>
            <a:chOff x="397165" y="3330473"/>
            <a:chExt cx="3846512" cy="507812"/>
          </a:xfrm>
        </p:grpSpPr>
        <p:sp>
          <p:nvSpPr>
            <p:cNvPr id="20" name="AutoShape 12"/>
            <p:cNvSpPr>
              <a:spLocks noChangeArrowheads="1"/>
            </p:cNvSpPr>
            <p:nvPr/>
          </p:nvSpPr>
          <p:spPr bwMode="auto">
            <a:xfrm>
              <a:off x="397165" y="3330473"/>
              <a:ext cx="3777932" cy="507812"/>
            </a:xfrm>
            <a:prstGeom prst="wedgeRoundRectCallout">
              <a:avLst>
                <a:gd name="adj1" fmla="val -29282"/>
                <a:gd name="adj2" fmla="val 113140"/>
                <a:gd name="adj3" fmla="val 16667"/>
              </a:avLst>
            </a:prstGeom>
            <a:solidFill>
              <a:srgbClr val="FFFFFF"/>
            </a:solidFill>
            <a:ln w="12700">
              <a:solidFill>
                <a:schemeClr val="tx1">
                  <a:lumMod val="95000"/>
                  <a:lumOff val="5000"/>
                </a:schemeClr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350"/>
            </a:p>
          </p:txBody>
        </p:sp>
        <p:sp>
          <p:nvSpPr>
            <p:cNvPr id="21" name="矩形 20"/>
            <p:cNvSpPr/>
            <p:nvPr/>
          </p:nvSpPr>
          <p:spPr>
            <a:xfrm>
              <a:off x="460665" y="3338850"/>
              <a:ext cx="3783012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No , Bobby! We can’t eat them.</a:t>
              </a:r>
              <a:endParaRPr lang="zh-CN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15" name="直接连接符 14"/>
          <p:cNvCxnSpPr>
            <a:cxnSpLocks noChangeShapeType="1"/>
          </p:cNvCxnSpPr>
          <p:nvPr/>
        </p:nvCxnSpPr>
        <p:spPr bwMode="auto">
          <a:xfrm>
            <a:off x="5993130" y="1936024"/>
            <a:ext cx="206502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tags/tag1.xml><?xml version="1.0" encoding="utf-8"?>
<p:tagLst xmlns:p="http://schemas.openxmlformats.org/presentationml/2006/main">
  <p:tag name="KSO_WPP_MARK_KEY" val="56a13ab1-7267-41f7-b347-3bbd05f770f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​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1130</Words>
  <Application>WPS 演示</Application>
  <PresentationFormat>全屏显示(16:9)</PresentationFormat>
  <Paragraphs>96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Wingdings</vt:lpstr>
      <vt:lpstr>Calibri</vt:lpstr>
      <vt:lpstr>微软雅黑</vt:lpstr>
      <vt:lpstr>思源黑体 CN Regular</vt:lpstr>
      <vt:lpstr>黑体</vt:lpstr>
      <vt:lpstr>Times New Roman</vt:lpstr>
      <vt:lpstr>Arial</vt:lpstr>
      <vt:lpstr>Arial Unicode MS</vt:lpstr>
      <vt:lpstr>Calibri Light</vt:lpstr>
      <vt:lpstr>第一PPT模板网-WWW.1PPT.COM​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32</cp:revision>
  <dcterms:created xsi:type="dcterms:W3CDTF">2018-09-04T08:11:00Z</dcterms:created>
  <dcterms:modified xsi:type="dcterms:W3CDTF">2023-03-03T08:43:38Z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C2F27F5E88CD401886E4E2AB1CB71E44</vt:lpwstr>
  </property>
</Properties>
</file>