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57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642"/>
    <a:srgbClr val="7ECEEF"/>
    <a:srgbClr val="FEF200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 rot="21104876">
            <a:off x="2076853" y="1524548"/>
            <a:ext cx="65508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do you come to school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185060">
            <a:off x="4388008" y="282061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49700" y="892192"/>
            <a:ext cx="4244600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800"/>
            <a:r>
              <a:rPr lang="en-US" altLang="zh-CN" sz="3000" dirty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Q:What else do you know?</a:t>
            </a:r>
            <a:endParaRPr lang="zh-CN" altLang="en-US" sz="3000" dirty="0">
              <a:ln w="17780" cmpd="sng">
                <a:noFill/>
                <a:prstDash val="solid"/>
                <a:miter lim="800000"/>
              </a:ln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09061" y="2732200"/>
            <a:ext cx="1178727" cy="15191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34384" y="3215429"/>
            <a:ext cx="2213040" cy="1284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 descr="图片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317" y="1821365"/>
            <a:ext cx="2327350" cy="17375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41342" y="1714209"/>
            <a:ext cx="2057579" cy="13762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453626" y="428610"/>
            <a:ext cx="2489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Transport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0531190855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3711" y="2144302"/>
            <a:ext cx="2411033" cy="2411033"/>
          </a:xfrm>
          <a:prstGeom prst="rect">
            <a:avLst/>
          </a:prstGeom>
        </p:spPr>
      </p:pic>
      <p:pic>
        <p:nvPicPr>
          <p:cNvPr id="3" name="图片 2" descr="2017053119090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10868" y="1287046"/>
            <a:ext cx="1982405" cy="1669185"/>
          </a:xfrm>
          <a:prstGeom prst="rect">
            <a:avLst/>
          </a:prstGeom>
        </p:spPr>
      </p:pic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3937490" y="1536014"/>
          <a:ext cx="3783168" cy="2713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393"/>
                <a:gridCol w="616041"/>
                <a:gridCol w="585989"/>
                <a:gridCol w="611745"/>
              </a:tblGrid>
              <a:tr h="4987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424290" y="1188193"/>
            <a:ext cx="4954455" cy="3013878"/>
            <a:chOff x="3424290" y="1188193"/>
            <a:chExt cx="4954455" cy="3013878"/>
          </a:xfrm>
        </p:grpSpPr>
        <p:grpSp>
          <p:nvGrpSpPr>
            <p:cNvPr id="18" name="组合 17"/>
            <p:cNvGrpSpPr/>
            <p:nvPr/>
          </p:nvGrpSpPr>
          <p:grpSpPr>
            <a:xfrm>
              <a:off x="3424290" y="1188193"/>
              <a:ext cx="4954455" cy="2279662"/>
              <a:chOff x="3424290" y="1188193"/>
              <a:chExt cx="4954455" cy="2279662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4258961" y="1603420"/>
                <a:ext cx="1468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Ticking time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424290" y="1188193"/>
                <a:ext cx="1026399" cy="90308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352346" y="1188193"/>
                <a:ext cx="1026399" cy="903086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133194" y="1613282"/>
                <a:ext cx="169143" cy="173544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027062" y="1797627"/>
                <a:ext cx="169143" cy="173544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240352" y="1797627"/>
                <a:ext cx="169143" cy="173544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802334" y="1613282"/>
                <a:ext cx="169143" cy="173544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696202" y="1797627"/>
                <a:ext cx="169143" cy="173544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7267774" y="1691538"/>
                <a:ext cx="169143" cy="173544"/>
              </a:xfrm>
              <a:prstGeom prst="rect">
                <a:avLst/>
              </a:prstGeom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4063284" y="2040158"/>
                <a:ext cx="16638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can talk about public transport.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063284" y="2821524"/>
                <a:ext cx="16638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can talk about where I live.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022119" y="3555740"/>
              <a:ext cx="17772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know the sound of "</a:t>
              </a:r>
              <a:r>
                <a:rPr lang="en-US" altLang="zh-CN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".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62722" y="1567517"/>
            <a:ext cx="5233403" cy="1536451"/>
            <a:chOff x="1862722" y="1567517"/>
            <a:chExt cx="5233403" cy="1536451"/>
          </a:xfrm>
        </p:grpSpPr>
        <p:sp>
          <p:nvSpPr>
            <p:cNvPr id="4" name="矩形: 圆角 3"/>
            <p:cNvSpPr/>
            <p:nvPr/>
          </p:nvSpPr>
          <p:spPr>
            <a:xfrm>
              <a:off x="5448300" y="1581150"/>
              <a:ext cx="1647825" cy="676275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solidFill>
                <a:srgbClr val="EA56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5448300" y="2427693"/>
              <a:ext cx="1647825" cy="676275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solidFill>
                <a:srgbClr val="EA56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4819650" y="1690687"/>
              <a:ext cx="485775" cy="1390650"/>
            </a:xfrm>
            <a:prstGeom prst="leftBrace">
              <a:avLst>
                <a:gd name="adj1" fmla="val 35784"/>
                <a:gd name="adj2" fmla="val 50000"/>
              </a:avLst>
            </a:prstGeom>
            <a:ln w="28575">
              <a:solidFill>
                <a:srgbClr val="EA56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62722" y="2047875"/>
              <a:ext cx="2833103" cy="676275"/>
              <a:chOff x="1862722" y="2047875"/>
              <a:chExt cx="2833103" cy="676275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1862722" y="2047875"/>
                <a:ext cx="2686050" cy="676275"/>
              </a:xfrm>
              <a:prstGeom prst="round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rgbClr val="EA564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960645" y="2106274"/>
                <a:ext cx="27351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Public Transport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5764337" y="1567517"/>
              <a:ext cx="1015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name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99738" y="2472064"/>
              <a:ext cx="14079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function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052508582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39893" y="1287059"/>
            <a:ext cx="2783205" cy="150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图片 2" descr="2017053117031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8761" y="3022682"/>
            <a:ext cx="2678925" cy="1684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图片 3" descr="QQ截图2017052508574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71604" y="1287059"/>
            <a:ext cx="2863215" cy="1474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 descr="QQ截图2017052508585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54207" y="3162306"/>
            <a:ext cx="2411730" cy="1548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圆角矩形 6"/>
          <p:cNvSpPr/>
          <p:nvPr/>
        </p:nvSpPr>
        <p:spPr>
          <a:xfrm>
            <a:off x="3018223" y="1630191"/>
            <a:ext cx="3404009" cy="233125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30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 Where …live?</a:t>
            </a:r>
            <a:endParaRPr lang="en-US" altLang="zh-CN" sz="3000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en-US" altLang="zh-CN" sz="30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 …</a:t>
            </a:r>
            <a:endParaRPr lang="en-US" altLang="zh-CN" sz="3000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en-US" altLang="zh-CN" sz="30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 How  …go…</a:t>
            </a:r>
            <a:r>
              <a:rPr lang="zh-CN" altLang="en-US" sz="30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000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en-US" altLang="zh-CN" sz="30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 …</a:t>
            </a:r>
            <a:endParaRPr lang="en-US" altLang="zh-CN" sz="3000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626" y="428610"/>
            <a:ext cx="1956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and say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0525085749.png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895475" y="535767"/>
            <a:ext cx="3019425" cy="3871207"/>
          </a:xfrm>
          <a:prstGeom prst="round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4931" y="1366272"/>
            <a:ext cx="27812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aunt lives in Beijing.</a:t>
            </a:r>
            <a:endParaRPr lang="en-US" altLang="zh-CN" sz="28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/>
            <a:endParaRPr lang="en-US" altLang="zh-CN" sz="28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sometimes visit her…</a:t>
            </a:r>
            <a:endParaRPr lang="en-US" altLang="zh-CN" sz="28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03800" y="1928808"/>
            <a:ext cx="1471878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495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 /tr/</a:t>
            </a:r>
            <a:endParaRPr lang="en-US" altLang="zh-CN" sz="495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429256" y="964395"/>
            <a:ext cx="589364" cy="2839661"/>
          </a:xfrm>
          <a:prstGeom prst="leftBrace">
            <a:avLst>
              <a:gd name="adj1" fmla="val 48737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3446851" y="910817"/>
            <a:ext cx="375050" cy="3000396"/>
          </a:xfrm>
          <a:prstGeom prst="rightBrace">
            <a:avLst>
              <a:gd name="adj1" fmla="val 61666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4996" y="964396"/>
            <a:ext cx="17133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transport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4996" y="2010341"/>
            <a:ext cx="99257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metro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2198" y="964396"/>
            <a:ext cx="70403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4996" y="3296225"/>
            <a:ext cx="81945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72198" y="2010341"/>
            <a:ext cx="128112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trousers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2198" y="3296225"/>
            <a:ext cx="97334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0525090155.png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938061" y="3097632"/>
            <a:ext cx="3067050" cy="1181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3626" y="428610"/>
            <a:ext cx="238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 time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955800" y="1212850"/>
            <a:ext cx="1348317" cy="1155700"/>
          </a:xfrm>
          <a:prstGeom prst="roundRect">
            <a:avLst/>
          </a:prstGeom>
          <a:solidFill>
            <a:srgbClr val="00B0F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264833" y="1168737"/>
            <a:ext cx="730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endParaRPr lang="zh-CN" alt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3150" y="890275"/>
            <a:ext cx="4140200" cy="196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affic,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affic, on the street,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Beep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beep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beep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beep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ains,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ains, through the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ees,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Choo-choo, choo-choo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25649" y="2774951"/>
            <a:ext cx="1208617" cy="18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ain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avel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ousers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0531190855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1461" y="2080802"/>
            <a:ext cx="2411033" cy="2411033"/>
          </a:xfrm>
          <a:prstGeom prst="rect">
            <a:avLst/>
          </a:prstGeom>
        </p:spPr>
      </p:pic>
      <p:pic>
        <p:nvPicPr>
          <p:cNvPr id="3" name="图片 2" descr="2017053119090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8618" y="1223546"/>
            <a:ext cx="1982405" cy="1669185"/>
          </a:xfrm>
          <a:prstGeom prst="rect">
            <a:avLst/>
          </a:prstGeom>
        </p:spPr>
      </p:pic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3937490" y="1536014"/>
          <a:ext cx="3783168" cy="2713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393"/>
                <a:gridCol w="616041"/>
                <a:gridCol w="585989"/>
                <a:gridCol w="611745"/>
              </a:tblGrid>
              <a:tr h="4987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424290" y="1188193"/>
            <a:ext cx="4954455" cy="3013878"/>
            <a:chOff x="3424290" y="1188193"/>
            <a:chExt cx="4954455" cy="3013878"/>
          </a:xfrm>
        </p:grpSpPr>
        <p:sp>
          <p:nvSpPr>
            <p:cNvPr id="6" name="文本框 5"/>
            <p:cNvSpPr txBox="1"/>
            <p:nvPr/>
          </p:nvSpPr>
          <p:spPr>
            <a:xfrm>
              <a:off x="4258961" y="1603420"/>
              <a:ext cx="146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Ticking time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24290" y="1188193"/>
              <a:ext cx="1026399" cy="90308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52346" y="1188193"/>
              <a:ext cx="1026399" cy="90308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133194" y="1613282"/>
              <a:ext cx="169143" cy="17354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027062" y="1797627"/>
              <a:ext cx="169143" cy="173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240352" y="1797627"/>
              <a:ext cx="169143" cy="17354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802334" y="1613282"/>
              <a:ext cx="169143" cy="17354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696202" y="1797627"/>
              <a:ext cx="169143" cy="17354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267774" y="1691538"/>
              <a:ext cx="169143" cy="17354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063284" y="2040158"/>
              <a:ext cx="166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talk about public transport.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63284" y="2821524"/>
              <a:ext cx="166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talk about where I live.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22119" y="3555740"/>
              <a:ext cx="17772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know the sound of "</a:t>
              </a:r>
              <a:r>
                <a:rPr lang="en-US" altLang="zh-CN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".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3626" y="428610"/>
            <a:ext cx="238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write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7673" y="1040518"/>
            <a:ext cx="6075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do you live? How do you go to school? How do your parents go to work? What about your friend?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7673" y="2028748"/>
            <a:ext cx="3865377" cy="205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live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near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go to school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father goes to work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mother goes to work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43634" y="3176756"/>
            <a:ext cx="1312053" cy="10060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2109" y="1803178"/>
            <a:ext cx="1415091" cy="1124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3626" y="428610"/>
            <a:ext cx="238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write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43634" y="3176756"/>
            <a:ext cx="1312053" cy="10060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2109" y="1803178"/>
            <a:ext cx="1415091" cy="11241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3626" y="1175877"/>
            <a:ext cx="857318" cy="15744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87673" y="1040518"/>
            <a:ext cx="6075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do you live? How do you go to school? How do your parents go to work? What about your friend?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7673" y="2028748"/>
            <a:ext cx="3865377" cy="205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live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near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go to school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father goes to work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mother goes to work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9280" y="2037252"/>
            <a:ext cx="205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Sunshine Town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4604" y="2437362"/>
            <a:ext cx="912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73881" y="2839384"/>
            <a:ext cx="912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foot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05577" y="3207744"/>
            <a:ext cx="810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car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95196" y="3605961"/>
            <a:ext cx="965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bike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626" y="428609"/>
            <a:ext cx="218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 story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6425" y="1802309"/>
            <a:ext cx="53911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Going to the Sun</a:t>
            </a:r>
            <a:endParaRPr lang="zh-CN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02860" y="3014594"/>
            <a:ext cx="3041140" cy="187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3626" y="428610"/>
            <a:ext cx="238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write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8993" y="1118727"/>
            <a:ext cx="857318" cy="15744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96311" y="1264582"/>
            <a:ext cx="5699349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near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He/She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goes to school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67496" y="2920317"/>
            <a:ext cx="1524365" cy="9049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6773" y="1524330"/>
            <a:ext cx="1473041" cy="9471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2288" y="655775"/>
            <a:ext cx="1103547" cy="19159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39775" y="1264582"/>
            <a:ext cx="5699349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near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He/She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goes to school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37346" y="2920317"/>
            <a:ext cx="1524365" cy="9049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26623" y="1524330"/>
            <a:ext cx="1473041" cy="9471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69546" y="1308737"/>
            <a:ext cx="106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Hai 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7816" y="1308737"/>
            <a:ext cx="213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Moon Street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1212" y="1871824"/>
            <a:ext cx="1786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 Library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4621" y="2448248"/>
            <a:ext cx="106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bus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8621" y="2953431"/>
            <a:ext cx="2968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 to work by metro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41505" y="3491799"/>
            <a:ext cx="3609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 to work by metro, too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3626" y="428610"/>
            <a:ext cx="238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write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39775" y="1264582"/>
            <a:ext cx="5699349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near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He/She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goes to school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His/Her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mother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37346" y="2920317"/>
            <a:ext cx="1524365" cy="9049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26623" y="1524330"/>
            <a:ext cx="1473041" cy="9471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0531190855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5843" y="1971171"/>
            <a:ext cx="2411033" cy="2411033"/>
          </a:xfrm>
          <a:prstGeom prst="rect">
            <a:avLst/>
          </a:prstGeom>
        </p:spPr>
      </p:pic>
      <p:pic>
        <p:nvPicPr>
          <p:cNvPr id="3" name="图片 2" descr="2017053119090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3000" y="1113915"/>
            <a:ext cx="1982405" cy="1669185"/>
          </a:xfrm>
          <a:prstGeom prst="rect">
            <a:avLst/>
          </a:prstGeom>
        </p:spPr>
      </p:pic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3937490" y="1536014"/>
          <a:ext cx="3783168" cy="2713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393"/>
                <a:gridCol w="616041"/>
                <a:gridCol w="585989"/>
                <a:gridCol w="611745"/>
              </a:tblGrid>
              <a:tr h="4987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424290" y="1188193"/>
            <a:ext cx="4954455" cy="3013878"/>
            <a:chOff x="3424290" y="1188193"/>
            <a:chExt cx="4954455" cy="3013878"/>
          </a:xfrm>
        </p:grpSpPr>
        <p:sp>
          <p:nvSpPr>
            <p:cNvPr id="7" name="文本框 6"/>
            <p:cNvSpPr txBox="1"/>
            <p:nvPr/>
          </p:nvSpPr>
          <p:spPr>
            <a:xfrm>
              <a:off x="4258961" y="1603420"/>
              <a:ext cx="14681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Ticking time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24290" y="1188193"/>
              <a:ext cx="1026399" cy="90308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52346" y="1188193"/>
              <a:ext cx="1026399" cy="9030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133194" y="1613282"/>
              <a:ext cx="169143" cy="173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027062" y="1797627"/>
              <a:ext cx="169143" cy="17354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240352" y="1797627"/>
              <a:ext cx="169143" cy="17354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802334" y="1613282"/>
              <a:ext cx="169143" cy="17354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696202" y="1797627"/>
              <a:ext cx="169143" cy="17354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267774" y="1691538"/>
              <a:ext cx="169143" cy="17354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063284" y="2040158"/>
              <a:ext cx="166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talk about public transport.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63284" y="2821524"/>
              <a:ext cx="1663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talk about where I live.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22119" y="3555740"/>
              <a:ext cx="17772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know the sound of "tr".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3006" y="1464465"/>
            <a:ext cx="5337989" cy="2086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Talk about the public transport.</a:t>
            </a:r>
            <a:endParaRPr lang="en-US" altLang="zh-CN" sz="30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Finish the writing.</a:t>
            </a:r>
            <a:endParaRPr lang="en-US" altLang="zh-CN" sz="30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Try to sing the song.</a:t>
            </a:r>
            <a:endParaRPr lang="en-US" altLang="zh-CN" sz="30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250" y="387350"/>
            <a:ext cx="183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4500" y="607204"/>
            <a:ext cx="5703734" cy="39213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4500" y="562557"/>
            <a:ext cx="5703734" cy="401046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4500" y="575029"/>
            <a:ext cx="5703734" cy="405502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3408" y="733425"/>
            <a:ext cx="5704825" cy="40112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6616" y="771524"/>
            <a:ext cx="5681617" cy="38969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5765" y="734600"/>
            <a:ext cx="5692469" cy="3913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12707" y="640597"/>
            <a:ext cx="5518586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800"/>
            <a:r>
              <a:rPr lang="en-US" altLang="zh-CN" sz="3000" dirty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Q:How does the girl go to the sun?</a:t>
            </a:r>
            <a:endParaRPr lang="zh-CN" altLang="en-US" sz="3000" dirty="0">
              <a:ln w="17780" cmpd="sng">
                <a:noFill/>
                <a:prstDash val="solid"/>
                <a:miter lim="800000"/>
              </a:ln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43000" y="2983795"/>
            <a:ext cx="1178727" cy="15191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68323" y="3467024"/>
            <a:ext cx="2213040" cy="1284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 descr="图片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29256" y="2072960"/>
            <a:ext cx="2327350" cy="17375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75281" y="1965804"/>
            <a:ext cx="2057579" cy="13762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2529797" y="1019362"/>
            <a:ext cx="39313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en-US" altLang="zh-CN" sz="4400" dirty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 Transport</a:t>
            </a:r>
            <a:endParaRPr lang="zh-CN" altLang="en-US" sz="4400" dirty="0">
              <a:ln w="17780" cmpd="sng">
                <a:noFill/>
                <a:prstDash val="solid"/>
                <a:miter lim="800000"/>
              </a:ln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09ce05a-2599-4087-b445-515e61769be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2374</Words>
  <Application>WPS 演示</Application>
  <PresentationFormat>全屏显示(16:9)</PresentationFormat>
  <Paragraphs>160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Arial Unicode MS</vt:lpstr>
      <vt:lpstr>Calibri Light</vt:lpstr>
      <vt:lpstr>Calibri</vt:lpstr>
      <vt:lpstr>Arial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8A8E0D49D60545438C3A5A1CFB972295</vt:lpwstr>
  </property>
  <property fmtid="{D5CDD505-2E9C-101B-9397-08002B2CF9AE}" pid="3" name="KSOProductBuildVer">
    <vt:lpwstr>2052-11.1.0.13703</vt:lpwstr>
  </property>
</Properties>
</file>