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60" r:id="rId3"/>
    <p:sldId id="277" r:id="rId4"/>
    <p:sldId id="278" r:id="rId5"/>
    <p:sldId id="304" r:id="rId6"/>
    <p:sldId id="306" r:id="rId8"/>
    <p:sldId id="305" r:id="rId9"/>
    <p:sldId id="307" r:id="rId10"/>
    <p:sldId id="279" r:id="rId11"/>
    <p:sldId id="301" r:id="rId12"/>
    <p:sldId id="311" r:id="rId13"/>
    <p:sldId id="312" r:id="rId14"/>
    <p:sldId id="280" r:id="rId15"/>
    <p:sldId id="303" r:id="rId16"/>
    <p:sldId id="281" r:id="rId17"/>
    <p:sldId id="308" r:id="rId18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6" userDrawn="1">
          <p15:clr>
            <a:srgbClr val="A4A3A4"/>
          </p15:clr>
        </p15:guide>
        <p15:guide id="2" orient="horz" pos="164" userDrawn="1">
          <p15:clr>
            <a:srgbClr val="A4A3A4"/>
          </p15:clr>
        </p15:guide>
        <p15:guide id="3" orient="horz" pos="4068" userDrawn="1">
          <p15:clr>
            <a:srgbClr val="A4A3A4"/>
          </p15:clr>
        </p15:guide>
        <p15:guide id="4" pos="2869" userDrawn="1">
          <p15:clr>
            <a:srgbClr val="A4A3A4"/>
          </p15:clr>
        </p15:guide>
        <p15:guide id="5" pos="162" userDrawn="1">
          <p15:clr>
            <a:srgbClr val="A4A3A4"/>
          </p15:clr>
        </p15:guide>
        <p15:guide id="6" pos="55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5175"/>
    <a:srgbClr val="70C833"/>
    <a:srgbClr val="FBAF2D"/>
    <a:srgbClr val="EC566B"/>
    <a:srgbClr val="306A9B"/>
    <a:srgbClr val="DA2757"/>
    <a:srgbClr val="00A5E7"/>
    <a:srgbClr val="A9C3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89" autoAdjust="0"/>
    <p:restoredTop sz="94685" autoAdjust="0"/>
  </p:normalViewPr>
  <p:slideViewPr>
    <p:cSldViewPr snapToGrid="0">
      <p:cViewPr>
        <p:scale>
          <a:sx n="100" d="100"/>
          <a:sy n="100" d="100"/>
        </p:scale>
        <p:origin x="-192" y="-264"/>
      </p:cViewPr>
      <p:guideLst>
        <p:guide orient="horz" pos="2226"/>
        <p:guide orient="horz" pos="164"/>
        <p:guide orient="horz" pos="4068"/>
        <p:guide pos="2869"/>
        <p:guide pos="162"/>
        <p:guide pos="558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8CEA54-BE4E-4D00-AB9F-AC865AA99D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E68B9F-DB70-488C-9D02-4FD250C1130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68B9F-DB70-488C-9D02-4FD250C113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五边形 7"/>
          <p:cNvSpPr>
            <a:spLocks noChangeArrowheads="1"/>
          </p:cNvSpPr>
          <p:nvPr/>
        </p:nvSpPr>
        <p:spPr bwMode="auto">
          <a:xfrm>
            <a:off x="0" y="501650"/>
            <a:ext cx="2627710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slow">
    <p:cover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13160" y="584201"/>
            <a:ext cx="1524000" cy="49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z="3200" b="1" smtClean="0">
                <a:solidFill>
                  <a:schemeClr val="bg1"/>
                </a:solidFill>
                <a:latin typeface="微软雅黑" panose="020B0503020204020204" pitchFamily="34" charset="-122"/>
              </a:rPr>
              <a:t>Unit 6 </a:t>
            </a:r>
            <a:endParaRPr lang="en-US" altLang="zh-CN" sz="3200" b="1" smtClean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099" name="文本框 3"/>
          <p:cNvSpPr txBox="1">
            <a:spLocks noChangeArrowheads="1"/>
          </p:cNvSpPr>
          <p:nvPr/>
        </p:nvSpPr>
        <p:spPr bwMode="auto">
          <a:xfrm>
            <a:off x="158354" y="1728789"/>
            <a:ext cx="881419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en-US" altLang="zh-CN" sz="6000" b="1" dirty="0">
                <a:latin typeface="Times New Roman" panose="02020603050405020304" pitchFamily="18" charset="0"/>
              </a:rPr>
              <a:t>In the kitchen</a:t>
            </a:r>
            <a:endParaRPr lang="zh-CN" altLang="zh-CN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90355" y="3087351"/>
            <a:ext cx="3561665" cy="2632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58810" y="347345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第二课时</a:t>
            </a:r>
            <a:endParaRPr lang="zh-CN" altLang="en-US" sz="2800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95125" y="642938"/>
            <a:ext cx="2645706" cy="49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  </a:t>
            </a:r>
            <a:r>
              <a:rPr lang="en-US" altLang="zh-CN" sz="3600" b="1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Expand</a:t>
            </a:r>
            <a:endParaRPr lang="en-US" altLang="zh-CN" sz="36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041991" y="1357314"/>
            <a:ext cx="6719776" cy="992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4500" b="1" dirty="0">
                <a:latin typeface="Times New Roman" panose="02020603050405020304" pitchFamily="18" charset="0"/>
              </a:rPr>
              <a:t>Good</a:t>
            </a:r>
            <a:r>
              <a:rPr lang="zh-CN" altLang="en-US" sz="4500" b="1" dirty="0">
                <a:latin typeface="Times New Roman" panose="02020603050405020304" pitchFamily="18" charset="0"/>
              </a:rPr>
              <a:t>的一词多用</a:t>
            </a:r>
            <a:endParaRPr lang="zh-CN" altLang="en-US" sz="4500" b="1" dirty="0"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76860" y="2349893"/>
            <a:ext cx="8241838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2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1.Good thing...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还好，幸好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......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0" hangingPunct="0">
              <a:lnSpc>
                <a:spcPct val="20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  在美语当中若要表达中文里“还好，幸好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......”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的语气，你就可以用“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Good thing...”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做开头。这个句型非常简单又好用，你只要在“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Good thing”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后面加上完整的句子就可以。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10313" y="587523"/>
            <a:ext cx="2292644" cy="49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  </a:t>
            </a:r>
            <a:r>
              <a:rPr lang="en-US" altLang="zh-CN" sz="3600" b="1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Expand</a:t>
            </a:r>
            <a:endParaRPr lang="en-US" altLang="zh-CN" sz="36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775637" y="1357314"/>
            <a:ext cx="5028785" cy="992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4500" b="1" dirty="0">
                <a:latin typeface="Times New Roman" panose="02020603050405020304" pitchFamily="18" charset="0"/>
              </a:rPr>
              <a:t>Good</a:t>
            </a:r>
            <a:r>
              <a:rPr lang="zh-CN" altLang="en-US" sz="4500" b="1" dirty="0">
                <a:latin typeface="Times New Roman" panose="02020603050405020304" pitchFamily="18" charset="0"/>
              </a:rPr>
              <a:t>的一词多用</a:t>
            </a:r>
            <a:endParaRPr lang="zh-CN" altLang="en-US" sz="4500" b="1" dirty="0">
              <a:latin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876300" y="2609851"/>
            <a:ext cx="7741444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2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2.There is nothing good playing.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没好电影可看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0" hangingPunct="0">
              <a:lnSpc>
                <a:spcPct val="20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  这里的“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There’s nothing good playing.”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是接着问句而来的，指的是“没有好电影可看。”同样地，若是电视上没有好节目可看，你就可以说“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There’s nothing good on TV.”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6"/>
          <p:cNvPicPr>
            <a:picLocks noChangeAspect="1" noChangeArrowheads="1"/>
          </p:cNvPicPr>
          <p:nvPr/>
        </p:nvPicPr>
        <p:blipFill>
          <a:blip r:embed="rId1" cstate="email"/>
          <a:srcRect l="2991" t="7024" r="2748" b="6274"/>
          <a:stretch>
            <a:fillRect/>
          </a:stretch>
        </p:blipFill>
        <p:spPr bwMode="auto">
          <a:xfrm>
            <a:off x="1062038" y="1443039"/>
            <a:ext cx="5575697" cy="397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4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53604" y="584201"/>
            <a:ext cx="2360712" cy="49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z="3200" b="1" smtClean="0">
                <a:solidFill>
                  <a:schemeClr val="bg1"/>
                </a:solidFill>
                <a:latin typeface="微软雅黑" panose="020B0503020204020204" pitchFamily="34" charset="-122"/>
              </a:rPr>
              <a:t>Summary</a:t>
            </a:r>
            <a:endParaRPr lang="en-US" altLang="zh-CN" sz="3200" b="1" smtClean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16329" y="2779713"/>
            <a:ext cx="2031206" cy="351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矩形 1"/>
          <p:cNvSpPr>
            <a:spLocks noChangeArrowheads="1"/>
          </p:cNvSpPr>
          <p:nvPr/>
        </p:nvSpPr>
        <p:spPr bwMode="auto">
          <a:xfrm>
            <a:off x="1528762" y="2770188"/>
            <a:ext cx="11993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3200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quick</a:t>
            </a:r>
            <a:endParaRPr lang="zh-CN" altLang="zh-CN" sz="3200" dirty="0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3318" name="矩形 2"/>
          <p:cNvSpPr>
            <a:spLocks noChangeArrowheads="1"/>
          </p:cNvSpPr>
          <p:nvPr/>
        </p:nvSpPr>
        <p:spPr bwMode="auto">
          <a:xfrm>
            <a:off x="1528762" y="1882775"/>
            <a:ext cx="10855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3200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wear</a:t>
            </a:r>
            <a:endParaRPr lang="zh-CN" altLang="zh-CN" sz="3200" dirty="0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3319" name="矩形 3"/>
          <p:cNvSpPr>
            <a:spLocks noChangeArrowheads="1"/>
          </p:cNvSpPr>
          <p:nvPr/>
        </p:nvSpPr>
        <p:spPr bwMode="auto">
          <a:xfrm>
            <a:off x="3567112" y="1843088"/>
            <a:ext cx="140455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3200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golden</a:t>
            </a:r>
            <a:endParaRPr lang="zh-CN" altLang="zh-CN" sz="3200" dirty="0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3320" name="矩形 4"/>
          <p:cNvSpPr>
            <a:spLocks noChangeArrowheads="1"/>
          </p:cNvSpPr>
          <p:nvPr/>
        </p:nvSpPr>
        <p:spPr bwMode="auto">
          <a:xfrm>
            <a:off x="1513285" y="3436939"/>
            <a:ext cx="493757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3200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I eat with a knife and a fork.</a:t>
            </a:r>
            <a:endParaRPr lang="en-US" altLang="zh-CN" sz="3200" dirty="0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3200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</a:t>
            </a:r>
            <a:endParaRPr lang="zh-CN" altLang="en-US" sz="3200" dirty="0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slow">
    <p:cover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53604" y="584201"/>
            <a:ext cx="2489596" cy="49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Exercise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387" name="矩形 3"/>
          <p:cNvSpPr>
            <a:spLocks noChangeArrowheads="1"/>
          </p:cNvSpPr>
          <p:nvPr/>
        </p:nvSpPr>
        <p:spPr bwMode="auto">
          <a:xfrm>
            <a:off x="163116" y="1196976"/>
            <a:ext cx="43396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zh-CN" altLang="zh-CN" sz="36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按照</a:t>
            </a:r>
            <a:r>
              <a:rPr lang="zh-CN" altLang="zh-CN" sz="36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要求改写句子。</a:t>
            </a:r>
            <a:endParaRPr lang="zh-CN" altLang="zh-CN" sz="36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388" name="矩形 5"/>
          <p:cNvSpPr>
            <a:spLocks noChangeArrowheads="1"/>
          </p:cNvSpPr>
          <p:nvPr/>
        </p:nvSpPr>
        <p:spPr bwMode="auto">
          <a:xfrm>
            <a:off x="221558" y="1731031"/>
            <a:ext cx="9786938" cy="4457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1.There is </a:t>
            </a:r>
            <a:r>
              <a:rPr lang="en-US" altLang="zh-CN" sz="2400" u="sng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some peach juice </a:t>
            </a:r>
            <a:r>
              <a:rPr lang="en-US" altLang="zh-CN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in the fridge.</a:t>
            </a:r>
            <a:r>
              <a:rPr lang="zh-CN" altLang="zh-CN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（对划线部分提问）</a:t>
            </a:r>
            <a:endParaRPr lang="zh-CN" altLang="zh-CN" sz="24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  _____________________________</a:t>
            </a:r>
            <a:endParaRPr lang="zh-CN" altLang="zh-CN" sz="24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2.He is flying kites in the field.</a:t>
            </a:r>
            <a:r>
              <a:rPr lang="zh-CN" altLang="zh-CN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（改成一般疑问句并作肯定否定回答）</a:t>
            </a:r>
            <a:endParaRPr lang="zh-CN" altLang="zh-CN" sz="24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  ______________________________</a:t>
            </a:r>
            <a:endParaRPr lang="zh-CN" altLang="zh-CN" sz="24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3.We are doing some shopping.</a:t>
            </a:r>
            <a:r>
              <a:rPr lang="zh-CN" altLang="zh-CN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（根据问句写出答句）</a:t>
            </a:r>
            <a:endParaRPr lang="zh-CN" altLang="zh-CN" sz="24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  _____________________________</a:t>
            </a:r>
            <a:endParaRPr lang="zh-CN" altLang="zh-CN" sz="24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4.How many days are there is a week?</a:t>
            </a:r>
            <a:r>
              <a:rPr lang="zh-CN" altLang="zh-CN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（根据实际情况回答问题）</a:t>
            </a:r>
            <a:endParaRPr lang="zh-CN" altLang="zh-CN" sz="24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  _____________________________</a:t>
            </a:r>
            <a:endParaRPr lang="zh-CN" altLang="zh-CN" sz="24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389" name="矩形 6"/>
          <p:cNvSpPr>
            <a:spLocks noChangeArrowheads="1"/>
          </p:cNvSpPr>
          <p:nvPr/>
        </p:nvSpPr>
        <p:spPr bwMode="auto">
          <a:xfrm>
            <a:off x="964407" y="2314576"/>
            <a:ext cx="37321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What's in the bookcase?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390" name="矩形 7"/>
          <p:cNvSpPr>
            <a:spLocks noChangeArrowheads="1"/>
          </p:cNvSpPr>
          <p:nvPr/>
        </p:nvSpPr>
        <p:spPr bwMode="auto">
          <a:xfrm>
            <a:off x="542996" y="3415521"/>
            <a:ext cx="79195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Is he flying kites in the field? Yes, he is. / No, he isn't.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391" name="矩形 8"/>
          <p:cNvSpPr>
            <a:spLocks noChangeArrowheads="1"/>
          </p:cNvSpPr>
          <p:nvPr/>
        </p:nvSpPr>
        <p:spPr bwMode="auto">
          <a:xfrm>
            <a:off x="600525" y="4554224"/>
            <a:ext cx="32720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What are you doing?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392" name="矩形 9"/>
          <p:cNvSpPr>
            <a:spLocks noChangeArrowheads="1"/>
          </p:cNvSpPr>
          <p:nvPr/>
        </p:nvSpPr>
        <p:spPr bwMode="auto">
          <a:xfrm>
            <a:off x="741123" y="5568301"/>
            <a:ext cx="25442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There are seven.</a:t>
            </a:r>
            <a:endParaRPr lang="zh-CN" altLang="zh-CN" sz="280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14344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187070" y="5568301"/>
            <a:ext cx="956930" cy="126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16390" grpId="0"/>
      <p:bldP spid="16391" grpId="0"/>
      <p:bldP spid="1639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53604" y="584201"/>
            <a:ext cx="1793081" cy="49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Exercise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4339" name="矩形 9"/>
          <p:cNvSpPr>
            <a:spLocks noChangeArrowheads="1"/>
          </p:cNvSpPr>
          <p:nvPr/>
        </p:nvSpPr>
        <p:spPr bwMode="auto">
          <a:xfrm>
            <a:off x="246460" y="1209676"/>
            <a:ext cx="6142434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zh-CN" altLang="zh-CN" sz="36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问句</a:t>
            </a:r>
            <a:r>
              <a:rPr lang="zh-CN" altLang="zh-CN" sz="36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答句配对连线</a:t>
            </a:r>
            <a:endParaRPr lang="zh-CN" altLang="zh-CN" sz="36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340" name="矩形 10"/>
          <p:cNvSpPr>
            <a:spLocks noChangeArrowheads="1"/>
          </p:cNvSpPr>
          <p:nvPr/>
        </p:nvSpPr>
        <p:spPr bwMode="auto">
          <a:xfrm>
            <a:off x="0" y="2108872"/>
            <a:ext cx="9165707" cy="3903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A                                                                                 B</a:t>
            </a:r>
            <a:endParaRPr lang="zh-CN" altLang="zh-CN" sz="24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How many boys are there in the playground?             a. Yes, there are.</a:t>
            </a:r>
            <a:endParaRPr lang="zh-CN" altLang="zh-CN" sz="24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Do you like eating meat?                                             b. There are three.</a:t>
            </a:r>
            <a:endParaRPr lang="zh-CN" altLang="zh-CN" sz="24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Is there any juice in the glass?                                     c. Yes, there is.</a:t>
            </a:r>
            <a:endParaRPr lang="zh-CN" altLang="zh-CN" sz="24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How is the meat?                                                         d. It’s nice.</a:t>
            </a:r>
            <a:endParaRPr lang="zh-CN" altLang="zh-CN" sz="24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Are there any eggs in the fridge?                                 e. No, I don’t.</a:t>
            </a:r>
            <a:endParaRPr lang="zh-CN" altLang="zh-CN" sz="24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I like vegetable.                                                            f. Me too.</a:t>
            </a:r>
            <a:endParaRPr lang="zh-CN" altLang="en-US" sz="24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</p:txBody>
      </p:sp>
      <p:cxnSp>
        <p:nvCxnSpPr>
          <p:cNvPr id="14341" name="直接连接符 2"/>
          <p:cNvCxnSpPr>
            <a:cxnSpLocks noChangeShapeType="1"/>
          </p:cNvCxnSpPr>
          <p:nvPr/>
        </p:nvCxnSpPr>
        <p:spPr bwMode="auto">
          <a:xfrm>
            <a:off x="5519737" y="3027364"/>
            <a:ext cx="682229" cy="446087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42" name="直接连接符 13"/>
          <p:cNvCxnSpPr>
            <a:cxnSpLocks noChangeShapeType="1"/>
          </p:cNvCxnSpPr>
          <p:nvPr/>
        </p:nvCxnSpPr>
        <p:spPr bwMode="auto">
          <a:xfrm flipV="1">
            <a:off x="2722960" y="5901070"/>
            <a:ext cx="3408759" cy="8698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43" name="直接连接符 15"/>
          <p:cNvCxnSpPr>
            <a:cxnSpLocks noChangeShapeType="1"/>
          </p:cNvCxnSpPr>
          <p:nvPr/>
        </p:nvCxnSpPr>
        <p:spPr bwMode="auto">
          <a:xfrm>
            <a:off x="3646885" y="3659188"/>
            <a:ext cx="2626519" cy="1839912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44" name="直接连接符 16"/>
          <p:cNvCxnSpPr>
            <a:cxnSpLocks noChangeShapeType="1"/>
          </p:cNvCxnSpPr>
          <p:nvPr/>
        </p:nvCxnSpPr>
        <p:spPr bwMode="auto">
          <a:xfrm>
            <a:off x="2937272" y="4886325"/>
            <a:ext cx="3194447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45" name="直接连接符 17"/>
          <p:cNvCxnSpPr>
            <a:cxnSpLocks noChangeShapeType="1"/>
          </p:cNvCxnSpPr>
          <p:nvPr/>
        </p:nvCxnSpPr>
        <p:spPr bwMode="auto">
          <a:xfrm flipV="1">
            <a:off x="4298156" y="3038476"/>
            <a:ext cx="1824038" cy="2208213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46" name="直接连接符 18"/>
          <p:cNvCxnSpPr>
            <a:cxnSpLocks noChangeShapeType="1"/>
          </p:cNvCxnSpPr>
          <p:nvPr/>
        </p:nvCxnSpPr>
        <p:spPr bwMode="auto">
          <a:xfrm flipV="1">
            <a:off x="4082653" y="4225926"/>
            <a:ext cx="2119313" cy="6032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616099"/>
            <a:ext cx="2914898" cy="49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Homework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386" name="文本框 1"/>
          <p:cNvSpPr txBox="1">
            <a:spLocks noChangeArrowheads="1"/>
          </p:cNvSpPr>
          <p:nvPr/>
        </p:nvSpPr>
        <p:spPr bwMode="auto">
          <a:xfrm>
            <a:off x="903685" y="2092326"/>
            <a:ext cx="69723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3600" b="1" dirty="0"/>
              <a:t>Talk about your favorite fruits.</a:t>
            </a:r>
            <a:endParaRPr lang="zh-CN" altLang="en-US" sz="3600" b="1" dirty="0"/>
          </a:p>
        </p:txBody>
      </p:sp>
    </p:spTree>
  </p:cSld>
  <p:clrMapOvr>
    <a:masterClrMapping/>
  </p:clrMapOvr>
  <p:transition spd="slow">
    <p:cov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53604" y="584201"/>
            <a:ext cx="2691615" cy="49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Introduce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074" name="矩形 6"/>
          <p:cNvSpPr>
            <a:spLocks noChangeArrowheads="1"/>
          </p:cNvSpPr>
          <p:nvPr/>
        </p:nvSpPr>
        <p:spPr bwMode="auto">
          <a:xfrm>
            <a:off x="97631" y="1531938"/>
            <a:ext cx="6487716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20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What is </a:t>
            </a:r>
            <a:r>
              <a:rPr lang="en-US" altLang="zh-CN" sz="36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Liutao’s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 father cooking? </a:t>
            </a:r>
            <a:endParaRPr lang="en-US" altLang="zh-CN" sz="36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3600" dirty="0">
                <a:latin typeface="Times New Roman" panose="02020603050405020304" pitchFamily="18" charset="0"/>
              </a:rPr>
              <a:t>How’s the meat?</a:t>
            </a:r>
            <a:endParaRPr lang="zh-CN" altLang="zh-CN" sz="3600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What is his mother cooking? </a:t>
            </a:r>
            <a:endParaRPr lang="en-US" altLang="zh-CN" sz="36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3600" dirty="0">
                <a:latin typeface="Times New Roman" panose="02020603050405020304" pitchFamily="18" charset="0"/>
              </a:rPr>
              <a:t>How is the soup?</a:t>
            </a:r>
            <a:endParaRPr lang="zh-CN" altLang="zh-C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480768" y="3072808"/>
            <a:ext cx="3663232" cy="298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20304" y="558800"/>
            <a:ext cx="1544240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Words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6150" name="矩形 4"/>
          <p:cNvSpPr>
            <a:spLocks noChangeArrowheads="1"/>
          </p:cNvSpPr>
          <p:nvPr/>
        </p:nvSpPr>
        <p:spPr bwMode="auto">
          <a:xfrm>
            <a:off x="394097" y="1073151"/>
            <a:ext cx="8290322" cy="550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200000"/>
              </a:lnSpc>
              <a:buFontTx/>
              <a:buNone/>
              <a:defRPr/>
            </a:pPr>
            <a:r>
              <a:rPr lang="en-US" altLang="zh-CN" sz="36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quick</a:t>
            </a: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    [</a:t>
            </a:r>
            <a:r>
              <a:rPr lang="en-US" altLang="zh-CN" sz="36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kwik</a:t>
            </a: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]</a:t>
            </a:r>
            <a:endParaRPr lang="zh-CN" altLang="zh-CN" sz="36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200000"/>
              </a:lnSpc>
              <a:buFontTx/>
              <a:buNone/>
              <a:defRPr/>
            </a:pPr>
            <a:r>
              <a:rPr lang="en-US" altLang="zh-CN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   </a:t>
            </a:r>
            <a:r>
              <a:rPr lang="zh-CN" altLang="zh-CN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形容词，意为“快的，迅速的。”</a:t>
            </a:r>
            <a:endParaRPr lang="zh-CN" altLang="zh-CN" sz="28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200000"/>
              </a:lnSpc>
              <a:buFontTx/>
              <a:buNone/>
              <a:defRPr/>
            </a:pPr>
            <a:r>
              <a:rPr lang="en-US" altLang="zh-CN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  </a:t>
            </a:r>
            <a:r>
              <a:rPr lang="en-US" altLang="zh-CN" sz="2800" dirty="0" err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eg</a:t>
            </a:r>
            <a:r>
              <a:rPr lang="zh-CN" altLang="en-US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： </a:t>
            </a:r>
            <a:r>
              <a:rPr lang="en-US" altLang="zh-CN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These cakes are very quick and easy to make. </a:t>
            </a:r>
            <a:endParaRPr lang="en-US" altLang="zh-CN" sz="28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200000"/>
              </a:lnSpc>
              <a:buFontTx/>
              <a:buNone/>
              <a:defRPr/>
            </a:pPr>
            <a:r>
              <a:rPr lang="en-US" altLang="zh-CN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           </a:t>
            </a:r>
            <a:r>
              <a:rPr lang="zh-CN" altLang="zh-CN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这些蛋糕做起来又简单又快。</a:t>
            </a:r>
            <a:endParaRPr lang="zh-CN" altLang="zh-CN" sz="28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200000"/>
              </a:lnSpc>
              <a:buFontTx/>
              <a:buNone/>
              <a:defRPr/>
            </a:pPr>
            <a:r>
              <a:rPr lang="zh-CN" altLang="en-US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小练习：</a:t>
            </a:r>
            <a:r>
              <a:rPr lang="zh-CN" altLang="zh-CN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汉译英：</a:t>
            </a:r>
            <a:endParaRPr lang="en-US" altLang="zh-CN" sz="28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200000"/>
              </a:lnSpc>
              <a:buFontTx/>
              <a:buNone/>
              <a:defRPr/>
            </a:pPr>
            <a:r>
              <a:rPr lang="en-US" altLang="zh-CN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               </a:t>
            </a:r>
            <a:r>
              <a:rPr lang="zh-CN" altLang="zh-CN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快点</a:t>
            </a:r>
            <a:r>
              <a:rPr lang="en-US" altLang="zh-CN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          </a:t>
            </a:r>
            <a:r>
              <a:rPr lang="en-US" altLang="zh-CN" sz="2800" dirty="0">
                <a:sym typeface="+mn-ea"/>
              </a:rPr>
              <a:t>________</a:t>
            </a:r>
            <a:r>
              <a:rPr lang="en-US" altLang="zh-CN" sz="2800" u="sng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   </a:t>
            </a:r>
            <a:endParaRPr lang="zh-CN" altLang="zh-CN" sz="28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151" name="矩形 5"/>
          <p:cNvSpPr>
            <a:spLocks noChangeArrowheads="1"/>
          </p:cNvSpPr>
          <p:nvPr/>
        </p:nvSpPr>
        <p:spPr bwMode="auto">
          <a:xfrm>
            <a:off x="2914650" y="5722938"/>
            <a:ext cx="149912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be quick </a:t>
            </a:r>
            <a:endParaRPr lang="zh-CN" altLang="zh-CN" sz="280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4100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623448" y="3046414"/>
            <a:ext cx="2282428" cy="333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1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1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1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1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23269" y="3517629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1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20304" y="558800"/>
            <a:ext cx="1544240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z="3200" b="1" smtClean="0">
                <a:solidFill>
                  <a:schemeClr val="bg1"/>
                </a:solidFill>
                <a:latin typeface="微软雅黑" panose="020B0503020204020204" pitchFamily="34" charset="-122"/>
              </a:rPr>
              <a:t>Words</a:t>
            </a:r>
            <a:endParaRPr lang="en-US" altLang="zh-CN" sz="3200" b="1" smtClean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7174" name="矩形 4"/>
          <p:cNvSpPr>
            <a:spLocks noChangeArrowheads="1"/>
          </p:cNvSpPr>
          <p:nvPr/>
        </p:nvSpPr>
        <p:spPr bwMode="auto">
          <a:xfrm>
            <a:off x="364332" y="1163639"/>
            <a:ext cx="6836569" cy="550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200000"/>
              </a:lnSpc>
              <a:buFontTx/>
              <a:buNone/>
              <a:defRPr/>
            </a:pPr>
            <a:r>
              <a:rPr lang="en-US" altLang="zh-CN" sz="36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wear</a:t>
            </a: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 [</a:t>
            </a:r>
            <a:r>
              <a:rPr lang="en-US" altLang="zh-CN" sz="36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wɛə</a:t>
            </a: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]</a:t>
            </a:r>
            <a:endParaRPr lang="zh-CN" altLang="zh-CN" sz="36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200000"/>
              </a:lnSpc>
              <a:buFontTx/>
              <a:buNone/>
              <a:defRPr/>
            </a:pPr>
            <a:r>
              <a:rPr lang="en-US" altLang="zh-CN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  </a:t>
            </a:r>
            <a:r>
              <a:rPr lang="zh-CN" altLang="zh-CN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动词，意为穿着。</a:t>
            </a:r>
            <a:endParaRPr lang="zh-CN" altLang="zh-CN" sz="28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200000"/>
              </a:lnSpc>
              <a:buFontTx/>
              <a:buNone/>
              <a:defRPr/>
            </a:pPr>
            <a:r>
              <a:rPr lang="en-US" altLang="zh-CN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   </a:t>
            </a:r>
            <a:r>
              <a:rPr lang="en-US" altLang="zh-CN" sz="2800" dirty="0" err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eg</a:t>
            </a:r>
            <a:r>
              <a:rPr lang="zh-CN" altLang="en-US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： </a:t>
            </a:r>
            <a:r>
              <a:rPr lang="en-US" altLang="zh-CN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The king isn’t wearing any clothes. </a:t>
            </a:r>
            <a:endParaRPr lang="en-US" altLang="zh-CN" sz="28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200000"/>
              </a:lnSpc>
              <a:buFontTx/>
              <a:buNone/>
              <a:defRPr/>
            </a:pPr>
            <a:r>
              <a:rPr lang="en-US" altLang="zh-CN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            </a:t>
            </a:r>
            <a:r>
              <a:rPr lang="zh-CN" altLang="zh-CN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国王没有穿衣服。</a:t>
            </a:r>
            <a:endParaRPr lang="zh-CN" altLang="zh-CN" sz="28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200000"/>
              </a:lnSpc>
              <a:buFontTx/>
              <a:buNone/>
              <a:defRPr/>
            </a:pPr>
            <a:r>
              <a:rPr lang="zh-CN" altLang="en-US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小练习：</a:t>
            </a:r>
            <a:r>
              <a:rPr lang="zh-CN" altLang="zh-CN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用所给词的适当形式填空：</a:t>
            </a:r>
            <a:endParaRPr lang="en-US" altLang="zh-CN" sz="28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200000"/>
              </a:lnSpc>
              <a:buFontTx/>
              <a:buNone/>
              <a:defRPr/>
            </a:pPr>
            <a:r>
              <a:rPr lang="en-US" altLang="zh-CN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               He often ____</a:t>
            </a:r>
            <a:r>
              <a:rPr lang="zh-CN" altLang="zh-CN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wear</a:t>
            </a:r>
            <a:r>
              <a:rPr lang="zh-CN" altLang="zh-CN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black coat.</a:t>
            </a:r>
            <a:endParaRPr lang="zh-CN" altLang="zh-CN" sz="28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175" name="矩形 5"/>
          <p:cNvSpPr>
            <a:spLocks noChangeArrowheads="1"/>
          </p:cNvSpPr>
          <p:nvPr/>
        </p:nvSpPr>
        <p:spPr bwMode="auto">
          <a:xfrm>
            <a:off x="2399110" y="5978526"/>
            <a:ext cx="102143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wears</a:t>
            </a:r>
            <a:endParaRPr lang="zh-CN" altLang="zh-CN" sz="280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5124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200775" y="0"/>
            <a:ext cx="2896196" cy="3517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1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1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20304" y="558800"/>
            <a:ext cx="1544240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z="3200" b="1" smtClean="0">
                <a:solidFill>
                  <a:schemeClr val="bg1"/>
                </a:solidFill>
                <a:latin typeface="微软雅黑" panose="020B0503020204020204" pitchFamily="34" charset="-122"/>
              </a:rPr>
              <a:t>Words</a:t>
            </a:r>
            <a:endParaRPr lang="en-US" altLang="zh-CN" sz="3200" b="1" smtClean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8198" name="矩形 4"/>
          <p:cNvSpPr>
            <a:spLocks noChangeArrowheads="1"/>
          </p:cNvSpPr>
          <p:nvPr/>
        </p:nvSpPr>
        <p:spPr bwMode="auto">
          <a:xfrm>
            <a:off x="561976" y="1571625"/>
            <a:ext cx="6232922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200000"/>
              </a:lnSpc>
              <a:buFontTx/>
              <a:buNone/>
              <a:defRPr/>
            </a:pPr>
            <a:r>
              <a:rPr lang="en-US" altLang="zh-CN" sz="36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golden   </a:t>
            </a: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[ˈ</a:t>
            </a:r>
            <a:r>
              <a:rPr lang="en-US" altLang="zh-CN" sz="36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ɡəuldən</a:t>
            </a: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]</a:t>
            </a:r>
            <a:endParaRPr lang="zh-CN" altLang="zh-CN" sz="36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200000"/>
              </a:lnSpc>
              <a:buFontTx/>
              <a:buNone/>
              <a:defRPr/>
            </a:pPr>
            <a:r>
              <a:rPr lang="en-US" altLang="zh-CN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   </a:t>
            </a:r>
            <a:r>
              <a:rPr lang="zh-CN" altLang="zh-CN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形容词，意为“金色的”</a:t>
            </a:r>
            <a:endParaRPr lang="zh-CN" altLang="zh-CN" sz="28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200000"/>
              </a:lnSpc>
              <a:buFontTx/>
              <a:buNone/>
              <a:defRPr/>
            </a:pPr>
            <a:r>
              <a:rPr lang="en-US" altLang="zh-CN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   </a:t>
            </a:r>
            <a:r>
              <a:rPr lang="en-US" altLang="zh-CN" sz="2800" dirty="0" err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eg</a:t>
            </a:r>
            <a:r>
              <a:rPr lang="zh-CN" altLang="en-US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： </a:t>
            </a:r>
            <a:r>
              <a:rPr lang="en-US" altLang="zh-CN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a golden sun    </a:t>
            </a:r>
            <a:r>
              <a:rPr lang="zh-CN" altLang="zh-CN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一轮金色的太阳</a:t>
            </a:r>
            <a:endParaRPr lang="zh-CN" altLang="zh-CN" sz="28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200000"/>
              </a:lnSpc>
              <a:buFontTx/>
              <a:buNone/>
              <a:defRPr/>
            </a:pPr>
            <a:r>
              <a:rPr lang="zh-CN" altLang="en-US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小练习：</a:t>
            </a:r>
            <a:r>
              <a:rPr lang="zh-CN" altLang="zh-CN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汉译英：</a:t>
            </a:r>
            <a:endParaRPr lang="en-US" altLang="zh-CN" sz="28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200000"/>
              </a:lnSpc>
              <a:buFontTx/>
              <a:buNone/>
              <a:defRPr/>
            </a:pPr>
            <a:r>
              <a:rPr lang="en-US" altLang="zh-CN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               </a:t>
            </a:r>
            <a:r>
              <a:rPr lang="zh-CN" altLang="zh-CN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金发</a:t>
            </a:r>
            <a:r>
              <a:rPr lang="en-US" altLang="zh-CN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        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en-US" altLang="zh-CN" sz="2800" u="sng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    </a:t>
            </a:r>
            <a:endParaRPr lang="zh-CN" altLang="zh-CN" sz="28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199" name="矩形 5"/>
          <p:cNvSpPr>
            <a:spLocks noChangeArrowheads="1"/>
          </p:cNvSpPr>
          <p:nvPr/>
        </p:nvSpPr>
        <p:spPr bwMode="auto">
          <a:xfrm>
            <a:off x="2772966" y="5022851"/>
            <a:ext cx="212764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200000"/>
              </a:lnSpc>
              <a:buFontTx/>
              <a:buNone/>
              <a:defRPr/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golden hair</a:t>
            </a:r>
            <a:endParaRPr lang="zh-CN" altLang="zh-CN" sz="280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6148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9294" y="2255838"/>
            <a:ext cx="2553891" cy="382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1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1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603250"/>
            <a:ext cx="2799796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Expressions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9222" name="矩形 4"/>
          <p:cNvSpPr>
            <a:spLocks noChangeArrowheads="1"/>
          </p:cNvSpPr>
          <p:nvPr/>
        </p:nvSpPr>
        <p:spPr bwMode="auto">
          <a:xfrm>
            <a:off x="208083" y="1717725"/>
            <a:ext cx="8723266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250000"/>
              </a:lnSpc>
              <a:buFontTx/>
              <a:buNone/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I eat with a knife and a fork</a:t>
            </a:r>
            <a:r>
              <a:rPr lang="zh-CN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我用刀和叉吃饭。</a:t>
            </a:r>
            <a:endParaRPr lang="zh-CN" altLang="zh-CN" sz="3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250000"/>
              </a:lnSpc>
              <a:buFontTx/>
              <a:buNone/>
              <a:defRPr/>
            </a:pPr>
            <a:r>
              <a:rPr lang="en-US" altLang="zh-CN" sz="2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    eat with...</a:t>
            </a:r>
            <a:r>
              <a:rPr lang="zh-CN" altLang="zh-CN" sz="2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为固定词组，意为“用</a:t>
            </a:r>
            <a:r>
              <a:rPr lang="en-US" altLang="zh-CN" sz="2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...</a:t>
            </a:r>
            <a:r>
              <a:rPr lang="zh-CN" altLang="zh-CN" sz="2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吃饭”。</a:t>
            </a:r>
            <a:endParaRPr lang="zh-CN" altLang="zh-CN" sz="20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250000"/>
              </a:lnSpc>
              <a:buFontTx/>
              <a:buNone/>
              <a:defRPr/>
            </a:pPr>
            <a:r>
              <a:rPr lang="en-US" altLang="zh-CN" sz="2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    </a:t>
            </a:r>
            <a:r>
              <a:rPr lang="en-US" altLang="zh-CN" sz="2000" dirty="0" err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eg</a:t>
            </a:r>
            <a:r>
              <a:rPr lang="zh-CN" altLang="en-US" sz="2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： </a:t>
            </a:r>
            <a:r>
              <a:rPr lang="en-US" altLang="zh-CN" sz="2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He usually eats with spoons.</a:t>
            </a:r>
            <a:endParaRPr lang="zh-CN" altLang="zh-CN" sz="20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250000"/>
              </a:lnSpc>
              <a:buFontTx/>
              <a:buNone/>
              <a:defRPr/>
            </a:pPr>
            <a:r>
              <a:rPr lang="zh-CN" altLang="en-US" sz="2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小练习：</a:t>
            </a:r>
            <a:r>
              <a:rPr lang="zh-CN" altLang="zh-CN" sz="2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选择合适的介词填空：</a:t>
            </a:r>
            <a:endParaRPr lang="en-US" altLang="zh-CN" sz="20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250000"/>
              </a:lnSpc>
              <a:buFontTx/>
              <a:buNone/>
              <a:defRPr/>
            </a:pPr>
            <a:r>
              <a:rPr lang="en-US" altLang="zh-CN" sz="2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            </a:t>
            </a:r>
            <a:r>
              <a:rPr lang="en-US" altLang="zh-CN" sz="20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He usually eats____</a:t>
            </a:r>
            <a:r>
              <a:rPr lang="zh-CN" altLang="zh-CN" sz="2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（</a:t>
            </a:r>
            <a:r>
              <a:rPr lang="en-US" altLang="zh-CN" sz="2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with / on</a:t>
            </a:r>
            <a:r>
              <a:rPr lang="zh-CN" altLang="zh-CN" sz="2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）</a:t>
            </a:r>
            <a:r>
              <a:rPr lang="en-US" altLang="zh-CN" sz="2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chopsticks.</a:t>
            </a:r>
            <a:endParaRPr lang="zh-CN" altLang="zh-CN" sz="20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223" name="矩形 5"/>
          <p:cNvSpPr>
            <a:spLocks noChangeArrowheads="1"/>
          </p:cNvSpPr>
          <p:nvPr/>
        </p:nvSpPr>
        <p:spPr bwMode="auto">
          <a:xfrm>
            <a:off x="2695010" y="4855658"/>
            <a:ext cx="82266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lnSpc>
                <a:spcPct val="200000"/>
              </a:lnSpc>
              <a:buFontTx/>
              <a:buNone/>
              <a:defRPr/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with</a:t>
            </a:r>
            <a:endParaRPr lang="zh-CN" altLang="zh-CN" sz="280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9221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98357" y="3520690"/>
            <a:ext cx="2450059" cy="2444352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2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2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611963"/>
            <a:ext cx="2767898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Expressions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0246" name="矩形 4"/>
          <p:cNvSpPr>
            <a:spLocks noChangeArrowheads="1"/>
          </p:cNvSpPr>
          <p:nvPr/>
        </p:nvSpPr>
        <p:spPr bwMode="auto">
          <a:xfrm>
            <a:off x="252412" y="1284289"/>
            <a:ext cx="7691080" cy="477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lnSpc>
                <a:spcPct val="200000"/>
              </a:lnSpc>
              <a:buFontTx/>
              <a:buNone/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Through our little town.</a:t>
            </a:r>
            <a:r>
              <a:rPr lang="zh-CN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经过我们的小镇。</a:t>
            </a:r>
            <a:endParaRPr lang="zh-CN" altLang="zh-CN" sz="3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200000"/>
              </a:lnSpc>
              <a:buFontTx/>
              <a:buNone/>
              <a:defRPr/>
            </a:pPr>
            <a:r>
              <a:rPr lang="en-US" altLang="zh-CN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     through</a:t>
            </a:r>
            <a:r>
              <a:rPr lang="zh-CN" altLang="zh-CN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作介词，意为从一端到另一端。</a:t>
            </a:r>
            <a:endParaRPr lang="zh-CN" altLang="zh-CN" sz="24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200000"/>
              </a:lnSpc>
              <a:buFontTx/>
              <a:buNone/>
              <a:defRPr/>
            </a:pPr>
            <a:r>
              <a:rPr lang="en-US" altLang="zh-CN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     </a:t>
            </a:r>
            <a:r>
              <a:rPr lang="en-US" altLang="zh-CN" sz="2400" dirty="0" err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eg</a:t>
            </a:r>
            <a:r>
              <a:rPr lang="zh-CN" altLang="en-US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： </a:t>
            </a:r>
            <a:r>
              <a:rPr lang="en-US" altLang="zh-CN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the doctor pushed his way through the crowd.</a:t>
            </a:r>
            <a:endParaRPr lang="en-US" altLang="zh-CN" sz="24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200000"/>
              </a:lnSpc>
              <a:buFontTx/>
              <a:buNone/>
              <a:defRPr/>
            </a:pPr>
            <a:r>
              <a:rPr lang="en-US" altLang="zh-CN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              </a:t>
            </a:r>
            <a:r>
              <a:rPr lang="zh-CN" altLang="zh-CN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医生挤进人群。</a:t>
            </a:r>
            <a:endParaRPr lang="zh-CN" altLang="zh-CN" sz="24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200000"/>
              </a:lnSpc>
              <a:buFontTx/>
              <a:buNone/>
              <a:defRPr/>
            </a:pPr>
            <a:r>
              <a:rPr lang="zh-CN" altLang="en-US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小练习：</a:t>
            </a:r>
            <a:r>
              <a:rPr lang="zh-CN" altLang="zh-CN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汉译英：</a:t>
            </a:r>
            <a:endParaRPr lang="en-US" altLang="zh-CN" sz="24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200000"/>
              </a:lnSpc>
              <a:buFontTx/>
              <a:buNone/>
              <a:defRPr/>
            </a:pPr>
            <a:r>
              <a:rPr lang="en-US" altLang="zh-CN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              </a:t>
            </a:r>
            <a:r>
              <a:rPr lang="zh-CN" altLang="zh-CN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穿过这座城市</a:t>
            </a:r>
            <a:r>
              <a:rPr lang="en-US" altLang="zh-CN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        ____________</a:t>
            </a:r>
            <a:endParaRPr lang="zh-CN" altLang="zh-CN" sz="24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247" name="矩形 5"/>
          <p:cNvSpPr>
            <a:spLocks noChangeArrowheads="1"/>
          </p:cNvSpPr>
          <p:nvPr/>
        </p:nvSpPr>
        <p:spPr bwMode="auto">
          <a:xfrm>
            <a:off x="3659844" y="5029218"/>
            <a:ext cx="253627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lnSpc>
                <a:spcPct val="200000"/>
              </a:lnSpc>
              <a:buFontTx/>
              <a:buNone/>
              <a:defRPr/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through this city</a:t>
            </a:r>
            <a:endParaRPr lang="zh-CN" altLang="zh-CN" sz="280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8196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440208" y="4465674"/>
            <a:ext cx="2703792" cy="2081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53604" y="584201"/>
            <a:ext cx="2510861" cy="49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Dialogue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1267" name="矩形 1"/>
          <p:cNvSpPr>
            <a:spLocks noChangeArrowheads="1"/>
          </p:cNvSpPr>
          <p:nvPr/>
        </p:nvSpPr>
        <p:spPr bwMode="auto">
          <a:xfrm>
            <a:off x="86916" y="1447800"/>
            <a:ext cx="4572000" cy="397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Quick, the queen is coming.  </a:t>
            </a:r>
            <a:endParaRPr lang="zh-CN" altLang="zh-CN" sz="280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zh-CN" altLang="zh-CN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快，王后来了。</a:t>
            </a:r>
            <a:endParaRPr lang="zh-CN" altLang="zh-CN" sz="28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Through our little town.  </a:t>
            </a:r>
            <a:endParaRPr lang="zh-CN" altLang="zh-CN" sz="280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zh-CN" altLang="zh-CN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经过我们的小镇。</a:t>
            </a:r>
            <a:endParaRPr lang="zh-CN" altLang="zh-CN" sz="28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Quick, the queen is coming.        </a:t>
            </a:r>
            <a:endParaRPr lang="zh-CN" altLang="zh-CN" sz="280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快，王后来了。</a:t>
            </a:r>
            <a:endParaRPr lang="zh-CN" altLang="zh-CN" sz="28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98468" y="1445253"/>
            <a:ext cx="4572000" cy="39703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Wearing her golden crown.         </a:t>
            </a:r>
            <a:endParaRPr lang="zh-CN" altLang="zh-CN" sz="280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zh-CN" altLang="zh-CN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戴着她金色的王冠。</a:t>
            </a:r>
            <a:endParaRPr lang="zh-CN" altLang="zh-CN" sz="28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I eat with chopsticks.              </a:t>
            </a:r>
            <a:endParaRPr lang="zh-CN" altLang="zh-CN" sz="280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zh-CN" altLang="zh-CN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我用筷子吃饭。</a:t>
            </a:r>
            <a:endParaRPr lang="zh-CN" altLang="zh-CN" sz="28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I eat with a knife and a fork.        </a:t>
            </a:r>
            <a:endParaRPr lang="zh-CN" altLang="zh-CN" sz="280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zh-CN" altLang="zh-CN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我用刀和叉吃饭。</a:t>
            </a:r>
            <a:endParaRPr lang="zh-CN" altLang="zh-CN" sz="28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9220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82466" y="4752753"/>
            <a:ext cx="2076450" cy="2105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标题 1"/>
          <p:cNvSpPr txBox="1">
            <a:spLocks noChangeArrowheads="1"/>
          </p:cNvSpPr>
          <p:nvPr/>
        </p:nvSpPr>
        <p:spPr bwMode="auto">
          <a:xfrm>
            <a:off x="253604" y="584201"/>
            <a:ext cx="1793081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Expand</a:t>
            </a:r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0242" name="矩形 3"/>
          <p:cNvSpPr>
            <a:spLocks noChangeArrowheads="1"/>
          </p:cNvSpPr>
          <p:nvPr/>
        </p:nvSpPr>
        <p:spPr bwMode="auto">
          <a:xfrm>
            <a:off x="183356" y="1627880"/>
            <a:ext cx="6669881" cy="3904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dirty="0"/>
              <a:t>       </a:t>
            </a:r>
            <a:r>
              <a:rPr lang="zh-CN" altLang="zh-CN" sz="2400" dirty="0"/>
              <a:t>在中餐餐桌上，一般有盘、碗、碟、匙、筷、杯。其中筷子是中餐的主要特征。而在西餐餐桌上，一般摆有三副刀叉及匙.在欧洲，当右手握刀左手拿叉切好东西后，直接就用左手叉起食物送入嘴中，这是可以被接受的，但到了美国，就不可以了，应放下刀子，将叉子交到右手，再用右手叉起食物。 </a:t>
            </a:r>
            <a:endParaRPr lang="zh-CN" altLang="zh-CN" sz="2400" dirty="0"/>
          </a:p>
        </p:txBody>
      </p:sp>
      <p:pic>
        <p:nvPicPr>
          <p:cNvPr id="10243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53237" y="3375025"/>
            <a:ext cx="2290763" cy="348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</p:sld>
</file>

<file path=ppt/tags/tag1.xml><?xml version="1.0" encoding="utf-8"?>
<p:tagLst xmlns:p="http://schemas.openxmlformats.org/presentationml/2006/main">
  <p:tag name="KSO_WPP_MARK_KEY" val="f9e90d0b-7e46-494e-b8f9-b466b5f704f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3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_Office 主题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微软雅黑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微软雅黑" panose="020B0503020204020204" pitchFamily="34" charset="-122"/>
          </a:defRPr>
        </a:defPPr>
      </a:lstStyle>
    </a:lnDef>
  </a:objectDefaults>
  <a:extraClrSchemeLst>
    <a:extraClrScheme>
      <a:clrScheme name="3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3680</Words>
  <Application>WPS 演示</Application>
  <PresentationFormat>全屏显示(4:3)</PresentationFormat>
  <Paragraphs>160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Calibri</vt:lpstr>
      <vt:lpstr>Times New Roman</vt:lpstr>
      <vt:lpstr>Arial</vt:lpstr>
      <vt:lpstr>Arial Unicode MS</vt:lpstr>
      <vt:lpstr>第一PPT模板网-WWW.1PPT.COM</vt:lpstr>
      <vt:lpstr>Unit 6 </vt:lpstr>
      <vt:lpstr>Introduce</vt:lpstr>
      <vt:lpstr>Words</vt:lpstr>
      <vt:lpstr>Words</vt:lpstr>
      <vt:lpstr>Words</vt:lpstr>
      <vt:lpstr>Expressions</vt:lpstr>
      <vt:lpstr>Expressions</vt:lpstr>
      <vt:lpstr>Dialogue</vt:lpstr>
      <vt:lpstr>PowerPoint 演示文稿</vt:lpstr>
      <vt:lpstr>  Expand</vt:lpstr>
      <vt:lpstr>  Expand</vt:lpstr>
      <vt:lpstr>Summary</vt:lpstr>
      <vt:lpstr>Exercise</vt:lpstr>
      <vt:lpstr>Exercise</vt:lpstr>
      <vt:lpstr>Homework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100</cp:revision>
  <dcterms:created xsi:type="dcterms:W3CDTF">2014-11-28T08:03:00Z</dcterms:created>
  <dcterms:modified xsi:type="dcterms:W3CDTF">2023-03-03T08:51:49Z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DA4A7300BA614376B51C5DED07A2EB94</vt:lpwstr>
  </property>
</Properties>
</file>