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74" r:id="rId11"/>
    <p:sldId id="265" r:id="rId12"/>
    <p:sldId id="266" r:id="rId13"/>
    <p:sldId id="267" r:id="rId14"/>
    <p:sldId id="273" r:id="rId15"/>
    <p:sldId id="268" r:id="rId16"/>
    <p:sldId id="258" r:id="rId17"/>
    <p:sldId id="269" r:id="rId18"/>
    <p:sldId id="270" r:id="rId19"/>
    <p:sldId id="271" r:id="rId20"/>
    <p:sldId id="272" r:id="rId21"/>
    <p:sldId id="257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EA5642"/>
    <a:srgbClr val="FFFCDA"/>
    <a:srgbClr val="EF4746"/>
    <a:srgbClr val="FA9D8E"/>
    <a:srgbClr val="BBDAAE"/>
    <a:srgbClr val="A5CEEE"/>
    <a:srgbClr val="FEE39E"/>
    <a:srgbClr val="FAD8E6"/>
    <a:srgbClr val="BBE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5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4CA9F-4125-4F03-9106-5B70C2D89F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D1463-DC03-4B78-AF89-087EF4B85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D1463-DC03-4B78-AF89-087EF4B85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D1463-DC03-4B78-AF89-087EF4B85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9" name="直接连接符 28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8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6" y="4886328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4" y="357190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2214" y="0"/>
            <a:ext cx="9099572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1104876">
            <a:off x="2396590" y="2078303"/>
            <a:ext cx="5415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7 Chinese festivals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 rot="21219500">
            <a:off x="3955626" y="2863994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QQ截图201504182314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125" y="862018"/>
            <a:ext cx="1507537" cy="299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QQ截图201504182314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77739" y="828675"/>
            <a:ext cx="1495423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QQ截图2015041823142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3662" y="828675"/>
            <a:ext cx="149407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QQ截图2015041823142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6781" y="819150"/>
            <a:ext cx="1648868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900113" y="333375"/>
            <a:ext cx="6985000" cy="466725"/>
          </a:xfrm>
          <a:prstGeom prst="rect">
            <a:avLst/>
          </a:prstGeom>
          <a:noFill/>
          <a:ln w="9525">
            <a:solidFill>
              <a:srgbClr val="FA9D8E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 the rules of abbreviation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找出缩写规则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73114" y="3981456"/>
            <a:ext cx="775176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EF4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b="1" dirty="0">
                <a:solidFill>
                  <a:srgbClr val="EF4746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EF4746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规则</a:t>
            </a:r>
            <a:r>
              <a:rPr lang="en-US" altLang="zh-CN" b="1" dirty="0">
                <a:solidFill>
                  <a:srgbClr val="EF4746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EF4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We can use the first three letters and a dot to express month.</a:t>
            </a:r>
            <a:endParaRPr lang="en-US" altLang="zh-CN" b="1" dirty="0">
              <a:solidFill>
                <a:srgbClr val="EF4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EF4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     </a:t>
            </a:r>
            <a:r>
              <a:rPr lang="zh-CN" altLang="en-US" dirty="0">
                <a:solidFill>
                  <a:srgbClr val="EF4746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我们可以用单词前三个字母加点表示月份。               </a:t>
            </a:r>
            <a:endParaRPr lang="zh-CN" altLang="en-US" dirty="0">
              <a:solidFill>
                <a:srgbClr val="EF4746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1539625" y="2752581"/>
            <a:ext cx="2869707" cy="609745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4432050" y="1385985"/>
            <a:ext cx="2869705" cy="611091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16013" y="727075"/>
          <a:ext cx="6696076" cy="3744912"/>
        </p:xfrm>
        <a:graphic>
          <a:graphicData uri="http://schemas.openxmlformats.org/drawingml/2006/table">
            <a:tbl>
              <a:tblPr/>
              <a:tblGrid>
                <a:gridCol w="1673639"/>
                <a:gridCol w="1674399"/>
                <a:gridCol w="1673639"/>
                <a:gridCol w="1674399"/>
              </a:tblGrid>
              <a:tr h="1248304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304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304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endParaRPr lang="en-US" sz="1100" kern="100" dirty="0">
                        <a:latin typeface="Tahoma" panose="020B0604030504040204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73" marR="68573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4716463" y="2311400"/>
            <a:ext cx="1150937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Jan.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26"/>
          <p:cNvSpPr txBox="1">
            <a:spLocks noChangeArrowheads="1"/>
          </p:cNvSpPr>
          <p:nvPr/>
        </p:nvSpPr>
        <p:spPr bwMode="auto">
          <a:xfrm>
            <a:off x="1331913" y="3535363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Feb.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4716463" y="1087438"/>
            <a:ext cx="1150937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Mar.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6372225" y="1087438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Apr.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258888" y="2311400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May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6443663" y="2311400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Jun.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1331913" y="1087438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Jul.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2987675" y="2311400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Aug.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2987675" y="1087438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Sept.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3059113" y="3535363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Nov.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787900" y="3535363"/>
            <a:ext cx="1152525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Oct.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6443663" y="3525838"/>
            <a:ext cx="1152525" cy="58578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Dec.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277813" y="333375"/>
            <a:ext cx="27638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Think and write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1276351" y="1274763"/>
            <a:ext cx="661034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快速地</a:t>
            </a:r>
            <a:r>
              <a:rPr lang="zh-CN" altLang="zh-CN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写出</a:t>
            </a:r>
            <a:r>
              <a:rPr lang="en-US" altLang="zh-CN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zh-CN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个月份的缩写，可以任意分布，</a:t>
            </a:r>
            <a:endParaRPr lang="en-US" altLang="zh-CN" sz="2400" dirty="0">
              <a:solidFill>
                <a:srgbClr val="0099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2400" dirty="0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不按顺序写。</a:t>
            </a:r>
            <a:endParaRPr lang="zh-CN" altLang="zh-CN" sz="2400" dirty="0">
              <a:solidFill>
                <a:srgbClr val="0099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1276351" y="2475092"/>
            <a:ext cx="6610349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写完跟同桌交换读一读。</a:t>
            </a:r>
            <a:endParaRPr lang="en-US" altLang="zh-CN" sz="24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如：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Dec</a:t>
            </a:r>
            <a:r>
              <a:rPr lang="en-US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zh-CN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要读作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December</a:t>
            </a:r>
            <a:endParaRPr lang="zh-CN" altLang="zh-CN" sz="24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277813" y="333375"/>
            <a:ext cx="28263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Think and judge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808930" y="793750"/>
            <a:ext cx="6551217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buSzPct val="100000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1.The </a:t>
            </a: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Mid-Autumn Festival</a:t>
            </a: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is in December.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2.New Year’s Day is on January.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3.Chinese New Year is in February.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4.Children’s Day is in June.</a:t>
            </a:r>
            <a:endParaRPr lang="zh-CN" altLang="en-US" sz="28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655059" y="856595"/>
            <a:ext cx="741319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622537" y="3472736"/>
            <a:ext cx="806362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655059" y="1743948"/>
            <a:ext cx="741319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655059" y="2607548"/>
            <a:ext cx="742682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1765093" y="1079312"/>
            <a:ext cx="3137400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Christmas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3878773" y="1937776"/>
            <a:ext cx="470132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in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561726" y="2464561"/>
            <a:ext cx="1300330" cy="12003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January</a:t>
            </a:r>
            <a:endParaRPr lang="en-US" altLang="zh-CN" sz="24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or </a:t>
            </a:r>
            <a:endParaRPr lang="en-US" altLang="zh-CN" sz="24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February</a:t>
            </a:r>
            <a:endParaRPr lang="en-US" altLang="zh-CN" sz="2400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35000" y="965200"/>
            <a:ext cx="7950200" cy="3441700"/>
          </a:xfrm>
          <a:prstGeom prst="roundRect">
            <a:avLst>
              <a:gd name="adj" fmla="val 12239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8755" y="439107"/>
            <a:ext cx="2249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EF4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 a game:</a:t>
            </a:r>
            <a:endParaRPr lang="en-US" altLang="zh-CN" sz="2800" b="1" dirty="0">
              <a:solidFill>
                <a:srgbClr val="EF4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1019664" y="1260749"/>
            <a:ext cx="7553695" cy="264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游戏规则：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四人一小组合作完成。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同学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问节日日期，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同学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B,C,D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回答并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在自己的表格上圈出该节日所在的月份。以此类推。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	</a:t>
            </a: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When’s …?      … is in …</a:t>
            </a:r>
            <a:endParaRPr lang="en-US" altLang="zh-CN" sz="20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第一个能完成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Bingo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的同学为赢家。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Bingo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三个单词连成一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条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线，横连、竖连、对角皆可）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QQ截图2015041900450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6213" y="263248"/>
            <a:ext cx="4014787" cy="407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695325" y="2247715"/>
            <a:ext cx="7848600" cy="2123658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Spring is in March, April and May.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In spring, it’s warm.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We fly kites.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We go boating and climbing in spring.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1325" y="328613"/>
            <a:ext cx="238238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Think and say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695325" y="2247715"/>
            <a:ext cx="7848600" cy="2062103"/>
          </a:xfrm>
          <a:prstGeom prst="rect">
            <a:avLst/>
          </a:prstGeom>
          <a:solidFill>
            <a:srgbClr val="92D050">
              <a:alpha val="4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is in … and 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…, it’s 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…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0492" y="786538"/>
            <a:ext cx="6457950" cy="3831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339725" y="328613"/>
            <a:ext cx="26805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Think and write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pic36.nipic.com/20131224/2531170_000942405000_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"/>
            <a:ext cx="9144499" cy="471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562100" y="1612900"/>
            <a:ext cx="5969000" cy="1638300"/>
          </a:xfrm>
          <a:prstGeom prst="roundRect">
            <a:avLst/>
          </a:prstGeom>
          <a:solidFill>
            <a:srgbClr val="FFFCDA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55800" y="2048817"/>
            <a:ext cx="4903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 Chinese festivals!</a:t>
            </a:r>
            <a:endParaRPr lang="en-US" altLang="zh-CN" sz="36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1243014" y="1498600"/>
            <a:ext cx="6961186" cy="2806700"/>
            <a:chOff x="963613" y="1865380"/>
            <a:chExt cx="7542119" cy="3949258"/>
          </a:xfrm>
        </p:grpSpPr>
        <p:sp>
          <p:nvSpPr>
            <p:cNvPr id="7" name="圆角矩形 6"/>
            <p:cNvSpPr/>
            <p:nvPr/>
          </p:nvSpPr>
          <p:spPr>
            <a:xfrm>
              <a:off x="963613" y="1865380"/>
              <a:ext cx="7216775" cy="3940132"/>
            </a:xfrm>
            <a:prstGeom prst="roundRect">
              <a:avLst/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714357" y="4326948"/>
              <a:ext cx="791375" cy="1487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331084" y="780311"/>
            <a:ext cx="30972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20"/>
          <p:cNvSpPr txBox="1">
            <a:spLocks noChangeArrowheads="1"/>
          </p:cNvSpPr>
          <p:nvPr/>
        </p:nvSpPr>
        <p:spPr bwMode="auto">
          <a:xfrm>
            <a:off x="1596630" y="1712332"/>
            <a:ext cx="6129486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1.Finish writing task.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完成书上练习。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2.Memorize the spelling of twelve months.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记住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个月份的单词拼写，并分享你的记忆方法。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3.Try to know more about the twelve months.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试着了解更多关于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个月份的知识。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21379149">
            <a:off x="950253" y="223784"/>
            <a:ext cx="3431225" cy="2000250"/>
            <a:chOff x="428624" y="447676"/>
            <a:chExt cx="3431225" cy="2000250"/>
          </a:xfrm>
        </p:grpSpPr>
        <p:sp>
          <p:nvSpPr>
            <p:cNvPr id="12" name="圆角矩形 11"/>
            <p:cNvSpPr/>
            <p:nvPr/>
          </p:nvSpPr>
          <p:spPr>
            <a:xfrm>
              <a:off x="428624" y="447676"/>
              <a:ext cx="3431225" cy="2000250"/>
            </a:xfrm>
            <a:prstGeom prst="roundRect">
              <a:avLst>
                <a:gd name="adj" fmla="val 11282"/>
              </a:avLst>
            </a:prstGeom>
            <a:solidFill>
              <a:srgbClr val="FAD8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11642" y="498651"/>
              <a:ext cx="1678665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Spring Festival</a:t>
              </a:r>
              <a:endParaRPr lang="en-US" altLang="zh-CN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89750" y="908668"/>
              <a:ext cx="321851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 typeface="Wingdings" panose="05000000000000000000" pitchFamily="2" charset="2"/>
                <a:buChar char="l"/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January/February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>
                <a:buFont typeface="Wingdings" panose="05000000000000000000" pitchFamily="2" charset="2"/>
                <a:buChar char="l"/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get together with families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>
                <a:buFont typeface="Wingdings" panose="05000000000000000000" pitchFamily="2" charset="2"/>
                <a:buChar char="l"/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have a big dinner and eat dumplings</a:t>
              </a:r>
              <a:endParaRPr lang="en-US" altLang="zh-CN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268950">
            <a:off x="5019707" y="98069"/>
            <a:ext cx="3165833" cy="1630910"/>
            <a:chOff x="4416067" y="220716"/>
            <a:chExt cx="3165833" cy="1630910"/>
          </a:xfrm>
        </p:grpSpPr>
        <p:sp>
          <p:nvSpPr>
            <p:cNvPr id="16" name="圆角矩形 15"/>
            <p:cNvSpPr/>
            <p:nvPr/>
          </p:nvSpPr>
          <p:spPr>
            <a:xfrm>
              <a:off x="4416067" y="220716"/>
              <a:ext cx="3165833" cy="1630910"/>
            </a:xfrm>
            <a:prstGeom prst="roundRect">
              <a:avLst>
                <a:gd name="adj" fmla="val 11282"/>
              </a:avLst>
            </a:prstGeom>
            <a:solidFill>
              <a:srgbClr val="FE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02692" y="254770"/>
              <a:ext cx="2319866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Mid-Autumn Festival</a:t>
              </a:r>
              <a:endParaRPr lang="en-US" altLang="zh-CN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90143" y="693347"/>
              <a:ext cx="23449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September/October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look at the moon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moon cakes</a:t>
              </a:r>
              <a:endParaRPr lang="en-US" altLang="zh-CN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51394" y="3243813"/>
            <a:ext cx="1054100" cy="10541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11489" y="3243394"/>
            <a:ext cx="1077516" cy="1077516"/>
          </a:xfrm>
          <a:prstGeom prst="rect">
            <a:avLst/>
          </a:prstGeom>
        </p:spPr>
      </p:pic>
      <p:sp>
        <p:nvSpPr>
          <p:cNvPr id="21" name="圆角矩形标注 20"/>
          <p:cNvSpPr/>
          <p:nvPr/>
        </p:nvSpPr>
        <p:spPr>
          <a:xfrm>
            <a:off x="185738" y="2354094"/>
            <a:ext cx="2380059" cy="358115"/>
          </a:xfrm>
          <a:prstGeom prst="wedgeRoundRectCallout">
            <a:avLst>
              <a:gd name="adj1" fmla="val 25590"/>
              <a:gd name="adj2" fmla="val 7446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5954" y="2275924"/>
            <a:ext cx="2489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When’s the Spring Festival?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85738" y="2826534"/>
            <a:ext cx="3007042" cy="358115"/>
          </a:xfrm>
          <a:prstGeom prst="wedgeRoundRectCallout">
            <a:avLst>
              <a:gd name="adj1" fmla="val 25590"/>
              <a:gd name="adj2" fmla="val 7446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6768" y="2824564"/>
            <a:ext cx="30766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people do at this festival?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490914" y="2335044"/>
            <a:ext cx="923798" cy="358115"/>
          </a:xfrm>
          <a:prstGeom prst="wedgeRoundRectCallout">
            <a:avLst>
              <a:gd name="adj1" fmla="val -29057"/>
              <a:gd name="adj2" fmla="val 7446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598468" y="2344824"/>
            <a:ext cx="7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in...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490913" y="2935119"/>
            <a:ext cx="1561713" cy="358115"/>
          </a:xfrm>
          <a:prstGeom prst="wedgeRoundRectCallout">
            <a:avLst>
              <a:gd name="adj1" fmla="val -36376"/>
              <a:gd name="adj2" fmla="val 7180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598468" y="2944899"/>
            <a:ext cx="1651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usually...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260333" y="4313272"/>
            <a:ext cx="3406792" cy="358115"/>
          </a:xfrm>
          <a:prstGeom prst="wedgeRoundRectCallout">
            <a:avLst>
              <a:gd name="adj1" fmla="val -1334"/>
              <a:gd name="adj2" fmla="val -109054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1804" y="4225848"/>
            <a:ext cx="350403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people eat at this festival?</a:t>
            </a:r>
            <a:endParaRPr lang="en-US" altLang="zh-CN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712397" y="4216067"/>
            <a:ext cx="1248420" cy="507831"/>
            <a:chOff x="3712397" y="3791645"/>
            <a:chExt cx="1248420" cy="507831"/>
          </a:xfrm>
        </p:grpSpPr>
        <p:sp>
          <p:nvSpPr>
            <p:cNvPr id="30" name="圆角矩形标注 29"/>
            <p:cNvSpPr/>
            <p:nvPr/>
          </p:nvSpPr>
          <p:spPr>
            <a:xfrm>
              <a:off x="3712397" y="3907373"/>
              <a:ext cx="1248420" cy="358115"/>
            </a:xfrm>
            <a:prstGeom prst="wedgeRoundRectCallout">
              <a:avLst>
                <a:gd name="adj1" fmla="val -52398"/>
                <a:gd name="adj2" fmla="val -8245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724131" y="3791645"/>
              <a:ext cx="1217000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They eat…</a:t>
              </a:r>
              <a:endParaRPr lang="en-US" altLang="zh-CN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rot="21254204">
            <a:off x="5307475" y="1601472"/>
            <a:ext cx="3165833" cy="1630910"/>
            <a:chOff x="4416067" y="220716"/>
            <a:chExt cx="3165833" cy="1630910"/>
          </a:xfrm>
        </p:grpSpPr>
        <p:sp>
          <p:nvSpPr>
            <p:cNvPr id="35" name="圆角矩形 34"/>
            <p:cNvSpPr/>
            <p:nvPr/>
          </p:nvSpPr>
          <p:spPr>
            <a:xfrm>
              <a:off x="4416067" y="220716"/>
              <a:ext cx="3165833" cy="1630910"/>
            </a:xfrm>
            <a:prstGeom prst="roundRect">
              <a:avLst>
                <a:gd name="adj" fmla="val 11282"/>
              </a:avLst>
            </a:prstGeom>
            <a:solidFill>
              <a:srgbClr val="A5C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602692" y="254770"/>
              <a:ext cx="2319866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Dragon Boat Festival</a:t>
              </a:r>
              <a:endParaRPr lang="en-US" altLang="zh-CN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590143" y="693346"/>
              <a:ext cx="279672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May/June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have dragon boat races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rice dumplings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33589" y="3205892"/>
            <a:ext cx="3437048" cy="1644482"/>
            <a:chOff x="4425593" y="254770"/>
            <a:chExt cx="3437048" cy="1644482"/>
          </a:xfrm>
        </p:grpSpPr>
        <p:sp>
          <p:nvSpPr>
            <p:cNvPr id="39" name="圆角矩形 38"/>
            <p:cNvSpPr/>
            <p:nvPr/>
          </p:nvSpPr>
          <p:spPr>
            <a:xfrm>
              <a:off x="4425593" y="268342"/>
              <a:ext cx="3437048" cy="1630910"/>
            </a:xfrm>
            <a:prstGeom prst="roundRect">
              <a:avLst>
                <a:gd name="adj" fmla="val 11282"/>
              </a:avLst>
            </a:prstGeom>
            <a:solidFill>
              <a:srgbClr val="BBD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602692" y="254770"/>
              <a:ext cx="2319866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Double Ninth Festival</a:t>
              </a:r>
              <a:endPara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573016" y="629705"/>
              <a:ext cx="324541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October/November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visit parents and grandparents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climb mountains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rice cakes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7040" y="287362"/>
            <a:ext cx="4262835" cy="200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612901" y="2459038"/>
            <a:ext cx="64452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Spring Festival is in __________________.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______________with their families.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eat_____________.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747419" y="2570162"/>
            <a:ext cx="374491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January or February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811463" y="3281948"/>
            <a:ext cx="2767012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together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024188" y="4050883"/>
            <a:ext cx="21971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6788" y1="19403" x2="63731" y2="11940"/>
                        <a14:foregroundMark x1="75648" y1="19403" x2="92919" y2="6343"/>
                        <a14:foregroundMark x1="94301" y1="24254" x2="93092" y2="3731"/>
                        <a14:foregroundMark x1="97582" y1="32463" x2="95682" y2="3731"/>
                        <a14:foregroundMark x1="40069" y1="11567" x2="89810" y2="4478"/>
                        <a14:foregroundMark x1="31088" y1="10075" x2="60622" y2="4478"/>
                        <a14:foregroundMark x1="60622" y1="4478" x2="92746" y2="2985"/>
                        <a14:foregroundMark x1="65630" y1="3358" x2="73748" y2="1119"/>
                        <a14:foregroundMark x1="5009" y1="9328" x2="31606" y2="932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25675" y="400050"/>
            <a:ext cx="4589344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392238" y="2660650"/>
            <a:ext cx="84963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Dragon Boat Festival is in _____________.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 ________________in some places.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eat________________ at this festival.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494338" y="2760663"/>
            <a:ext cx="216058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or June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24163" y="3502025"/>
            <a:ext cx="32400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dragon boat races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967038" y="4246563"/>
            <a:ext cx="2952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 dumplings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4625" y="335236"/>
            <a:ext cx="3819525" cy="218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541463" y="2522264"/>
            <a:ext cx="896461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Mid-Autumn Festival is in ___________________.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______________________with their families.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eat___________________.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61000" y="2627039"/>
            <a:ext cx="41402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September or October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538413" y="3396976"/>
            <a:ext cx="3262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at the moon at night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979738" y="4075217"/>
            <a:ext cx="295433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 cakes and fruit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90800" y="260350"/>
            <a:ext cx="4216400" cy="237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190625" y="2659309"/>
            <a:ext cx="856932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Double Ninth Festival is in ___________________.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________________and________________. 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eat___________ at this festival.</a:t>
            </a:r>
            <a:endParaRPr lang="en-US" altLang="zh-CN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16150" y="3152775"/>
            <a:ext cx="35274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 their parents 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grandparents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183188" y="2771775"/>
            <a:ext cx="417671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 or November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83188" y="3527424"/>
            <a:ext cx="2879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 mountains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684463" y="4241553"/>
            <a:ext cx="18716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 cakes 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506619" y="3345731"/>
            <a:ext cx="1638946" cy="13890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十二月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506619" y="3345731"/>
            <a:ext cx="163894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dirty="0">
              <a:solidFill>
                <a:srgbClr val="FF0066"/>
              </a:solidFill>
              <a:latin typeface="Times New Roman" panose="02020603050405020304" pitchFamily="18" charset="0"/>
              <a:ea typeface="Meiryo" pitchFamily="34" charset="-128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430729" y="188914"/>
            <a:ext cx="1694067" cy="142336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March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三月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430729" y="3328582"/>
            <a:ext cx="1694067" cy="1423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November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十一月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37758" y="188914"/>
            <a:ext cx="1638946" cy="142336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January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一月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506619" y="188914"/>
            <a:ext cx="1638946" cy="142336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四月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82025" y="1760488"/>
            <a:ext cx="1750413" cy="136701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五月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72375" y="1805197"/>
            <a:ext cx="1610774" cy="12775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July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七月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506619" y="1760488"/>
            <a:ext cx="1638946" cy="13670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August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八月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534855" y="1749463"/>
            <a:ext cx="1637722" cy="13890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June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六月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26290" y="3345731"/>
            <a:ext cx="1861882" cy="13890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September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九月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48330" y="206063"/>
            <a:ext cx="1610773" cy="13890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February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二月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20156" y="3318170"/>
            <a:ext cx="1667120" cy="1444184"/>
          </a:xfrm>
          <a:prstGeom prst="roundRect">
            <a:avLst>
              <a:gd name="adj" fmla="val 2205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十月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37758" y="206063"/>
            <a:ext cx="163894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534856" y="206063"/>
            <a:ext cx="1637721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444815" y="206063"/>
            <a:ext cx="1665894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dirty="0">
              <a:solidFill>
                <a:srgbClr val="FF0066"/>
              </a:solidFill>
              <a:latin typeface="Times New Roman" panose="02020603050405020304" pitchFamily="18" charset="0"/>
              <a:ea typeface="Meiryo" pitchFamily="34" charset="-128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506619" y="206063"/>
            <a:ext cx="163894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dirty="0">
              <a:solidFill>
                <a:srgbClr val="FF0066"/>
              </a:solidFill>
              <a:latin typeface="Times New Roman" panose="02020603050405020304" pitchFamily="18" charset="0"/>
              <a:ea typeface="Meiryo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96111" y="1749463"/>
            <a:ext cx="1722241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534243" y="1749463"/>
            <a:ext cx="163894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458289" y="1749463"/>
            <a:ext cx="163894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dirty="0">
              <a:solidFill>
                <a:srgbClr val="FF0066"/>
              </a:solidFill>
              <a:latin typeface="Times New Roman" panose="02020603050405020304" pitchFamily="18" charset="0"/>
              <a:ea typeface="Meiryo" pitchFamily="34" charset="-128"/>
              <a:cs typeface="Times New Roman" panose="02020603050405020304" pitchFamily="18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506619" y="1749463"/>
            <a:ext cx="163894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200" dirty="0">
              <a:solidFill>
                <a:srgbClr val="FF0066"/>
              </a:solidFill>
              <a:latin typeface="Times New Roman" panose="02020603050405020304" pitchFamily="18" charset="0"/>
              <a:ea typeface="Meiryo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54463" y="3345731"/>
            <a:ext cx="1805536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534243" y="3318170"/>
            <a:ext cx="1638946" cy="1444184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444815" y="3345731"/>
            <a:ext cx="1665894" cy="1389062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27212" y="2000153"/>
            <a:ext cx="6861480" cy="1172006"/>
            <a:chOff x="827212" y="-742951"/>
            <a:chExt cx="6861480" cy="1172006"/>
          </a:xfrm>
        </p:grpSpPr>
        <p:sp>
          <p:nvSpPr>
            <p:cNvPr id="31" name="上凸带形 30"/>
            <p:cNvSpPr/>
            <p:nvPr/>
          </p:nvSpPr>
          <p:spPr>
            <a:xfrm>
              <a:off x="827212" y="-742951"/>
              <a:ext cx="6861480" cy="965597"/>
            </a:xfrm>
            <a:prstGeom prst="ribbon2">
              <a:avLst>
                <a:gd name="adj1" fmla="val 16667"/>
                <a:gd name="adj2" fmla="val 7328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b="1" dirty="0">
                <a:ln w="11430">
                  <a:noFill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84815" y="-648163"/>
              <a:ext cx="467315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How to remember them?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90654" y="2000153"/>
            <a:ext cx="6861480" cy="965597"/>
            <a:chOff x="827212" y="-742951"/>
            <a:chExt cx="6861480" cy="965597"/>
          </a:xfrm>
        </p:grpSpPr>
        <p:sp>
          <p:nvSpPr>
            <p:cNvPr id="35" name="上凸带形 34"/>
            <p:cNvSpPr/>
            <p:nvPr/>
          </p:nvSpPr>
          <p:spPr>
            <a:xfrm>
              <a:off x="827212" y="-742951"/>
              <a:ext cx="6861480" cy="965597"/>
            </a:xfrm>
            <a:prstGeom prst="ribbon2">
              <a:avLst>
                <a:gd name="adj1" fmla="val 16667"/>
                <a:gd name="adj2" fmla="val 7328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b="1" dirty="0">
                <a:ln w="11430">
                  <a:noFill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9999" y="-648163"/>
              <a:ext cx="46731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 months in a year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430730" y="279400"/>
            <a:ext cx="1586372" cy="1332874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March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三月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37758" y="279400"/>
            <a:ext cx="1534755" cy="1332874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January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一月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506619" y="279400"/>
            <a:ext cx="1534755" cy="1332874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四月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713202" y="2571105"/>
            <a:ext cx="1574175" cy="13007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July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七月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75683" y="2571105"/>
            <a:ext cx="1533608" cy="13007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June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六月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486080" y="2598666"/>
            <a:ext cx="1889320" cy="13007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September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九月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433817" y="294369"/>
            <a:ext cx="1622886" cy="130075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February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二月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479946" y="2574609"/>
            <a:ext cx="1561137" cy="1352374"/>
          </a:xfrm>
          <a:prstGeom prst="roundRect">
            <a:avLst>
              <a:gd name="adj" fmla="val 2205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十月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91436" y="1164588"/>
            <a:ext cx="1858849" cy="130075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十二月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417021" y="3482395"/>
            <a:ext cx="1641791" cy="13328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November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十一月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419678" y="1185235"/>
            <a:ext cx="1639135" cy="128010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五月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43831" y="3535160"/>
            <a:ext cx="1534755" cy="128010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August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八月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47875" y="966211"/>
            <a:ext cx="6307969" cy="3073400"/>
            <a:chOff x="1347875" y="966211"/>
            <a:chExt cx="6307969" cy="3073400"/>
          </a:xfrm>
        </p:grpSpPr>
        <p:sp>
          <p:nvSpPr>
            <p:cNvPr id="3" name="圆角矩形 2"/>
            <p:cNvSpPr/>
            <p:nvPr/>
          </p:nvSpPr>
          <p:spPr>
            <a:xfrm>
              <a:off x="1347875" y="966211"/>
              <a:ext cx="6307969" cy="3073400"/>
            </a:xfrm>
            <a:prstGeom prst="roundRect">
              <a:avLst/>
            </a:prstGeom>
            <a:solidFill>
              <a:schemeClr val="bg1">
                <a:alpha val="91000"/>
              </a:schemeClr>
            </a:solidFill>
            <a:ln>
              <a:solidFill>
                <a:srgbClr val="FA9D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38139" y="1162454"/>
              <a:ext cx="4237261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Spring is in …</a:t>
              </a:r>
              <a:endPara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Summer is in …</a:t>
              </a:r>
              <a:endPara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Autumn is in…</a:t>
              </a:r>
              <a:endPara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Winter is in …</a:t>
              </a:r>
              <a:endPara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p0.so.qhimg.com/bdr/_240_/t01bf92839b9d145235.jpg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/>
          <a:stretch>
            <a:fillRect/>
          </a:stretch>
        </p:blipFill>
        <p:spPr bwMode="auto">
          <a:xfrm>
            <a:off x="1360489" y="421937"/>
            <a:ext cx="1958436" cy="183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http://pic34.nipic.com/20131106/610812_172518052326_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65590" y="392813"/>
            <a:ext cx="2288948" cy="173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http://img.sj33.cn/uploads/allimg/200807/200807032235270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0276">
            <a:off x="5115753" y="2513968"/>
            <a:ext cx="2388621" cy="23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4808538" y="525815"/>
            <a:ext cx="1881663" cy="812447"/>
          </a:xfrm>
          <a:prstGeom prst="ellipse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0914065">
            <a:off x="1328982" y="740558"/>
            <a:ext cx="801880" cy="472184"/>
          </a:xfrm>
          <a:prstGeom prst="ellipse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712886">
            <a:off x="5647760" y="2737102"/>
            <a:ext cx="1664398" cy="808497"/>
          </a:xfrm>
          <a:prstGeom prst="ellipse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" name="Picture 1" descr="C:\Users\Administrator\AppData\Roaming\Tencent\Users\418471190\QQ\WinTemp\RichOle\V9@YVER%N)[)6X9@R79MEDP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90141" y="2498422"/>
            <a:ext cx="2270111" cy="221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椭圆 26"/>
          <p:cNvSpPr/>
          <p:nvPr/>
        </p:nvSpPr>
        <p:spPr>
          <a:xfrm>
            <a:off x="1661660" y="2461434"/>
            <a:ext cx="1664397" cy="809813"/>
          </a:xfrm>
          <a:prstGeom prst="ellipse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7" grpId="0" animBg="1"/>
    </p:bldLst>
  </p:timing>
</p:sld>
</file>

<file path=ppt/tags/tag1.xml><?xml version="1.0" encoding="utf-8"?>
<p:tagLst xmlns:p="http://schemas.openxmlformats.org/presentationml/2006/main">
  <p:tag name="KSO_WPP_MARK_KEY" val="12938542-04e3-49fd-b479-988a6135d1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2477</Words>
  <Application>WPS 演示</Application>
  <PresentationFormat>全屏显示(16:9)</PresentationFormat>
  <Paragraphs>252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Meiryo</vt:lpstr>
      <vt:lpstr>Arial Unicode MS</vt:lpstr>
      <vt:lpstr>Calibri Light</vt:lpstr>
      <vt:lpstr>Tahoma</vt:lpstr>
      <vt:lpstr>Times New Roman</vt:lpstr>
      <vt:lpstr>楷体_GB2312</vt:lpstr>
      <vt:lpstr>新宋体</vt:lpstr>
      <vt:lpstr>楷体</vt:lpstr>
      <vt:lpstr>Arial</vt:lpstr>
      <vt:lpstr>Yu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F5171E8AF6E04F2A8851A74C938F9F96</vt:lpwstr>
  </property>
  <property fmtid="{D5CDD505-2E9C-101B-9397-08002B2CF9AE}" pid="3" name="KSOProductBuildVer">
    <vt:lpwstr>2052-11.1.0.13703</vt:lpwstr>
  </property>
</Properties>
</file>