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8" r:id="rId4"/>
    <p:sldId id="259" r:id="rId5"/>
    <p:sldId id="270" r:id="rId6"/>
    <p:sldId id="271" r:id="rId7"/>
    <p:sldId id="272" r:id="rId8"/>
    <p:sldId id="262" r:id="rId9"/>
    <p:sldId id="263" r:id="rId10"/>
    <p:sldId id="264" r:id="rId11"/>
    <p:sldId id="265" r:id="rId12"/>
    <p:sldId id="269" r:id="rId13"/>
    <p:sldId id="273" r:id="rId14"/>
    <p:sldId id="274" r:id="rId15"/>
    <p:sldId id="275" r:id="rId16"/>
    <p:sldId id="276" r:id="rId17"/>
    <p:sldId id="278" r:id="rId18"/>
    <p:sldId id="277" r:id="rId19"/>
    <p:sldId id="279" r:id="rId20"/>
    <p:sldId id="280" r:id="rId21"/>
    <p:sldId id="281" r:id="rId22"/>
    <p:sldId id="257" r:id="rId23"/>
  </p:sldIdLst>
  <p:sldSz cx="9144000" cy="5143500" type="screen16x9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5642"/>
    <a:srgbClr val="FFFCDA"/>
    <a:srgbClr val="7ECEEF"/>
    <a:srgbClr val="FFC000"/>
    <a:srgbClr val="A7A9C3"/>
    <a:srgbClr val="FEF200"/>
    <a:srgbClr val="EAAA76"/>
    <a:srgbClr val="EF4746"/>
    <a:srgbClr val="FBA51C"/>
    <a:srgbClr val="95C6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0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7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7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2" y="357189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7ECEE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2077177" y="2081730"/>
            <a:ext cx="5415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Unit 7 Chinese festivals</a:t>
            </a:r>
            <a:endParaRPr lang="en-US" altLang="zh-CN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五年级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 rot="21219500">
            <a:off x="3955626" y="2863994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2"/>
          <p:cNvSpPr txBox="1">
            <a:spLocks noChangeArrowheads="1"/>
          </p:cNvSpPr>
          <p:nvPr/>
        </p:nvSpPr>
        <p:spPr bwMode="auto">
          <a:xfrm>
            <a:off x="971550" y="696913"/>
            <a:ext cx="794543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3.Dou you know the abbreviations of twelve </a:t>
            </a:r>
            <a:r>
              <a:rPr lang="en-US" altLang="zh-CN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s?  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5121" descr="QQ截图2015041823142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55713" y="1265238"/>
            <a:ext cx="1743075" cy="352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5122" descr="QQ截图2015041823142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56113" y="1265238"/>
            <a:ext cx="1763712" cy="3529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163888" y="1401009"/>
            <a:ext cx="985837" cy="52322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Jan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163888" y="2000524"/>
            <a:ext cx="987425" cy="52322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Feb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163888" y="2600039"/>
            <a:ext cx="987425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Mar.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163888" y="3133534"/>
            <a:ext cx="987425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Apr.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179763" y="3667029"/>
            <a:ext cx="971550" cy="4572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May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163888" y="4200526"/>
            <a:ext cx="985837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Jun.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451600" y="1460256"/>
            <a:ext cx="795338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Jul.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6451600" y="2003924"/>
            <a:ext cx="793750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Aug.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6451600" y="2547592"/>
            <a:ext cx="914400" cy="45720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Sept.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>
            <a:spLocks noChangeArrowheads="1"/>
          </p:cNvSpPr>
          <p:nvPr/>
        </p:nvSpPr>
        <p:spPr bwMode="auto">
          <a:xfrm>
            <a:off x="6451600" y="3091260"/>
            <a:ext cx="795338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Oct.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文本框 27"/>
          <p:cNvSpPr txBox="1">
            <a:spLocks noChangeArrowheads="1"/>
          </p:cNvSpPr>
          <p:nvPr/>
        </p:nvSpPr>
        <p:spPr bwMode="auto">
          <a:xfrm>
            <a:off x="6451600" y="3634928"/>
            <a:ext cx="795338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Nov.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6451600" y="4178598"/>
            <a:ext cx="795338" cy="457200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anose="02020603050405020304" pitchFamily="18" charset="0"/>
                <a:cs typeface="Times New Roman" panose="02020603050405020304" pitchFamily="18" charset="0"/>
              </a:rPr>
              <a:t>Dec.</a:t>
            </a:r>
            <a:endParaRPr lang="en-US" altLang="zh-CN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"/>
          <p:cNvSpPr txBox="1">
            <a:spLocks noChangeArrowheads="1"/>
          </p:cNvSpPr>
          <p:nvPr/>
        </p:nvSpPr>
        <p:spPr bwMode="auto">
          <a:xfrm>
            <a:off x="1169988" y="731876"/>
            <a:ext cx="67040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4.Dou you know the pronunciation of </a:t>
            </a:r>
            <a:r>
              <a:rPr lang="en-US" altLang="zh-CN" sz="2800" dirty="0" err="1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altLang="zh-C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组合 37"/>
          <p:cNvGrpSpPr/>
          <p:nvPr/>
        </p:nvGrpSpPr>
        <p:grpSpPr bwMode="auto">
          <a:xfrm>
            <a:off x="1008063" y="1935208"/>
            <a:ext cx="7086601" cy="744492"/>
            <a:chOff x="398247" y="2235218"/>
            <a:chExt cx="8116276" cy="976003"/>
          </a:xfrm>
        </p:grpSpPr>
        <p:grpSp>
          <p:nvGrpSpPr>
            <p:cNvPr id="19" name="组合 12"/>
            <p:cNvGrpSpPr/>
            <p:nvPr/>
          </p:nvGrpSpPr>
          <p:grpSpPr bwMode="auto">
            <a:xfrm>
              <a:off x="398247" y="2235218"/>
              <a:ext cx="8116276" cy="976003"/>
              <a:chOff x="1338930" y="1460178"/>
              <a:chExt cx="9603780" cy="1285464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1338930" y="1460178"/>
                <a:ext cx="2030907" cy="1285464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文本框 3"/>
              <p:cNvSpPr txBox="1">
                <a:spLocks noChangeArrowheads="1"/>
              </p:cNvSpPr>
              <p:nvPr/>
            </p:nvSpPr>
            <p:spPr bwMode="auto">
              <a:xfrm>
                <a:off x="1601475" y="1658616"/>
                <a:ext cx="1492870" cy="6888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altLang="zh-CN" sz="28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mou</a:t>
                </a:r>
                <a:r>
                  <a:rPr lang="en-US" altLang="zh-CN" sz="2800" dirty="0">
                    <a:solidFill>
                      <a:srgbClr val="EA5642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</a:t>
                </a:r>
                <a:endParaRPr lang="zh-CN" altLang="en-US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>
                <a:off x="3886169" y="1460178"/>
                <a:ext cx="2030907" cy="1285464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6347353" y="1460178"/>
                <a:ext cx="2030907" cy="1285464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4" name="圆角矩形 43"/>
              <p:cNvSpPr/>
              <p:nvPr/>
            </p:nvSpPr>
            <p:spPr>
              <a:xfrm>
                <a:off x="8911803" y="1460178"/>
                <a:ext cx="2030907" cy="1285464"/>
              </a:xfrm>
              <a:prstGeom prst="roundRect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4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8" name="文本框 4"/>
            <p:cNvSpPr txBox="1">
              <a:spLocks noChangeArrowheads="1"/>
            </p:cNvSpPr>
            <p:nvPr/>
          </p:nvSpPr>
          <p:spPr bwMode="auto">
            <a:xfrm>
              <a:off x="2859803" y="2422327"/>
              <a:ext cx="1123949" cy="523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ank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文本框 5"/>
            <p:cNvSpPr txBox="1">
              <a:spLocks noChangeArrowheads="1"/>
            </p:cNvSpPr>
            <p:nvPr/>
          </p:nvSpPr>
          <p:spPr bwMode="auto">
            <a:xfrm>
              <a:off x="5032357" y="2396280"/>
              <a:ext cx="850397" cy="52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6"/>
            <p:cNvSpPr txBox="1">
              <a:spLocks noChangeArrowheads="1"/>
            </p:cNvSpPr>
            <p:nvPr/>
          </p:nvSpPr>
          <p:spPr bwMode="auto">
            <a:xfrm>
              <a:off x="7093940" y="2392655"/>
              <a:ext cx="1056021" cy="5230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ink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文本框 4"/>
          <p:cNvSpPr txBox="1">
            <a:spLocks noChangeArrowheads="1"/>
          </p:cNvSpPr>
          <p:nvPr/>
        </p:nvSpPr>
        <p:spPr bwMode="auto">
          <a:xfrm>
            <a:off x="6562025" y="1214109"/>
            <a:ext cx="554960" cy="523220"/>
          </a:xfrm>
          <a:prstGeom prst="rect">
            <a:avLst/>
          </a:prstGeom>
          <a:solidFill>
            <a:srgbClr val="A7A9C3"/>
          </a:solidFill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l-GR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θ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组合 35"/>
          <p:cNvGrpSpPr/>
          <p:nvPr/>
        </p:nvGrpSpPr>
        <p:grpSpPr bwMode="auto">
          <a:xfrm>
            <a:off x="1008063" y="2854987"/>
            <a:ext cx="3819525" cy="662913"/>
            <a:chOff x="1367666" y="3690465"/>
            <a:chExt cx="3820653" cy="1009935"/>
          </a:xfrm>
        </p:grpSpPr>
        <p:sp>
          <p:nvSpPr>
            <p:cNvPr id="37" name="圆角矩形 36"/>
            <p:cNvSpPr/>
            <p:nvPr/>
          </p:nvSpPr>
          <p:spPr>
            <a:xfrm>
              <a:off x="1367666" y="3690465"/>
              <a:ext cx="3820653" cy="1009935"/>
            </a:xfrm>
            <a:prstGeom prst="roundRect">
              <a:avLst/>
            </a:prstGeom>
            <a:solidFill>
              <a:srgbClr val="7EC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文本框 34"/>
            <p:cNvSpPr txBox="1">
              <a:spLocks noChangeArrowheads="1"/>
            </p:cNvSpPr>
            <p:nvPr/>
          </p:nvSpPr>
          <p:spPr bwMode="auto">
            <a:xfrm>
              <a:off x="1375441" y="3873126"/>
              <a:ext cx="2523295" cy="797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ey are </a:t>
              </a:r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irsty.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9" name="组合 32"/>
          <p:cNvGrpSpPr/>
          <p:nvPr/>
        </p:nvGrpSpPr>
        <p:grpSpPr bwMode="auto">
          <a:xfrm>
            <a:off x="1008063" y="3731474"/>
            <a:ext cx="6740525" cy="690672"/>
            <a:chOff x="1330719" y="5384272"/>
            <a:chExt cx="6741263" cy="690641"/>
          </a:xfrm>
        </p:grpSpPr>
        <p:sp>
          <p:nvSpPr>
            <p:cNvPr id="40" name="圆角矩形 39"/>
            <p:cNvSpPr/>
            <p:nvPr/>
          </p:nvSpPr>
          <p:spPr>
            <a:xfrm>
              <a:off x="1330719" y="5384272"/>
              <a:ext cx="6741263" cy="690641"/>
            </a:xfrm>
            <a:prstGeom prst="roundRect">
              <a:avLst/>
            </a:prstGeom>
            <a:solidFill>
              <a:srgbClr val="7ECE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30"/>
            <p:cNvSpPr txBox="1">
              <a:spLocks noChangeArrowheads="1"/>
            </p:cNvSpPr>
            <p:nvPr/>
          </p:nvSpPr>
          <p:spPr bwMode="auto">
            <a:xfrm>
              <a:off x="1356122" y="5435756"/>
              <a:ext cx="4306458" cy="523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ese are my </a:t>
              </a:r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ree </a:t>
              </a:r>
              <a:r>
                <a:rPr lang="en-US" altLang="zh-CN" sz="2800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r>
                <a:rPr lang="en-US" altLang="zh-CN" sz="28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 cats.</a:t>
              </a:r>
              <a:endParaRPr lang="zh-CN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元宵节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058442" y="1092200"/>
            <a:ext cx="3079701" cy="236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19469"/>
          <p:cNvGrpSpPr/>
          <p:nvPr/>
        </p:nvGrpSpPr>
        <p:grpSpPr bwMode="auto">
          <a:xfrm>
            <a:off x="924350" y="1092200"/>
            <a:ext cx="3673049" cy="2368887"/>
            <a:chOff x="1655" y="1162"/>
            <a:chExt cx="2581" cy="1668"/>
          </a:xfrm>
        </p:grpSpPr>
        <p:pic>
          <p:nvPicPr>
            <p:cNvPr id="5" name="图片 19470" descr="yuandan 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655" y="1162"/>
              <a:ext cx="2581" cy="16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19471" descr="元旦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3061" y="1933"/>
              <a:ext cx="1134" cy="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图片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3066" y="1092200"/>
            <a:ext cx="3425721" cy="2368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10"/>
          <p:cNvGrpSpPr/>
          <p:nvPr/>
        </p:nvGrpSpPr>
        <p:grpSpPr bwMode="auto">
          <a:xfrm>
            <a:off x="4894984" y="1092200"/>
            <a:ext cx="3572586" cy="2902648"/>
            <a:chOff x="5339" y="-685"/>
            <a:chExt cx="3629" cy="2284"/>
          </a:xfrm>
        </p:grpSpPr>
        <p:pic>
          <p:nvPicPr>
            <p:cNvPr id="9" name="Picture 11" descr="Double seventh festival七夕节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339" y="-685"/>
              <a:ext cx="3539" cy="1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5598" y="1236"/>
              <a:ext cx="3370" cy="3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EA564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Double Seventh Festival</a:t>
              </a:r>
              <a:endParaRPr lang="en-US" altLang="zh-CN" sz="24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1219738" y="3508355"/>
            <a:ext cx="28490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Tomb-sweeping Day</a:t>
            </a:r>
            <a:endParaRPr lang="zh-CN" altLang="en-US" sz="24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5777"/>
          <p:cNvSpPr txBox="1">
            <a:spLocks noChangeArrowheads="1"/>
          </p:cNvSpPr>
          <p:nvPr/>
        </p:nvSpPr>
        <p:spPr bwMode="auto">
          <a:xfrm>
            <a:off x="374650" y="310356"/>
            <a:ext cx="34766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Let's watch.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4" name="TextBox 9"/>
          <p:cNvSpPr>
            <a:spLocks noChangeArrowheads="1"/>
          </p:cNvSpPr>
          <p:nvPr/>
        </p:nvSpPr>
        <p:spPr bwMode="auto">
          <a:xfrm>
            <a:off x="1066800" y="774700"/>
            <a:ext cx="4727576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I like Halloween.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entury Schoolbook" panose="020406040505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It is on the thirty-first of October.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entury Schoolbook" panose="020406040505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People usually </a:t>
            </a:r>
            <a:r>
              <a:rPr lang="en-US" altLang="zh-CN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dress up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.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entury Schoolbook" panose="020406040505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They </a:t>
            </a:r>
            <a:r>
              <a:rPr lang="en-US" altLang="zh-CN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knock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 on people’s doors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entury Schoolbook" panose="02040604050505020304" pitchFamily="18" charset="0"/>
            </a:endParaRPr>
          </a:p>
          <a:p>
            <a:pPr eaLnBrk="0" hangingPunct="0">
              <a:lnSpc>
                <a:spcPct val="20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and shout “</a:t>
            </a:r>
            <a:r>
              <a:rPr lang="en-US" altLang="zh-CN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trick or treat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Century Schoolbook" panose="02040604050505020304" pitchFamily="18" charset="0"/>
              </a:rPr>
              <a:t>” for sweets. </a:t>
            </a:r>
            <a:endParaRPr lang="zh-CN" altLang="en-US" sz="2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pic>
        <p:nvPicPr>
          <p:cNvPr id="5" name="图片 7" descr="万圣节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739424" y="685800"/>
            <a:ext cx="1223476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8" descr="万圣节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67462" y="2194451"/>
            <a:ext cx="1595438" cy="119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0" descr="万圣节糖果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67462" y="3500199"/>
            <a:ext cx="1595438" cy="1163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4152900" y="2489200"/>
            <a:ext cx="1066800" cy="46166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打扮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Box 14"/>
          <p:cNvSpPr txBox="1">
            <a:spLocks noChangeArrowheads="1"/>
          </p:cNvSpPr>
          <p:nvPr/>
        </p:nvSpPr>
        <p:spPr bwMode="auto">
          <a:xfrm>
            <a:off x="1997075" y="3595688"/>
            <a:ext cx="461963" cy="46166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敲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2260600" y="4357449"/>
            <a:ext cx="2247900" cy="46166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>
                <a:solidFill>
                  <a:srgbClr val="EA564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不给糖就捣乱</a:t>
            </a:r>
            <a:endParaRPr lang="zh-CN" altLang="en-US" sz="2400">
              <a:solidFill>
                <a:srgbClr val="EA564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流程图: 联系 10"/>
          <p:cNvSpPr>
            <a:spLocks noChangeArrowheads="1"/>
          </p:cNvSpPr>
          <p:nvPr/>
        </p:nvSpPr>
        <p:spPr bwMode="auto">
          <a:xfrm>
            <a:off x="2235200" y="1638300"/>
            <a:ext cx="3187700" cy="698500"/>
          </a:xfrm>
          <a:prstGeom prst="flowChartConnector">
            <a:avLst/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12" name="TextBox 16"/>
          <p:cNvSpPr txBox="1">
            <a:spLocks noChangeArrowheads="1"/>
          </p:cNvSpPr>
          <p:nvPr/>
        </p:nvSpPr>
        <p:spPr bwMode="auto">
          <a:xfrm>
            <a:off x="3467100" y="1041400"/>
            <a:ext cx="1409700" cy="46166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31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240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1" grpId="1" bldLvl="0" animBg="1"/>
      <p:bldP spid="12" grpId="0" bldLvl="0" animBg="1"/>
      <p:bldP spid="12" grpId="1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10594" y="184150"/>
            <a:ext cx="5511800" cy="4117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973138" y="1797050"/>
            <a:ext cx="4151312" cy="5847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Important festivals</a:t>
            </a:r>
            <a:endParaRPr lang="en-US" altLang="zh-CN" sz="32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ic38.nipic.com/20140221/2531170_105358373000_2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905691" y="192903"/>
            <a:ext cx="7341326" cy="4588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818606" y="192903"/>
            <a:ext cx="7541623" cy="4588329"/>
          </a:xfrm>
          <a:prstGeom prst="rect">
            <a:avLst/>
          </a:prstGeom>
          <a:solidFill>
            <a:srgbClr val="FFFCDA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4991100" y="1460500"/>
            <a:ext cx="27813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4400" b="1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复活节</a:t>
            </a:r>
            <a:endParaRPr lang="zh-CN" altLang="en-US" sz="4400" b="1" dirty="0">
              <a:solidFill>
                <a:srgbClr val="EA564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1727200" y="1460500"/>
            <a:ext cx="4287838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4400" b="1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Easter Day</a:t>
            </a:r>
            <a:endParaRPr lang="zh-CN" altLang="en-US" sz="4400" b="1" dirty="0">
              <a:solidFill>
                <a:srgbClr val="EA564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2413000" y="736600"/>
            <a:ext cx="41148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3600" b="1" dirty="0">
                <a:solidFill>
                  <a:srgbClr val="EA5642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Christmas Day</a:t>
            </a:r>
            <a:endParaRPr lang="zh-CN" altLang="en-US" sz="3600" b="1" dirty="0">
              <a:solidFill>
                <a:srgbClr val="EA5642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Picture 4" descr="http://pic81.huitu.com/res/20160501/851091_20160501130621830500_1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022475" y="1651000"/>
            <a:ext cx="3768725" cy="2570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 noChangeArrowheads="1"/>
          </p:cNvSpPr>
          <p:nvPr/>
        </p:nvSpPr>
        <p:spPr>
          <a:xfrm>
            <a:off x="2552700" y="304800"/>
            <a:ext cx="4000500" cy="62230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Common festivals</a:t>
            </a:r>
            <a:endParaRPr lang="en-US" altLang="zh-CN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标题 1"/>
          <p:cNvSpPr txBox="1">
            <a:spLocks noChangeArrowheads="1"/>
          </p:cNvSpPr>
          <p:nvPr/>
        </p:nvSpPr>
        <p:spPr>
          <a:xfrm>
            <a:off x="1676400" y="1447800"/>
            <a:ext cx="4000500" cy="62230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Mother’s Day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标题 1"/>
          <p:cNvSpPr txBox="1">
            <a:spLocks noChangeArrowheads="1"/>
          </p:cNvSpPr>
          <p:nvPr/>
        </p:nvSpPr>
        <p:spPr>
          <a:xfrm>
            <a:off x="4953000" y="1447800"/>
            <a:ext cx="4000500" cy="62230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Father’s Day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标题 1"/>
          <p:cNvSpPr txBox="1">
            <a:spLocks noChangeArrowheads="1"/>
          </p:cNvSpPr>
          <p:nvPr/>
        </p:nvSpPr>
        <p:spPr>
          <a:xfrm>
            <a:off x="1676400" y="2273300"/>
            <a:ext cx="4000500" cy="62230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Children’s Day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标题 1"/>
          <p:cNvSpPr txBox="1">
            <a:spLocks noChangeArrowheads="1"/>
          </p:cNvSpPr>
          <p:nvPr/>
        </p:nvSpPr>
        <p:spPr>
          <a:xfrm>
            <a:off x="4902200" y="2273300"/>
            <a:ext cx="4000500" cy="62230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April Fools’ Day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标题 1"/>
          <p:cNvSpPr txBox="1">
            <a:spLocks noChangeArrowheads="1"/>
          </p:cNvSpPr>
          <p:nvPr/>
        </p:nvSpPr>
        <p:spPr>
          <a:xfrm>
            <a:off x="1676400" y="3073400"/>
            <a:ext cx="4000500" cy="62230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Earth Day</a:t>
            </a:r>
            <a:endParaRPr lang="en-US" altLang="zh-CN" sz="28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标题 1"/>
          <p:cNvSpPr txBox="1">
            <a:spLocks noChangeArrowheads="1"/>
          </p:cNvSpPr>
          <p:nvPr/>
        </p:nvSpPr>
        <p:spPr>
          <a:xfrm>
            <a:off x="5003800" y="3073400"/>
            <a:ext cx="4000500" cy="622300"/>
          </a:xfrm>
          <a:prstGeom prst="rect">
            <a:avLst/>
          </a:prstGeom>
          <a:noFill/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2800" dirty="0">
                <a:solidFill>
                  <a:srgbClr val="EA5642"/>
                </a:solidFill>
                <a:latin typeface="+mn-ea"/>
                <a:ea typeface="+mn-ea"/>
                <a:cs typeface="Times New Roman" panose="02020603050405020304" pitchFamily="18" charset="0"/>
              </a:rPr>
              <a:t>…</a:t>
            </a:r>
            <a:endParaRPr lang="en-US" altLang="zh-CN" sz="2800" dirty="0">
              <a:solidFill>
                <a:srgbClr val="EA5642"/>
              </a:solidFill>
              <a:latin typeface="+mn-ea"/>
              <a:ea typeface="+mn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0" grpId="0"/>
      <p:bldP spid="12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97100" y="1308100"/>
            <a:ext cx="7239000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 our culture,</a:t>
            </a:r>
            <a:br>
              <a:rPr lang="en-US" altLang="zh-CN" sz="36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3600" b="1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love  every festival. </a:t>
            </a:r>
            <a:endParaRPr lang="en-US" altLang="zh-CN" sz="3600" b="1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184900" y="2533650"/>
            <a:ext cx="2305050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27653"/>
          <p:cNvSpPr txBox="1">
            <a:spLocks noChangeArrowheads="1"/>
          </p:cNvSpPr>
          <p:nvPr/>
        </p:nvSpPr>
        <p:spPr bwMode="auto">
          <a:xfrm>
            <a:off x="736600" y="1053395"/>
            <a:ext cx="80772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My </a:t>
            </a:r>
            <a:r>
              <a:rPr lang="en-US" altLang="zh-CN" sz="2400" dirty="0" err="1">
                <a:latin typeface="Times New Roman" panose="02020603050405020304" pitchFamily="18" charset="0"/>
              </a:rPr>
              <a:t>favourite</a:t>
            </a:r>
            <a:r>
              <a:rPr lang="en-US" altLang="zh-CN" sz="2400" dirty="0">
                <a:latin typeface="Times New Roman" panose="02020603050405020304" pitchFamily="18" charset="0"/>
              </a:rPr>
              <a:t> festival is                                                             .   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It is in/on                                                                                   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At this festival, people usually                                                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                                                                                          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They eat                                                                                    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I like this festival because                                                        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                                                                                                  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6" name="直接连接符 27654"/>
          <p:cNvSpPr>
            <a:spLocks noChangeShapeType="1"/>
          </p:cNvSpPr>
          <p:nvPr/>
        </p:nvSpPr>
        <p:spPr bwMode="auto">
          <a:xfrm>
            <a:off x="3746500" y="1409700"/>
            <a:ext cx="4508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直接连接符 27655"/>
          <p:cNvSpPr>
            <a:spLocks noChangeShapeType="1"/>
          </p:cNvSpPr>
          <p:nvPr/>
        </p:nvSpPr>
        <p:spPr bwMode="auto">
          <a:xfrm>
            <a:off x="2070100" y="1993900"/>
            <a:ext cx="6184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直接连接符 27656"/>
          <p:cNvSpPr>
            <a:spLocks noChangeShapeType="1"/>
          </p:cNvSpPr>
          <p:nvPr/>
        </p:nvSpPr>
        <p:spPr bwMode="auto">
          <a:xfrm>
            <a:off x="4559300" y="2578100"/>
            <a:ext cx="36957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直接连接符 27657"/>
          <p:cNvSpPr>
            <a:spLocks noChangeShapeType="1"/>
          </p:cNvSpPr>
          <p:nvPr/>
        </p:nvSpPr>
        <p:spPr bwMode="auto">
          <a:xfrm>
            <a:off x="825500" y="3105505"/>
            <a:ext cx="7416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直接连接符 27658"/>
          <p:cNvSpPr>
            <a:spLocks noChangeShapeType="1"/>
          </p:cNvSpPr>
          <p:nvPr/>
        </p:nvSpPr>
        <p:spPr bwMode="auto">
          <a:xfrm flipV="1">
            <a:off x="2019300" y="3683000"/>
            <a:ext cx="6210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直接连接符 27659"/>
          <p:cNvSpPr>
            <a:spLocks noChangeShapeType="1"/>
          </p:cNvSpPr>
          <p:nvPr/>
        </p:nvSpPr>
        <p:spPr bwMode="auto">
          <a:xfrm>
            <a:off x="4038600" y="4229100"/>
            <a:ext cx="41783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" name="直接连接符 27660"/>
          <p:cNvSpPr>
            <a:spLocks noChangeShapeType="1"/>
          </p:cNvSpPr>
          <p:nvPr/>
        </p:nvSpPr>
        <p:spPr bwMode="auto">
          <a:xfrm>
            <a:off x="762000" y="4749800"/>
            <a:ext cx="7467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文本框 27661"/>
          <p:cNvSpPr txBox="1">
            <a:spLocks noChangeArrowheads="1"/>
          </p:cNvSpPr>
          <p:nvPr/>
        </p:nvSpPr>
        <p:spPr bwMode="auto">
          <a:xfrm>
            <a:off x="2260600" y="639763"/>
            <a:ext cx="449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My </a:t>
            </a:r>
            <a:r>
              <a:rPr lang="en-US" altLang="zh-CN" sz="2400" b="1" dirty="0" err="1">
                <a:solidFill>
                  <a:schemeClr val="accent2"/>
                </a:solidFill>
                <a:latin typeface="Times New Roman" panose="02020603050405020304" pitchFamily="18" charset="0"/>
              </a:rPr>
              <a:t>favourite</a:t>
            </a:r>
            <a:r>
              <a:rPr lang="en-US" altLang="zh-CN" sz="24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 festival</a:t>
            </a:r>
            <a:endParaRPr lang="en-US" altLang="zh-CN" sz="2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文本框 75777"/>
          <p:cNvSpPr txBox="1">
            <a:spLocks noChangeArrowheads="1"/>
          </p:cNvSpPr>
          <p:nvPr/>
        </p:nvSpPr>
        <p:spPr bwMode="auto">
          <a:xfrm>
            <a:off x="374650" y="310356"/>
            <a:ext cx="34766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Let's share.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888048" y="889953"/>
            <a:ext cx="6030912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★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peak English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much as I can.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★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talk about Chinese festivals.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★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can name the months of the year.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★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know the sound of “</a:t>
            </a:r>
            <a:r>
              <a:rPr lang="en-US" altLang="zh-CN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EA564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 panose="020B0604020202020204" pitchFamily="34" charset="0"/>
              </a:rPr>
              <a:t>★</a:t>
            </a:r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some </a:t>
            </a:r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exercises</a:t>
            </a:r>
            <a:r>
              <a:rPr lang="zh-CN" altLang="en-US" sz="2400" dirty="0">
                <a:solidFill>
                  <a:srgbClr val="EA5642"/>
                </a:solidFill>
                <a:latin typeface="+mn-ea"/>
                <a:cs typeface="Times New Roman" panose="02020603050405020304" pitchFamily="18" charset="0"/>
              </a:rPr>
              <a:t>(</a:t>
            </a:r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练习</a:t>
            </a:r>
            <a:r>
              <a:rPr lang="zh-CN" altLang="en-US" sz="2400" dirty="0">
                <a:solidFill>
                  <a:srgbClr val="EA5642"/>
                </a:solidFill>
                <a:latin typeface="+mn-ea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well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...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7"/>
          <p:cNvSpPr txBox="1">
            <a:spLocks noChangeArrowheads="1"/>
          </p:cNvSpPr>
          <p:nvPr/>
        </p:nvSpPr>
        <p:spPr bwMode="auto">
          <a:xfrm>
            <a:off x="376873" y="309563"/>
            <a:ext cx="5119687" cy="533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ts val="1800"/>
              </a:spcBef>
              <a:buClr>
                <a:schemeClr val="accent2"/>
              </a:buClr>
            </a:pP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Try to get  ★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 bwMode="auto">
          <a:xfrm>
            <a:off x="1243014" y="1498600"/>
            <a:ext cx="6961186" cy="2806700"/>
            <a:chOff x="963613" y="1865380"/>
            <a:chExt cx="7542119" cy="3949258"/>
          </a:xfrm>
        </p:grpSpPr>
        <p:sp>
          <p:nvSpPr>
            <p:cNvPr id="5" name="圆角矩形 4"/>
            <p:cNvSpPr/>
            <p:nvPr/>
          </p:nvSpPr>
          <p:spPr>
            <a:xfrm>
              <a:off x="963613" y="1865380"/>
              <a:ext cx="7216775" cy="3940132"/>
            </a:xfrm>
            <a:prstGeom prst="roundRect">
              <a:avLst/>
            </a:prstGeom>
            <a:solidFill>
              <a:srgbClr val="DDF0C8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7714357" y="4326948"/>
              <a:ext cx="791375" cy="1487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158650" y="806022"/>
            <a:ext cx="309721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20"/>
          <p:cNvSpPr txBox="1">
            <a:spLocks noChangeArrowheads="1"/>
          </p:cNvSpPr>
          <p:nvPr/>
        </p:nvSpPr>
        <p:spPr bwMode="auto">
          <a:xfrm>
            <a:off x="1596630" y="1712332"/>
            <a:ext cx="6129486" cy="230832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Look for more information about 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     the holidays all of the world.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   (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搜集更多的全世界其他节日的信息。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n-ea"/>
                <a:ea typeface="+mn-ea"/>
                <a:cs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+mn-ea"/>
              <a:ea typeface="+mn-ea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(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Communicate with your friends and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relatives about your </a:t>
            </a:r>
            <a:r>
              <a:rPr lang="en-US" altLang="zh-CN" sz="2400" dirty="0" err="1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favourite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 festivals. 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algn="just" eaLnBrk="0" hangingPunct="0">
              <a:buFontTx/>
              <a:buNone/>
              <a:defRPr/>
            </a:pP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   (</a:t>
            </a:r>
            <a:r>
              <a:rPr lang="zh-CN" altLang="en-US" sz="2400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和你的亲朋好友交流你最喜欢的节日。</a:t>
            </a:r>
            <a:r>
              <a:rPr lang="en-US" altLang="zh-CN" sz="2400" dirty="0">
                <a:solidFill>
                  <a:schemeClr val="tx2">
                    <a:lumMod val="50000"/>
                  </a:schemeClr>
                </a:solidFill>
                <a:latin typeface="+mj-ea"/>
                <a:ea typeface="+mj-ea"/>
                <a:cs typeface="Times New Roman" panose="02020603050405020304" pitchFamily="18" charset="0"/>
              </a:rPr>
              <a:t>)</a:t>
            </a:r>
            <a:endParaRPr lang="en-US" altLang="zh-CN" sz="2400" dirty="0">
              <a:solidFill>
                <a:schemeClr val="tx2">
                  <a:lumMod val="50000"/>
                </a:schemeClr>
              </a:solidFill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4100" descr="团圆饭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79307" y="2008187"/>
            <a:ext cx="2441817" cy="211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框 4102"/>
          <p:cNvSpPr txBox="1">
            <a:spLocks noChangeArrowheads="1"/>
          </p:cNvSpPr>
          <p:nvPr/>
        </p:nvSpPr>
        <p:spPr bwMode="auto">
          <a:xfrm>
            <a:off x="1000002" y="686822"/>
            <a:ext cx="34004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Brainstorming</a:t>
            </a:r>
            <a:endParaRPr lang="en-US" altLang="zh-CN" sz="2800" b="1" dirty="0">
              <a:latin typeface="Times New Roman" panose="02020603050405020304" pitchFamily="18" charset="0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901700" y="1454150"/>
            <a:ext cx="34290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chemeClr val="accent2"/>
                </a:solidFill>
                <a:latin typeface="Times New Roman" panose="02020603050405020304" pitchFamily="18" charset="0"/>
              </a:rPr>
              <a:t>Spring Festival</a:t>
            </a:r>
            <a:endParaRPr lang="en-US" altLang="zh-CN" sz="28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305300" y="2046287"/>
            <a:ext cx="358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January/February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4305300" y="2571750"/>
            <a:ext cx="4572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get together with family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4292600" y="3097213"/>
            <a:ext cx="38862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have a big dinner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4292600" y="3622676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eat dumplings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grpSp>
        <p:nvGrpSpPr>
          <p:cNvPr id="24" name="组合 4125"/>
          <p:cNvGrpSpPr/>
          <p:nvPr/>
        </p:nvGrpSpPr>
        <p:grpSpPr bwMode="auto">
          <a:xfrm>
            <a:off x="2235200" y="494853"/>
            <a:ext cx="6934200" cy="906463"/>
            <a:chOff x="1520" y="230"/>
            <a:chExt cx="4368" cy="571"/>
          </a:xfrm>
        </p:grpSpPr>
        <p:sp>
          <p:nvSpPr>
            <p:cNvPr id="25" name="文本框 4117"/>
            <p:cNvSpPr txBox="1">
              <a:spLocks noChangeArrowheads="1"/>
            </p:cNvSpPr>
            <p:nvPr/>
          </p:nvSpPr>
          <p:spPr bwMode="auto">
            <a:xfrm>
              <a:off x="1768" y="230"/>
              <a:ext cx="355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dirty="0">
                  <a:latin typeface="Times New Roman" panose="02020603050405020304" pitchFamily="18" charset="0"/>
                </a:rPr>
                <a:t>What comes into your mind?</a:t>
              </a:r>
              <a:endParaRPr lang="en-US" altLang="zh-CN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6" name="文本框 4118"/>
            <p:cNvSpPr txBox="1">
              <a:spLocks noChangeArrowheads="1"/>
            </p:cNvSpPr>
            <p:nvPr/>
          </p:nvSpPr>
          <p:spPr bwMode="auto">
            <a:xfrm>
              <a:off x="1520" y="549"/>
              <a:ext cx="43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你想到了什么？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(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单词  词组  句子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)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127125" y="4255096"/>
            <a:ext cx="9372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get red packet</a:t>
            </a:r>
            <a:r>
              <a:rPr lang="en-US" altLang="zh-CN" sz="2400" dirty="0">
                <a:latin typeface="+mj-ea"/>
                <a:ea typeface="+mj-ea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</a:rPr>
              <a:t>拿红包</a:t>
            </a:r>
            <a:r>
              <a:rPr lang="en-US" altLang="zh-CN" sz="2400" dirty="0">
                <a:latin typeface="+mj-ea"/>
                <a:ea typeface="+mj-ea"/>
              </a:rPr>
              <a:t>)</a:t>
            </a:r>
            <a:r>
              <a:rPr lang="en-US" altLang="zh-CN" sz="2400" dirty="0">
                <a:latin typeface="Times New Roman" panose="02020603050405020304" pitchFamily="18" charset="0"/>
              </a:rPr>
              <a:t>, play fireworks</a:t>
            </a:r>
            <a:r>
              <a:rPr lang="en-US" altLang="zh-CN" sz="2400" dirty="0">
                <a:latin typeface="+mn-ea"/>
              </a:rPr>
              <a:t>(</a:t>
            </a:r>
            <a:r>
              <a:rPr lang="zh-CN" altLang="en-US" sz="2400" dirty="0">
                <a:latin typeface="Times New Roman" panose="02020603050405020304" pitchFamily="18" charset="0"/>
              </a:rPr>
              <a:t>放烟火</a:t>
            </a:r>
            <a:r>
              <a:rPr lang="en-US" altLang="zh-CN" sz="2400" dirty="0">
                <a:latin typeface="+mn-ea"/>
              </a:rPr>
              <a:t>)</a:t>
            </a:r>
            <a:r>
              <a:rPr lang="en-US" altLang="zh-CN" sz="2400" dirty="0">
                <a:latin typeface="Times New Roman" panose="02020603050405020304" pitchFamily="18" charset="0"/>
              </a:rPr>
              <a:t>…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3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4125"/>
          <p:cNvGrpSpPr/>
          <p:nvPr/>
        </p:nvGrpSpPr>
        <p:grpSpPr bwMode="auto">
          <a:xfrm>
            <a:off x="2235200" y="494853"/>
            <a:ext cx="6934200" cy="906463"/>
            <a:chOff x="1520" y="230"/>
            <a:chExt cx="4368" cy="571"/>
          </a:xfrm>
        </p:grpSpPr>
        <p:sp>
          <p:nvSpPr>
            <p:cNvPr id="25" name="文本框 4117"/>
            <p:cNvSpPr txBox="1">
              <a:spLocks noChangeArrowheads="1"/>
            </p:cNvSpPr>
            <p:nvPr/>
          </p:nvSpPr>
          <p:spPr bwMode="auto">
            <a:xfrm>
              <a:off x="1768" y="230"/>
              <a:ext cx="355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What comes into your mind?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26" name="文本框 4118"/>
            <p:cNvSpPr txBox="1">
              <a:spLocks noChangeArrowheads="1"/>
            </p:cNvSpPr>
            <p:nvPr/>
          </p:nvSpPr>
          <p:spPr bwMode="auto">
            <a:xfrm>
              <a:off x="1520" y="549"/>
              <a:ext cx="43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你想到了什么？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(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单词  词组  句子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)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03200" y="1682750"/>
            <a:ext cx="4191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</a:rPr>
              <a:t>Mid-Autumn Festival</a:t>
            </a:r>
            <a:endParaRPr lang="en-US" altLang="zh-CN" sz="2400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4495800" y="2239963"/>
            <a:ext cx="358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September/October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4495800" y="3314699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eat moon cakes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4495800" y="2790900"/>
            <a:ext cx="3352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look at the moon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9" name="文本框 28"/>
          <p:cNvSpPr txBox="1">
            <a:spLocks noChangeArrowheads="1"/>
          </p:cNvSpPr>
          <p:nvPr/>
        </p:nvSpPr>
        <p:spPr bwMode="auto">
          <a:xfrm>
            <a:off x="4495800" y="3802056"/>
            <a:ext cx="7543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get together with family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pic>
        <p:nvPicPr>
          <p:cNvPr id="30" name="图片 1" descr="2559B5B106908FB6D933D6022E7E530A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17189" y="2362199"/>
            <a:ext cx="2716611" cy="190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4125"/>
          <p:cNvGrpSpPr/>
          <p:nvPr/>
        </p:nvGrpSpPr>
        <p:grpSpPr bwMode="auto">
          <a:xfrm>
            <a:off x="2235200" y="494853"/>
            <a:ext cx="6934200" cy="906463"/>
            <a:chOff x="1520" y="230"/>
            <a:chExt cx="4368" cy="571"/>
          </a:xfrm>
        </p:grpSpPr>
        <p:sp>
          <p:nvSpPr>
            <p:cNvPr id="25" name="文本框 4117"/>
            <p:cNvSpPr txBox="1">
              <a:spLocks noChangeArrowheads="1"/>
            </p:cNvSpPr>
            <p:nvPr/>
          </p:nvSpPr>
          <p:spPr bwMode="auto">
            <a:xfrm>
              <a:off x="1768" y="230"/>
              <a:ext cx="355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What comes into your mind?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26" name="文本框 4118"/>
            <p:cNvSpPr txBox="1">
              <a:spLocks noChangeArrowheads="1"/>
            </p:cNvSpPr>
            <p:nvPr/>
          </p:nvSpPr>
          <p:spPr bwMode="auto">
            <a:xfrm>
              <a:off x="1520" y="549"/>
              <a:ext cx="43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你想到了什么？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(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单词  词组  句子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)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11" name="组合 14345"/>
          <p:cNvGrpSpPr/>
          <p:nvPr/>
        </p:nvGrpSpPr>
        <p:grpSpPr bwMode="auto">
          <a:xfrm>
            <a:off x="0" y="1445766"/>
            <a:ext cx="4571427" cy="2616344"/>
            <a:chOff x="-696" y="1061"/>
            <a:chExt cx="3982" cy="2279"/>
          </a:xfrm>
        </p:grpSpPr>
        <p:pic>
          <p:nvPicPr>
            <p:cNvPr id="12" name="图片 14337" descr="double ninth festival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-48" y="1551"/>
              <a:ext cx="2736" cy="17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4339"/>
            <p:cNvSpPr txBox="1">
              <a:spLocks noChangeArrowheads="1"/>
            </p:cNvSpPr>
            <p:nvPr/>
          </p:nvSpPr>
          <p:spPr bwMode="auto">
            <a:xfrm>
              <a:off x="-696" y="1061"/>
              <a:ext cx="3982" cy="4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dirty="0">
                  <a:solidFill>
                    <a:schemeClr val="accent2"/>
                  </a:solidFill>
                  <a:latin typeface="Times New Roman" panose="02020603050405020304" pitchFamily="18" charset="0"/>
                </a:rPr>
                <a:t>Double Ninth Festival</a:t>
              </a:r>
              <a:endParaRPr lang="en-US" altLang="zh-CN" sz="2400" dirty="0">
                <a:solidFill>
                  <a:schemeClr val="accent2"/>
                </a:solidFill>
                <a:latin typeface="Times New Roman" panose="02020603050405020304" pitchFamily="18" charset="0"/>
              </a:endParaRPr>
            </a:p>
          </p:txBody>
        </p:sp>
      </p:grpSp>
      <p:sp>
        <p:nvSpPr>
          <p:cNvPr id="14" name="文本框 14340"/>
          <p:cNvSpPr txBox="1">
            <a:spLocks noChangeArrowheads="1"/>
          </p:cNvSpPr>
          <p:nvPr/>
        </p:nvSpPr>
        <p:spPr bwMode="auto">
          <a:xfrm>
            <a:off x="4406900" y="1957918"/>
            <a:ext cx="358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October /November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5" name="文本框 14341"/>
          <p:cNvSpPr txBox="1">
            <a:spLocks noChangeArrowheads="1"/>
          </p:cNvSpPr>
          <p:nvPr/>
        </p:nvSpPr>
        <p:spPr bwMode="auto">
          <a:xfrm>
            <a:off x="4406900" y="3537739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eat  rice cakes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16" name="文本框 14342"/>
          <p:cNvSpPr txBox="1">
            <a:spLocks noChangeArrowheads="1"/>
          </p:cNvSpPr>
          <p:nvPr/>
        </p:nvSpPr>
        <p:spPr bwMode="auto">
          <a:xfrm>
            <a:off x="4406900" y="2469996"/>
            <a:ext cx="5486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anose="02020603050405020304" pitchFamily="18" charset="0"/>
              </a:rPr>
              <a:t>visit parents and grandparents</a:t>
            </a:r>
            <a:endParaRPr lang="en-US" altLang="zh-CN" sz="2400">
              <a:latin typeface="Times New Roman" panose="02020603050405020304" pitchFamily="18" charset="0"/>
            </a:endParaRPr>
          </a:p>
        </p:txBody>
      </p:sp>
      <p:sp>
        <p:nvSpPr>
          <p:cNvPr id="17" name="文本框 14343"/>
          <p:cNvSpPr txBox="1">
            <a:spLocks noChangeArrowheads="1"/>
          </p:cNvSpPr>
          <p:nvPr/>
        </p:nvSpPr>
        <p:spPr bwMode="auto">
          <a:xfrm>
            <a:off x="4406900" y="3003891"/>
            <a:ext cx="358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climb mountains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2" name="矩形 14348"/>
          <p:cNvSpPr>
            <a:spLocks noChangeArrowheads="1"/>
          </p:cNvSpPr>
          <p:nvPr/>
        </p:nvSpPr>
        <p:spPr bwMode="auto">
          <a:xfrm>
            <a:off x="4406900" y="3977218"/>
            <a:ext cx="3276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z="2400"/>
          </a:p>
        </p:txBody>
      </p:sp>
      <p:sp>
        <p:nvSpPr>
          <p:cNvPr id="27" name="文本框 14359"/>
          <p:cNvSpPr txBox="1">
            <a:spLocks noChangeArrowheads="1"/>
          </p:cNvSpPr>
          <p:nvPr/>
        </p:nvSpPr>
        <p:spPr bwMode="auto">
          <a:xfrm>
            <a:off x="1536700" y="4045480"/>
            <a:ext cx="7543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come in autumn, a festival for old people…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2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4125"/>
          <p:cNvGrpSpPr/>
          <p:nvPr/>
        </p:nvGrpSpPr>
        <p:grpSpPr bwMode="auto">
          <a:xfrm>
            <a:off x="2235200" y="494853"/>
            <a:ext cx="6934200" cy="906463"/>
            <a:chOff x="1520" y="230"/>
            <a:chExt cx="4368" cy="571"/>
          </a:xfrm>
        </p:grpSpPr>
        <p:sp>
          <p:nvSpPr>
            <p:cNvPr id="25" name="文本框 4117"/>
            <p:cNvSpPr txBox="1">
              <a:spLocks noChangeArrowheads="1"/>
            </p:cNvSpPr>
            <p:nvPr/>
          </p:nvSpPr>
          <p:spPr bwMode="auto">
            <a:xfrm>
              <a:off x="1768" y="230"/>
              <a:ext cx="3552" cy="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</a:rPr>
                <a:t>What comes into your mind?</a:t>
              </a:r>
              <a:endParaRPr lang="en-US" altLang="zh-CN" sz="2400">
                <a:latin typeface="Times New Roman" panose="02020603050405020304" pitchFamily="18" charset="0"/>
              </a:endParaRPr>
            </a:p>
          </p:txBody>
        </p:sp>
        <p:sp>
          <p:nvSpPr>
            <p:cNvPr id="26" name="文本框 4118"/>
            <p:cNvSpPr txBox="1">
              <a:spLocks noChangeArrowheads="1"/>
            </p:cNvSpPr>
            <p:nvPr/>
          </p:nvSpPr>
          <p:spPr bwMode="auto">
            <a:xfrm>
              <a:off x="1520" y="549"/>
              <a:ext cx="4368" cy="2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你想到了什么？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(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单词  词组  句子</a:t>
              </a:r>
              <a:r>
                <a:rPr lang="en-US" altLang="zh-CN" sz="2000" dirty="0">
                  <a:latin typeface="黑体" panose="02010609060101010101" charset="-122"/>
                  <a:ea typeface="黑体" panose="02010609060101010101" charset="-122"/>
                </a:rPr>
                <a:t>)</a:t>
              </a:r>
              <a:endParaRPr lang="zh-CN" altLang="en-US" sz="2000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18" name="图片 18434" descr="dragon boat festival"/>
          <p:cNvPicPr>
            <a:picLocks noChangeAspect="1" noChangeArrowheads="1"/>
          </p:cNvPicPr>
          <p:nvPr/>
        </p:nvPicPr>
        <p:blipFill rotWithShape="1">
          <a:blip r:embed="rId1" cstate="email"/>
          <a:srcRect t="-4377"/>
          <a:stretch>
            <a:fillRect/>
          </a:stretch>
        </p:blipFill>
        <p:spPr bwMode="auto">
          <a:xfrm>
            <a:off x="928945" y="2091308"/>
            <a:ext cx="2612510" cy="1801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-139700" y="1587500"/>
            <a:ext cx="4876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400">
                <a:solidFill>
                  <a:schemeClr val="accent2"/>
                </a:solidFill>
                <a:latin typeface="Times New Roman" panose="02020603050405020304" pitchFamily="18" charset="0"/>
              </a:rPr>
              <a:t>Dragon Boat Festival</a:t>
            </a:r>
            <a:endParaRPr lang="en-US" altLang="zh-CN" sz="240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文本框 18437"/>
          <p:cNvSpPr txBox="1">
            <a:spLocks noChangeArrowheads="1"/>
          </p:cNvSpPr>
          <p:nvPr/>
        </p:nvSpPr>
        <p:spPr bwMode="auto">
          <a:xfrm>
            <a:off x="4343400" y="2145517"/>
            <a:ext cx="3581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May/June 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1" name="文本框 18438"/>
          <p:cNvSpPr txBox="1">
            <a:spLocks noChangeArrowheads="1"/>
          </p:cNvSpPr>
          <p:nvPr/>
        </p:nvSpPr>
        <p:spPr bwMode="auto">
          <a:xfrm>
            <a:off x="4343400" y="2711895"/>
            <a:ext cx="4038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have dragon boat races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4305300" y="3246884"/>
            <a:ext cx="3657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eat rice dumplings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8" name="矩形 18441"/>
          <p:cNvSpPr>
            <a:spLocks noChangeArrowheads="1"/>
          </p:cNvSpPr>
          <p:nvPr/>
        </p:nvSpPr>
        <p:spPr bwMode="auto">
          <a:xfrm>
            <a:off x="0" y="1371600"/>
            <a:ext cx="44196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矩形 18442"/>
          <p:cNvSpPr>
            <a:spLocks noChangeArrowheads="1"/>
          </p:cNvSpPr>
          <p:nvPr/>
        </p:nvSpPr>
        <p:spPr bwMode="auto">
          <a:xfrm>
            <a:off x="4191000" y="2057400"/>
            <a:ext cx="19812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1981200" y="4133800"/>
            <a:ext cx="9525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anose="02020603050405020304" pitchFamily="18" charset="0"/>
              </a:rPr>
              <a:t>remember the great poet </a:t>
            </a:r>
            <a:r>
              <a:rPr lang="en-US" altLang="zh-CN" sz="2400" dirty="0" err="1" smtClean="0">
                <a:latin typeface="Times New Roman" panose="02020603050405020304" pitchFamily="18" charset="0"/>
              </a:rPr>
              <a:t>Qu</a:t>
            </a:r>
            <a:r>
              <a:rPr lang="en-US" altLang="zh-CN" sz="2400" dirty="0" smtClean="0">
                <a:latin typeface="Times New Roman" panose="02020603050405020304" pitchFamily="18" charset="0"/>
              </a:rPr>
              <a:t> Yuan</a:t>
            </a:r>
            <a:r>
              <a:rPr lang="en-US" altLang="zh-CN" sz="2400" dirty="0">
                <a:latin typeface="Times New Roman" panose="02020603050405020304" pitchFamily="18" charset="0"/>
              </a:rPr>
              <a:t>…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396010" y="322878"/>
            <a:ext cx="3581400" cy="5191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Let’s talk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文本框 20494"/>
          <p:cNvSpPr txBox="1">
            <a:spLocks noChangeArrowheads="1"/>
          </p:cNvSpPr>
          <p:nvPr/>
        </p:nvSpPr>
        <p:spPr bwMode="auto">
          <a:xfrm>
            <a:off x="1546225" y="479425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zh-CN" altLang="en-US"/>
          </a:p>
        </p:txBody>
      </p:sp>
      <p:sp>
        <p:nvSpPr>
          <p:cNvPr id="6" name="文本框 20496"/>
          <p:cNvSpPr txBox="1">
            <a:spLocks noChangeArrowheads="1"/>
          </p:cNvSpPr>
          <p:nvPr/>
        </p:nvSpPr>
        <p:spPr bwMode="auto">
          <a:xfrm>
            <a:off x="1016000" y="805479"/>
            <a:ext cx="7454900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Times New Roman" panose="02020603050405020304" pitchFamily="18" charset="0"/>
              </a:rPr>
              <a:t> If you want to know the details of a festival</a:t>
            </a:r>
            <a:r>
              <a:rPr lang="zh-CN" altLang="en-US" sz="2400" dirty="0">
                <a:latin typeface="Times New Roman" panose="02020603050405020304" pitchFamily="18" charset="0"/>
              </a:rPr>
              <a:t>，</a:t>
            </a:r>
            <a:r>
              <a:rPr lang="en-US" altLang="zh-CN" sz="2400" dirty="0">
                <a:latin typeface="Times New Roman" panose="02020603050405020304" pitchFamily="18" charset="0"/>
              </a:rPr>
              <a:t>what questions can you ask?</a:t>
            </a:r>
            <a:r>
              <a:rPr lang="zh-CN" altLang="en-US" sz="2400" dirty="0">
                <a:latin typeface="Times New Roman" panose="02020603050405020304" pitchFamily="18" charset="0"/>
              </a:rPr>
              <a:t>（如果你想详细了解一个节日，可以提哪些问题</a:t>
            </a:r>
            <a:r>
              <a:rPr lang="en-US" altLang="zh-CN" sz="2400" dirty="0">
                <a:latin typeface="Times New Roman" panose="02020603050405020304" pitchFamily="18" charset="0"/>
              </a:rPr>
              <a:t>?</a:t>
            </a:r>
            <a:r>
              <a:rPr lang="zh-CN" altLang="en-US" sz="2400" dirty="0">
                <a:latin typeface="Times New Roman" panose="02020603050405020304" pitchFamily="18" charset="0"/>
              </a:rPr>
              <a:t>）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016000" y="2227263"/>
            <a:ext cx="68453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When’s  the  Dragon  Boat Festival?</a:t>
            </a:r>
            <a:endParaRPr lang="en-US" altLang="zh-CN" sz="2400" i="1" dirty="0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016000" y="3022898"/>
            <a:ext cx="6629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</a:rPr>
              <a:t>What do people do at this festival?</a:t>
            </a:r>
            <a:endParaRPr lang="en-US" altLang="zh-CN" sz="2400" i="1" dirty="0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1016000" y="3818533"/>
            <a:ext cx="67056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they eat at this festival?</a:t>
            </a:r>
            <a:endParaRPr lang="en-US" altLang="zh-CN" sz="2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20515"/>
          <p:cNvSpPr>
            <a:spLocks noChangeArrowheads="1"/>
          </p:cNvSpPr>
          <p:nvPr/>
        </p:nvSpPr>
        <p:spPr bwMode="auto">
          <a:xfrm>
            <a:off x="1485900" y="533400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rot="21379149">
            <a:off x="950253" y="223784"/>
            <a:ext cx="3431225" cy="2000250"/>
            <a:chOff x="428624" y="447676"/>
            <a:chExt cx="3431225" cy="2000250"/>
          </a:xfrm>
        </p:grpSpPr>
        <p:sp>
          <p:nvSpPr>
            <p:cNvPr id="10" name="圆角矩形 9"/>
            <p:cNvSpPr/>
            <p:nvPr/>
          </p:nvSpPr>
          <p:spPr>
            <a:xfrm>
              <a:off x="428624" y="447676"/>
              <a:ext cx="3431225" cy="2000250"/>
            </a:xfrm>
            <a:prstGeom prst="roundRect">
              <a:avLst>
                <a:gd name="adj" fmla="val 11282"/>
              </a:avLst>
            </a:prstGeom>
            <a:solidFill>
              <a:srgbClr val="FAD8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11642" y="498651"/>
              <a:ext cx="1678665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Spring Festival</a:t>
              </a:r>
              <a:endParaRPr lang="en-US" altLang="zh-CN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89750" y="908668"/>
              <a:ext cx="3218517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 algn="just">
                <a:buFont typeface="Wingdings" panose="05000000000000000000" pitchFamily="2" charset="2"/>
                <a:buChar char="l"/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January/February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 algn="just">
                <a:buFont typeface="Wingdings" panose="05000000000000000000" pitchFamily="2" charset="2"/>
                <a:buChar char="l"/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get together with families</a:t>
              </a:r>
              <a:endPara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342900" indent="-342900" algn="just">
                <a:buFont typeface="Wingdings" panose="05000000000000000000" pitchFamily="2" charset="2"/>
                <a:buChar char="l"/>
              </a:pPr>
              <a:r>
                <a:rPr lang="en-US" altLang="zh-CN" sz="2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have a big dinner and eat dumplings</a:t>
              </a:r>
              <a:endParaRPr lang="en-US" altLang="zh-CN" sz="2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 rot="268950">
            <a:off x="5019707" y="98069"/>
            <a:ext cx="3165833" cy="1630910"/>
            <a:chOff x="4416067" y="220716"/>
            <a:chExt cx="3165833" cy="1630910"/>
          </a:xfrm>
        </p:grpSpPr>
        <p:sp>
          <p:nvSpPr>
            <p:cNvPr id="14" name="圆角矩形 13"/>
            <p:cNvSpPr/>
            <p:nvPr/>
          </p:nvSpPr>
          <p:spPr>
            <a:xfrm>
              <a:off x="4416067" y="220716"/>
              <a:ext cx="3165833" cy="1630910"/>
            </a:xfrm>
            <a:prstGeom prst="roundRect">
              <a:avLst>
                <a:gd name="adj" fmla="val 11282"/>
              </a:avLst>
            </a:prstGeom>
            <a:solidFill>
              <a:srgbClr val="FEE3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4602692" y="254770"/>
              <a:ext cx="2319866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Mid-Autumn Festival</a:t>
              </a:r>
              <a:endParaRPr lang="en-US" altLang="zh-CN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590143" y="693347"/>
              <a:ext cx="2344964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September/October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look at the moon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moon cakes</a:t>
              </a:r>
              <a:endParaRPr lang="en-US" altLang="zh-CN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851394" y="3243813"/>
            <a:ext cx="1054100" cy="10541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811489" y="3243394"/>
            <a:ext cx="1077516" cy="1077516"/>
          </a:xfrm>
          <a:prstGeom prst="rect">
            <a:avLst/>
          </a:prstGeom>
        </p:spPr>
      </p:pic>
      <p:sp>
        <p:nvSpPr>
          <p:cNvPr id="19" name="圆角矩形标注 18"/>
          <p:cNvSpPr/>
          <p:nvPr/>
        </p:nvSpPr>
        <p:spPr>
          <a:xfrm>
            <a:off x="185738" y="2354094"/>
            <a:ext cx="2380059" cy="358115"/>
          </a:xfrm>
          <a:prstGeom prst="wedgeRoundRectCallout">
            <a:avLst>
              <a:gd name="adj1" fmla="val 25590"/>
              <a:gd name="adj2" fmla="val 7446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55954" y="2275924"/>
            <a:ext cx="24897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When’s the Spring Festival?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185738" y="2826534"/>
            <a:ext cx="3007042" cy="358115"/>
          </a:xfrm>
          <a:prstGeom prst="wedgeRoundRectCallout">
            <a:avLst>
              <a:gd name="adj1" fmla="val 25590"/>
              <a:gd name="adj2" fmla="val 7446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66768" y="2824564"/>
            <a:ext cx="30766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people do at this festival?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圆角矩形标注 23"/>
          <p:cNvSpPr/>
          <p:nvPr/>
        </p:nvSpPr>
        <p:spPr>
          <a:xfrm>
            <a:off x="3490914" y="2335044"/>
            <a:ext cx="923798" cy="358115"/>
          </a:xfrm>
          <a:prstGeom prst="wedgeRoundRectCallout">
            <a:avLst>
              <a:gd name="adj1" fmla="val -29057"/>
              <a:gd name="adj2" fmla="val 7446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598468" y="2344824"/>
            <a:ext cx="79380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It's in...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圆角矩形标注 25"/>
          <p:cNvSpPr/>
          <p:nvPr/>
        </p:nvSpPr>
        <p:spPr>
          <a:xfrm>
            <a:off x="3490913" y="2935119"/>
            <a:ext cx="1561713" cy="358115"/>
          </a:xfrm>
          <a:prstGeom prst="wedgeRoundRectCallout">
            <a:avLst>
              <a:gd name="adj1" fmla="val -36376"/>
              <a:gd name="adj2" fmla="val 71809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598468" y="2944899"/>
            <a:ext cx="16517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They usually...</a:t>
            </a:r>
            <a:endParaRPr lang="en-US" altLang="zh-CN" sz="1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圆角矩形标注 27"/>
          <p:cNvSpPr/>
          <p:nvPr/>
        </p:nvSpPr>
        <p:spPr>
          <a:xfrm>
            <a:off x="260333" y="4313272"/>
            <a:ext cx="3406792" cy="358115"/>
          </a:xfrm>
          <a:prstGeom prst="wedgeRoundRectCallout">
            <a:avLst>
              <a:gd name="adj1" fmla="val -1334"/>
              <a:gd name="adj2" fmla="val -109054"/>
              <a:gd name="adj3" fmla="val 16667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1804" y="4225848"/>
            <a:ext cx="3504036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do people eat at this festival?</a:t>
            </a:r>
            <a:endParaRPr lang="en-US" altLang="zh-CN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12397" y="4216067"/>
            <a:ext cx="1248420" cy="507831"/>
            <a:chOff x="3712397" y="3791645"/>
            <a:chExt cx="1248420" cy="507831"/>
          </a:xfrm>
        </p:grpSpPr>
        <p:sp>
          <p:nvSpPr>
            <p:cNvPr id="31" name="圆角矩形标注 30"/>
            <p:cNvSpPr/>
            <p:nvPr/>
          </p:nvSpPr>
          <p:spPr>
            <a:xfrm>
              <a:off x="3712397" y="3907373"/>
              <a:ext cx="1248420" cy="358115"/>
            </a:xfrm>
            <a:prstGeom prst="wedgeRoundRectCallout">
              <a:avLst>
                <a:gd name="adj1" fmla="val -52398"/>
                <a:gd name="adj2" fmla="val -8245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3724131" y="3791645"/>
              <a:ext cx="1217000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They eat…</a:t>
              </a:r>
              <a:endParaRPr lang="en-US" altLang="zh-CN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 rot="21254204">
            <a:off x="5307475" y="1601472"/>
            <a:ext cx="3165833" cy="1630910"/>
            <a:chOff x="4416067" y="220716"/>
            <a:chExt cx="3165833" cy="1630910"/>
          </a:xfrm>
        </p:grpSpPr>
        <p:sp>
          <p:nvSpPr>
            <p:cNvPr id="34" name="圆角矩形 33"/>
            <p:cNvSpPr/>
            <p:nvPr/>
          </p:nvSpPr>
          <p:spPr>
            <a:xfrm>
              <a:off x="4416067" y="220716"/>
              <a:ext cx="3165833" cy="1630910"/>
            </a:xfrm>
            <a:prstGeom prst="roundRect">
              <a:avLst>
                <a:gd name="adj" fmla="val 11282"/>
              </a:avLst>
            </a:prstGeom>
            <a:solidFill>
              <a:srgbClr val="A5CEE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4602692" y="254770"/>
              <a:ext cx="2319866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Dragon Boat Festival</a:t>
              </a:r>
              <a:endParaRPr lang="en-US" altLang="zh-CN" b="1" dirty="0">
                <a:solidFill>
                  <a:srgbClr val="0070C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590143" y="693346"/>
              <a:ext cx="2796726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May/June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have dragon boat races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rice dumplings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233589" y="3205892"/>
            <a:ext cx="3437048" cy="1644482"/>
            <a:chOff x="4425593" y="254770"/>
            <a:chExt cx="3437048" cy="1644482"/>
          </a:xfrm>
        </p:grpSpPr>
        <p:sp>
          <p:nvSpPr>
            <p:cNvPr id="38" name="圆角矩形 37"/>
            <p:cNvSpPr/>
            <p:nvPr/>
          </p:nvSpPr>
          <p:spPr>
            <a:xfrm>
              <a:off x="4425593" y="268342"/>
              <a:ext cx="3437048" cy="1630910"/>
            </a:xfrm>
            <a:prstGeom prst="roundRect">
              <a:avLst>
                <a:gd name="adj" fmla="val 11282"/>
              </a:avLst>
            </a:prstGeom>
            <a:solidFill>
              <a:srgbClr val="BBDA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4602692" y="254770"/>
              <a:ext cx="2319866" cy="4580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altLang="zh-CN" b="1" dirty="0">
                  <a:solidFill>
                    <a:srgbClr val="0070C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Double Ninth Festival</a:t>
              </a:r>
              <a:endParaRPr lang="en-US" altLang="zh-CN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573016" y="629705"/>
              <a:ext cx="3245414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October/November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visit parents and grandparents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climb mountains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285750" indent="-285750" algn="just">
                <a:buFont typeface="Wingdings" panose="05000000000000000000" pitchFamily="2" charset="2"/>
                <a:buChar char="l"/>
              </a:pPr>
              <a:r>
                <a: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eat rice cakes</a:t>
              </a:r>
              <a:endPara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75777"/>
          <p:cNvSpPr txBox="1">
            <a:spLocks noChangeArrowheads="1"/>
          </p:cNvSpPr>
          <p:nvPr/>
        </p:nvSpPr>
        <p:spPr bwMode="auto">
          <a:xfrm>
            <a:off x="374650" y="310356"/>
            <a:ext cx="3476625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latin typeface="Times New Roman" panose="02020603050405020304" pitchFamily="18" charset="0"/>
              </a:rPr>
              <a:t>Let's do exercises</a:t>
            </a:r>
            <a:r>
              <a:rPr lang="en-US" altLang="zh-CN" sz="2800" dirty="0">
                <a:latin typeface="Comic Sans MS" panose="030F0702030302020204" pitchFamily="66" charset="0"/>
              </a:rPr>
              <a:t> </a:t>
            </a:r>
            <a:endParaRPr lang="zh-CN" altLang="en-US" sz="2800" dirty="0">
              <a:latin typeface="Comic Sans MS" panose="030F0702030302020204" pitchFamily="66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915988" y="1235075"/>
            <a:ext cx="7993062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AutoNum type="arabicPeriod"/>
            </a:pP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 you tell me the </a:t>
            </a:r>
            <a:r>
              <a:rPr lang="en-US" altLang="zh-CN" sz="20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month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your birthday with this sentence?</a:t>
            </a:r>
            <a:endParaRPr lang="en-US" altLang="zh-CN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你能用这个句型告诉我你生日的月份吗？</a:t>
            </a:r>
            <a:endParaRPr lang="zh-CN" altLang="en-US" sz="2000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915988" y="2023627"/>
            <a:ext cx="485100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FontTx/>
              <a:buAutoNum type="arabicPeriod" startAt="2"/>
            </a:pP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Do you know the</a:t>
            </a:r>
            <a:r>
              <a:rPr lang="en-US" altLang="zh-CN" sz="2000" dirty="0">
                <a:solidFill>
                  <a:srgbClr val="EA564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months</a:t>
            </a:r>
            <a:r>
              <a:rPr lang="en-US" altLang="zh-CN" sz="20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 four seasons?</a:t>
            </a:r>
            <a:endParaRPr lang="en-US" altLang="zh-CN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FF33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zh-CN" altLang="en-US" sz="2000" dirty="0">
                <a:solidFill>
                  <a:srgbClr val="7030A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你知道四个季节的月份吗？</a:t>
            </a:r>
            <a:endParaRPr lang="zh-CN" altLang="en-US" sz="2000" dirty="0">
              <a:solidFill>
                <a:srgbClr val="7030A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75780"/>
          <p:cNvSpPr txBox="1">
            <a:spLocks noChangeArrowheads="1"/>
          </p:cNvSpPr>
          <p:nvPr/>
        </p:nvSpPr>
        <p:spPr bwMode="auto">
          <a:xfrm>
            <a:off x="2196306" y="814387"/>
            <a:ext cx="4895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in </a:t>
            </a:r>
            <a:r>
              <a:rPr lang="en-US" altLang="zh-CN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     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……</a:t>
            </a:r>
            <a:r>
              <a:rPr lang="zh-CN" altLang="en-US" sz="2400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里。</a:t>
            </a:r>
            <a:endParaRPr lang="zh-CN" altLang="en-US" sz="2400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31887" y="3039290"/>
            <a:ext cx="7777163" cy="1908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Spring is in____________________________________.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Summer is in___________________________________.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Autumn is in____________________________________.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cs typeface="Times New Roman" panose="02020603050405020304" pitchFamily="18" charset="0"/>
              </a:rPr>
              <a:t>Winter is in____________________________________.</a:t>
            </a:r>
            <a:endParaRPr lang="en-US" altLang="zh-CN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219450" y="3039290"/>
            <a:ext cx="31686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March, April and May</a:t>
            </a:r>
            <a:endParaRPr lang="en-US" altLang="zh-CN" sz="20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3219450" y="3544115"/>
            <a:ext cx="30972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June, July and August</a:t>
            </a:r>
            <a:endParaRPr lang="en-US" altLang="zh-CN" sz="20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219450" y="4047353"/>
            <a:ext cx="46085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September, October and November</a:t>
            </a:r>
            <a:endParaRPr lang="en-US" altLang="zh-CN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219450" y="4514078"/>
            <a:ext cx="48244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December, January and February</a:t>
            </a:r>
            <a:endParaRPr lang="en-US" altLang="zh-CN" sz="200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五角星 14356"/>
          <p:cNvSpPr>
            <a:spLocks noChangeArrowheads="1"/>
          </p:cNvSpPr>
          <p:nvPr/>
        </p:nvSpPr>
        <p:spPr bwMode="auto">
          <a:xfrm>
            <a:off x="481013" y="1260475"/>
            <a:ext cx="304800" cy="304800"/>
          </a:xfrm>
          <a:custGeom>
            <a:avLst/>
            <a:gdLst>
              <a:gd name="T0" fmla="*/ 0 w 192"/>
              <a:gd name="T1" fmla="*/ 73 h 192"/>
              <a:gd name="T2" fmla="*/ 73 w 192"/>
              <a:gd name="T3" fmla="*/ 73 h 192"/>
              <a:gd name="T4" fmla="*/ 96 w 192"/>
              <a:gd name="T5" fmla="*/ 0 h 192"/>
              <a:gd name="T6" fmla="*/ 118 w 192"/>
              <a:gd name="T7" fmla="*/ 73 h 192"/>
              <a:gd name="T8" fmla="*/ 191 w 192"/>
              <a:gd name="T9" fmla="*/ 73 h 192"/>
              <a:gd name="T10" fmla="*/ 132 w 192"/>
              <a:gd name="T11" fmla="*/ 118 h 192"/>
              <a:gd name="T12" fmla="*/ 155 w 192"/>
              <a:gd name="T13" fmla="*/ 191 h 192"/>
              <a:gd name="T14" fmla="*/ 96 w 192"/>
              <a:gd name="T15" fmla="*/ 146 h 192"/>
              <a:gd name="T16" fmla="*/ 36 w 192"/>
              <a:gd name="T17" fmla="*/ 191 h 192"/>
              <a:gd name="T18" fmla="*/ 59 w 192"/>
              <a:gd name="T19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0" y="73"/>
                </a:moveTo>
                <a:lnTo>
                  <a:pt x="73" y="73"/>
                </a:lnTo>
                <a:lnTo>
                  <a:pt x="96" y="0"/>
                </a:lnTo>
                <a:lnTo>
                  <a:pt x="118" y="73"/>
                </a:lnTo>
                <a:lnTo>
                  <a:pt x="191" y="73"/>
                </a:lnTo>
                <a:lnTo>
                  <a:pt x="132" y="118"/>
                </a:lnTo>
                <a:lnTo>
                  <a:pt x="155" y="191"/>
                </a:lnTo>
                <a:lnTo>
                  <a:pt x="96" y="146"/>
                </a:lnTo>
                <a:lnTo>
                  <a:pt x="36" y="191"/>
                </a:lnTo>
                <a:lnTo>
                  <a:pt x="59" y="118"/>
                </a:lnTo>
                <a:close/>
              </a:path>
            </a:pathLst>
          </a:custGeom>
          <a:solidFill>
            <a:srgbClr val="EA5642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" name="五角星 14356"/>
          <p:cNvSpPr>
            <a:spLocks noChangeArrowheads="1"/>
          </p:cNvSpPr>
          <p:nvPr/>
        </p:nvSpPr>
        <p:spPr bwMode="auto">
          <a:xfrm>
            <a:off x="274637" y="2163327"/>
            <a:ext cx="304801" cy="304800"/>
          </a:xfrm>
          <a:custGeom>
            <a:avLst/>
            <a:gdLst>
              <a:gd name="T0" fmla="*/ 0 w 192"/>
              <a:gd name="T1" fmla="*/ 73 h 192"/>
              <a:gd name="T2" fmla="*/ 73 w 192"/>
              <a:gd name="T3" fmla="*/ 73 h 192"/>
              <a:gd name="T4" fmla="*/ 96 w 192"/>
              <a:gd name="T5" fmla="*/ 0 h 192"/>
              <a:gd name="T6" fmla="*/ 118 w 192"/>
              <a:gd name="T7" fmla="*/ 73 h 192"/>
              <a:gd name="T8" fmla="*/ 191 w 192"/>
              <a:gd name="T9" fmla="*/ 73 h 192"/>
              <a:gd name="T10" fmla="*/ 132 w 192"/>
              <a:gd name="T11" fmla="*/ 118 h 192"/>
              <a:gd name="T12" fmla="*/ 155 w 192"/>
              <a:gd name="T13" fmla="*/ 191 h 192"/>
              <a:gd name="T14" fmla="*/ 96 w 192"/>
              <a:gd name="T15" fmla="*/ 146 h 192"/>
              <a:gd name="T16" fmla="*/ 36 w 192"/>
              <a:gd name="T17" fmla="*/ 191 h 192"/>
              <a:gd name="T18" fmla="*/ 59 w 192"/>
              <a:gd name="T19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0" y="73"/>
                </a:moveTo>
                <a:lnTo>
                  <a:pt x="73" y="73"/>
                </a:lnTo>
                <a:lnTo>
                  <a:pt x="96" y="0"/>
                </a:lnTo>
                <a:lnTo>
                  <a:pt x="118" y="73"/>
                </a:lnTo>
                <a:lnTo>
                  <a:pt x="191" y="73"/>
                </a:lnTo>
                <a:lnTo>
                  <a:pt x="132" y="118"/>
                </a:lnTo>
                <a:lnTo>
                  <a:pt x="155" y="191"/>
                </a:lnTo>
                <a:lnTo>
                  <a:pt x="96" y="146"/>
                </a:lnTo>
                <a:lnTo>
                  <a:pt x="36" y="191"/>
                </a:lnTo>
                <a:lnTo>
                  <a:pt x="59" y="118"/>
                </a:lnTo>
                <a:close/>
              </a:path>
            </a:pathLst>
          </a:custGeom>
          <a:solidFill>
            <a:srgbClr val="EA5642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" name="五角星 14356"/>
          <p:cNvSpPr>
            <a:spLocks noChangeArrowheads="1"/>
          </p:cNvSpPr>
          <p:nvPr/>
        </p:nvSpPr>
        <p:spPr bwMode="auto">
          <a:xfrm>
            <a:off x="579438" y="2163327"/>
            <a:ext cx="304800" cy="304800"/>
          </a:xfrm>
          <a:custGeom>
            <a:avLst/>
            <a:gdLst>
              <a:gd name="T0" fmla="*/ 0 w 192"/>
              <a:gd name="T1" fmla="*/ 73 h 192"/>
              <a:gd name="T2" fmla="*/ 73 w 192"/>
              <a:gd name="T3" fmla="*/ 73 h 192"/>
              <a:gd name="T4" fmla="*/ 96 w 192"/>
              <a:gd name="T5" fmla="*/ 0 h 192"/>
              <a:gd name="T6" fmla="*/ 118 w 192"/>
              <a:gd name="T7" fmla="*/ 73 h 192"/>
              <a:gd name="T8" fmla="*/ 191 w 192"/>
              <a:gd name="T9" fmla="*/ 73 h 192"/>
              <a:gd name="T10" fmla="*/ 132 w 192"/>
              <a:gd name="T11" fmla="*/ 118 h 192"/>
              <a:gd name="T12" fmla="*/ 155 w 192"/>
              <a:gd name="T13" fmla="*/ 191 h 192"/>
              <a:gd name="T14" fmla="*/ 96 w 192"/>
              <a:gd name="T15" fmla="*/ 146 h 192"/>
              <a:gd name="T16" fmla="*/ 36 w 192"/>
              <a:gd name="T17" fmla="*/ 191 h 192"/>
              <a:gd name="T18" fmla="*/ 59 w 192"/>
              <a:gd name="T19" fmla="*/ 11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2" h="192">
                <a:moveTo>
                  <a:pt x="0" y="73"/>
                </a:moveTo>
                <a:lnTo>
                  <a:pt x="73" y="73"/>
                </a:lnTo>
                <a:lnTo>
                  <a:pt x="96" y="0"/>
                </a:lnTo>
                <a:lnTo>
                  <a:pt x="118" y="73"/>
                </a:lnTo>
                <a:lnTo>
                  <a:pt x="191" y="73"/>
                </a:lnTo>
                <a:lnTo>
                  <a:pt x="132" y="118"/>
                </a:lnTo>
                <a:lnTo>
                  <a:pt x="155" y="191"/>
                </a:lnTo>
                <a:lnTo>
                  <a:pt x="96" y="146"/>
                </a:lnTo>
                <a:lnTo>
                  <a:pt x="36" y="191"/>
                </a:lnTo>
                <a:lnTo>
                  <a:pt x="59" y="118"/>
                </a:lnTo>
                <a:close/>
              </a:path>
            </a:pathLst>
          </a:custGeom>
          <a:solidFill>
            <a:srgbClr val="EA5642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KSO_WPP_MARK_KEY" val="71a01680-64df-4070-98f5-b370c42fac6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25400">
          <a:solidFill>
            <a:srgbClr val="FF0000"/>
          </a:solidFill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3469</Words>
  <Application>WPS 演示</Application>
  <PresentationFormat>全屏显示(16:9)</PresentationFormat>
  <Paragraphs>259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思源黑体 CN Regular</vt:lpstr>
      <vt:lpstr>黑体</vt:lpstr>
      <vt:lpstr>Times New Roman</vt:lpstr>
      <vt:lpstr>Comic Sans MS</vt:lpstr>
      <vt:lpstr>楷体</vt:lpstr>
      <vt:lpstr>Arial Unicode MS</vt:lpstr>
      <vt:lpstr>Calibri Light</vt:lpstr>
      <vt:lpstr>Century Schoolbook</vt:lpstr>
      <vt:lpstr>Segoe Print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2</cp:revision>
  <dcterms:created xsi:type="dcterms:W3CDTF">2018-09-04T08:11:00Z</dcterms:created>
  <dcterms:modified xsi:type="dcterms:W3CDTF">2023-03-03T08:54:17Z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72A45B8BDC2F444393C352C7D389D6BE</vt:lpwstr>
  </property>
  <property fmtid="{D5CDD505-2E9C-101B-9397-08002B2CF9AE}" pid="3" name="KSOProductBuildVer">
    <vt:lpwstr>2052-11.1.0.13703</vt:lpwstr>
  </property>
</Properties>
</file>