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273" r:id="rId4"/>
    <p:sldId id="283" r:id="rId5"/>
    <p:sldId id="259" r:id="rId6"/>
    <p:sldId id="275" r:id="rId7"/>
    <p:sldId id="277" r:id="rId8"/>
    <p:sldId id="279" r:id="rId9"/>
    <p:sldId id="278" r:id="rId10"/>
    <p:sldId id="286" r:id="rId11"/>
    <p:sldId id="287" r:id="rId12"/>
    <p:sldId id="260" r:id="rId13"/>
    <p:sldId id="268" r:id="rId14"/>
    <p:sldId id="282" r:id="rId15"/>
    <p:sldId id="270" r:id="rId16"/>
    <p:sldId id="288" r:id="rId17"/>
    <p:sldId id="289" r:id="rId18"/>
    <p:sldId id="290" r:id="rId19"/>
    <p:sldId id="271" r:id="rId20"/>
    <p:sldId id="257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ADF3"/>
    <a:srgbClr val="C7C0DF"/>
    <a:srgbClr val="7ECEEF"/>
    <a:srgbClr val="FEF200"/>
    <a:srgbClr val="EA5642"/>
    <a:srgbClr val="FFFCDA"/>
    <a:srgbClr val="EAAA76"/>
    <a:srgbClr val="EF4746"/>
    <a:srgbClr val="FBA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6" autoAdjust="0"/>
    <p:restoredTop sz="94660"/>
  </p:normalViewPr>
  <p:slideViewPr>
    <p:cSldViewPr snapToGrid="0" showGuides="1">
      <p:cViewPr varScale="1">
        <p:scale>
          <a:sx n="155" d="100"/>
          <a:sy n="155" d="100"/>
        </p:scale>
        <p:origin x="-354" y="-78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B6D31-5E9A-4A83-BEDF-F1567FB404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848AB-A8C2-48A2-BA0C-CDE0498421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C7C0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4514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C7C0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1913010" y="1894362"/>
            <a:ext cx="61523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 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 and a mouse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六年级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84371" y="526123"/>
            <a:ext cx="320397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1120" y="526123"/>
            <a:ext cx="3086100" cy="26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2095500" y="3600450"/>
            <a:ext cx="56007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350"/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1809750" y="3486151"/>
            <a:ext cx="65722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Why can’t he make a hole by himself?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809750" y="4000501"/>
            <a:ext cx="6172200" cy="5078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为什么狮子自己不能咬个洞出来呢？</a:t>
            </a:r>
            <a:endParaRPr lang="zh-CN" altLang="en-US" sz="27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809750" y="3993982"/>
            <a:ext cx="6057900" cy="5078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Discuss(</a:t>
            </a:r>
            <a:r>
              <a:rPr lang="zh-CN" altLang="en-US" sz="27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讨论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) this in groups.</a:t>
            </a:r>
            <a:endParaRPr lang="en-US" altLang="zh-CN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285875" y="1341120"/>
            <a:ext cx="6572250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What happened at the end of the story?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777240" y="2571750"/>
            <a:ext cx="7589520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小组讨论，充分发挥想象并把结尾写在纸上。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71069" y="773430"/>
            <a:ext cx="6801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From then on, the lion and the mouse became friends.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1600" y="1463040"/>
            <a:ext cx="6407944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04987" y="1025308"/>
            <a:ext cx="5286375" cy="3392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1.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注意自己的语音语调、表情和动作。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一个小组表演时，其他小组观看并评分。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朗读</a:t>
            </a:r>
            <a:r>
              <a: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基本流利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，表情动作</a:t>
            </a:r>
            <a:r>
              <a: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基本到位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朗读</a:t>
            </a:r>
            <a:r>
              <a:rPr lang="zh-CN" altLang="en-US" dirty="0">
                <a:solidFill>
                  <a:srgbClr val="FF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较为流利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，表情动作</a:t>
            </a:r>
            <a:r>
              <a:rPr lang="zh-CN" altLang="en-US" dirty="0">
                <a:solidFill>
                  <a:srgbClr val="FF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比较到位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基本能够</a:t>
            </a:r>
            <a:r>
              <a:rPr lang="zh-CN" altLang="en-US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，表情动作</a:t>
            </a:r>
            <a:r>
              <a:rPr lang="zh-CN" altLang="en-US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十分到位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Picture 6" descr="39b1OOOPICda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1073" y1="38547" x2="16955" y2="68156"/>
                        <a14:foregroundMark x1="85813" y1="44134" x2="85121" y2="6480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29815" y="930057"/>
            <a:ext cx="1200150" cy="74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2008523152353137_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44260" y="283231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Box 10"/>
          <p:cNvSpPr txBox="1">
            <a:spLocks noChangeArrowheads="1"/>
          </p:cNvSpPr>
          <p:nvPr/>
        </p:nvSpPr>
        <p:spPr bwMode="auto">
          <a:xfrm>
            <a:off x="3653790" y="376834"/>
            <a:ext cx="21717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dirty="0">
                <a:solidFill>
                  <a:srgbClr val="C00000"/>
                </a:solidFill>
                <a:latin typeface="Times New Roman" panose="02020603050405020304" pitchFamily="18" charset="0"/>
              </a:rPr>
              <a:t>Showtime</a:t>
            </a:r>
            <a:endParaRPr lang="zh-CN" altLang="en-US" sz="30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Picture 8" descr="2008523152353137_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44260" y="34093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2008523152353137_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76060" y="34093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2008523152353137_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44260" y="39610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2008523152353137_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76060" y="39610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2008523152353137_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07860" y="39610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8150" y="314325"/>
            <a:ext cx="6172200" cy="857250"/>
          </a:xfrm>
          <a:ln>
            <a:noFill/>
          </a:ln>
        </p:spPr>
        <p:txBody>
          <a:bodyPr/>
          <a:lstStyle/>
          <a:p>
            <a:pPr eaLnBrk="1" hangingPunct="1"/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learn from the story?</a:t>
            </a:r>
            <a:endParaRPr lang="en-US" altLang="zh-CN" sz="27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00125" y="1285875"/>
            <a:ext cx="7181850" cy="3394075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AutoNum type="alphaUcPeriod"/>
            </a:pPr>
            <a:r>
              <a:rPr lang="en-US" altLang="zh-CN" dirty="0">
                <a:latin typeface="Times New Roman" panose="02020603050405020304" pitchFamily="18" charset="0"/>
              </a:rPr>
              <a:t>A friend in need is a friend indeed.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患难见真情。</a:t>
            </a:r>
            <a:endParaRPr lang="en-US" altLang="zh-CN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B. The mouse is very clever.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C. The strong ones also have the disadvantages(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劣势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缺点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r>
              <a:rPr lang="en-US" altLang="zh-CN" dirty="0">
                <a:latin typeface="Times New Roman" panose="02020603050405020304" pitchFamily="18" charset="0"/>
              </a:rPr>
              <a:t>the weak ones also have the advantages(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优势，优点</a:t>
            </a:r>
            <a:r>
              <a:rPr lang="en-US" altLang="zh-CN" dirty="0">
                <a:latin typeface="Times New Roman" panose="02020603050405020304" pitchFamily="18" charset="0"/>
              </a:rPr>
              <a:t>).We should help each other.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914623" y="2954337"/>
            <a:ext cx="514800" cy="51435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428625" y="149225"/>
            <a:ext cx="1609725" cy="857250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转化副词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0664" y="1188290"/>
            <a:ext cx="2999376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Tx/>
              <a:buNone/>
              <a:defRPr sz="24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excited ---- </a:t>
            </a:r>
            <a:r>
              <a:rPr lang="en-US" altLang="zh-CN" dirty="0">
                <a:solidFill>
                  <a:srgbClr val="C00000"/>
                </a:solidFill>
              </a:rPr>
              <a:t>excitedly</a:t>
            </a:r>
            <a:r>
              <a:rPr lang="en-US" altLang="zh-CN" dirty="0"/>
              <a:t>   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371482" y="1698767"/>
            <a:ext cx="2466620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 defTabSz="68580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/>
              <a:t>quiet ---- </a:t>
            </a:r>
            <a:r>
              <a:rPr lang="en-US" altLang="zh-CN" dirty="0">
                <a:solidFill>
                  <a:srgbClr val="C00000"/>
                </a:solidFill>
              </a:rPr>
              <a:t>quietly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38484" y="2209244"/>
            <a:ext cx="2314220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 defTabSz="68580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/>
              <a:t>loud ---- </a:t>
            </a:r>
            <a:r>
              <a:rPr lang="en-US" altLang="zh-CN" dirty="0">
                <a:solidFill>
                  <a:srgbClr val="C00000"/>
                </a:solidFill>
              </a:rPr>
              <a:t>loudly 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36924" y="2719721"/>
            <a:ext cx="2999376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 defTabSz="68580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/>
              <a:t>happy ---- </a:t>
            </a:r>
            <a:r>
              <a:rPr lang="en-US" altLang="zh-CN" dirty="0">
                <a:solidFill>
                  <a:srgbClr val="C00000"/>
                </a:solidFill>
              </a:rPr>
              <a:t>happily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1518" y="3230198"/>
            <a:ext cx="1926871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 defTabSz="68580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/>
              <a:t>sad ---- </a:t>
            </a:r>
            <a:r>
              <a:rPr lang="en-US" altLang="zh-CN" dirty="0">
                <a:solidFill>
                  <a:srgbClr val="C00000"/>
                </a:solidFill>
              </a:rPr>
              <a:t>sadly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00045" y="3740673"/>
            <a:ext cx="2580920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 defTabSz="68580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/>
              <a:t>quick ---- </a:t>
            </a:r>
            <a:r>
              <a:rPr lang="en-US" altLang="zh-CN" dirty="0">
                <a:solidFill>
                  <a:srgbClr val="C00000"/>
                </a:solidFill>
              </a:rPr>
              <a:t>quickly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2990850" y="1200150"/>
            <a:ext cx="3714750" cy="268605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1.The lion asked 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狮子伤心地问。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2.The mouse said 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老鼠平静地说。 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</a:rPr>
              <a:t> </a:t>
            </a:r>
            <a:r>
              <a:rPr lang="en-US" altLang="zh-CN" sz="2400" dirty="0">
                <a:latin typeface="Times New Roman" panose="02020603050405020304" pitchFamily="18" charset="0"/>
              </a:rPr>
              <a:t>He laughs 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他开心地大笑。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62350" y="1200150"/>
            <a:ext cx="2924175" cy="241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                   sadly.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</a:pP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                    quietly.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</a:pP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             happily.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内容占位符 2"/>
          <p:cNvSpPr>
            <a:spLocks noGrp="1"/>
          </p:cNvSpPr>
          <p:nvPr>
            <p:ph idx="4294967295"/>
          </p:nvPr>
        </p:nvSpPr>
        <p:spPr>
          <a:xfrm>
            <a:off x="1828800" y="1200150"/>
            <a:ext cx="3093720" cy="3211823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in the forest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large and strong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one day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walk by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wake …up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be angry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5772150" y="1200150"/>
            <a:ext cx="2000250" cy="3111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Tx/>
              <a:buNone/>
              <a:defRPr sz="21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路过</a:t>
            </a:r>
            <a:endParaRPr lang="zh-CN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又大又壮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一天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 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在森林里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生气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唤醒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49980" y="1503582"/>
            <a:ext cx="2023110" cy="141106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091940" y="2045970"/>
            <a:ext cx="1524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101340" y="2476500"/>
            <a:ext cx="2571750" cy="5334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044190" y="1560732"/>
            <a:ext cx="2628900" cy="141106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444240" y="3399888"/>
            <a:ext cx="2171700" cy="4572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53740" y="3429000"/>
            <a:ext cx="2343150" cy="51435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3" name="TextBox 18"/>
          <p:cNvSpPr txBox="1">
            <a:spLocks noChangeArrowheads="1"/>
          </p:cNvSpPr>
          <p:nvPr/>
        </p:nvSpPr>
        <p:spPr bwMode="auto">
          <a:xfrm>
            <a:off x="3943350" y="400051"/>
            <a:ext cx="1257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连线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81166" y="1391020"/>
            <a:ext cx="4781667" cy="210692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1.Read the story fluently.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2.Try to retell the story by yourself.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3.Share this story with more people.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835" y="358405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514350"/>
            <a:ext cx="35433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3371915"/>
            <a:ext cx="22145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1314450" y="514350"/>
            <a:ext cx="2571750" cy="56185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The lion is…</a:t>
            </a:r>
            <a:endParaRPr lang="en-US" altLang="zh-CN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1371600" y="1112689"/>
            <a:ext cx="2743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There was a lion in the forest. He was very large and strong.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3078" name="TextBox 2"/>
          <p:cNvSpPr txBox="1">
            <a:spLocks noChangeArrowheads="1"/>
          </p:cNvSpPr>
          <p:nvPr/>
        </p:nvSpPr>
        <p:spPr bwMode="auto">
          <a:xfrm>
            <a:off x="1314450" y="2703555"/>
            <a:ext cx="2800350" cy="56185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The mouse is …</a:t>
            </a:r>
            <a:endParaRPr lang="zh-CN" altLang="en-US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: 圆角 6"/>
          <p:cNvSpPr>
            <a:spLocks noChangeArrowheads="1"/>
          </p:cNvSpPr>
          <p:nvPr/>
        </p:nvSpPr>
        <p:spPr bwMode="auto">
          <a:xfrm>
            <a:off x="6431280" y="3660887"/>
            <a:ext cx="1600200" cy="531209"/>
          </a:xfrm>
          <a:prstGeom prst="roundRect">
            <a:avLst/>
          </a:prstGeom>
          <a:solidFill>
            <a:srgbClr val="FFFF66"/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strong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43250" y="4097941"/>
            <a:ext cx="1428750" cy="531209"/>
          </a:xfrm>
          <a:prstGeom prst="roundRect">
            <a:avLst/>
          </a:prstGeom>
          <a:solidFill>
            <a:srgbClr val="FFFF66"/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3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dirty="0"/>
              <a:t>weak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7" grpId="1"/>
      <p:bldP spid="3078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85900" y="546007"/>
            <a:ext cx="6172200" cy="857250"/>
          </a:xfrm>
          <a:noFill/>
        </p:spPr>
        <p:txBody>
          <a:bodyPr/>
          <a:lstStyle/>
          <a:p>
            <a:pPr algn="ctr" eaLnBrk="1" hangingPunct="1"/>
            <a:r>
              <a:rPr lang="en-US" altLang="zh-CN" sz="27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did they meet? Read Part 2.</a:t>
            </a:r>
            <a:endParaRPr lang="en-US" altLang="zh-CN" sz="27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657350" y="1943100"/>
            <a:ext cx="6172200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One day the mouse </a:t>
            </a:r>
            <a:r>
              <a:rPr lang="en-US" altLang="zh-CN" sz="2700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walked by </a:t>
            </a:r>
            <a:r>
              <a:rPr lang="en-US" altLang="zh-CN" sz="2700" dirty="0">
                <a:latin typeface="Times New Roman" panose="02020603050405020304" pitchFamily="18" charset="0"/>
              </a:rPr>
              <a:t>and </a:t>
            </a:r>
            <a:r>
              <a:rPr lang="en-US" altLang="zh-CN" sz="2700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woke </a:t>
            </a:r>
            <a:r>
              <a:rPr lang="en-US" altLang="zh-CN" sz="2700" dirty="0">
                <a:latin typeface="Times New Roman" panose="02020603050405020304" pitchFamily="18" charset="0"/>
              </a:rPr>
              <a:t>the lion </a:t>
            </a:r>
            <a:r>
              <a:rPr lang="en-US" altLang="zh-CN" sz="2700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up</a:t>
            </a:r>
            <a:r>
              <a:rPr lang="en-US" altLang="zh-CN" sz="2700" dirty="0">
                <a:latin typeface="Times New Roman" panose="02020603050405020304" pitchFamily="18" charset="0"/>
              </a:rPr>
              <a:t>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The lion was angry and wanted to eat the mouse.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514981" y="2416307"/>
            <a:ext cx="162877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走过</a:t>
            </a:r>
            <a:r>
              <a:rPr lang="en-US" altLang="zh-CN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en-US" altLang="zh-CN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384897" y="2401834"/>
            <a:ext cx="162877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叫醒</a:t>
            </a:r>
            <a:r>
              <a:rPr lang="en-US" altLang="zh-CN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en-US" altLang="zh-CN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101" grpId="0"/>
      <p:bldP spid="4101" grpId="1"/>
      <p:bldP spid="4102" grpId="0"/>
      <p:bldP spid="410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75742" y="807720"/>
            <a:ext cx="5306616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257300" y="195664"/>
            <a:ext cx="51435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700" dirty="0">
                <a:solidFill>
                  <a:srgbClr val="0070C0"/>
                </a:solidFill>
                <a:latin typeface="Times New Roman" panose="02020603050405020304" pitchFamily="18" charset="0"/>
              </a:rPr>
              <a:t>The lion laughed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solidFill>
                  <a:srgbClr val="0070C0"/>
                </a:solidFill>
                <a:latin typeface="Times New Roman" panose="02020603050405020304" pitchFamily="18" charset="0"/>
              </a:rPr>
              <a:t>loudly.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6972300" y="2423161"/>
            <a:ext cx="1143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dirty="0">
                <a:latin typeface="Times New Roman" panose="02020603050405020304" pitchFamily="18" charset="0"/>
                <a:ea typeface="楷体_GB2312" pitchFamily="49" charset="-122"/>
              </a:rPr>
              <a:t>Why</a:t>
            </a:r>
            <a:r>
              <a:rPr lang="en-US" altLang="zh-CN" sz="2700" dirty="0">
                <a:latin typeface="Times New Roman" panose="02020603050405020304" pitchFamily="18" charset="0"/>
              </a:rPr>
              <a:t>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51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1071563" y="1295401"/>
            <a:ext cx="7548562" cy="26289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A. The lion liked the mouse.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B. The lion thought he can eat the  mouse.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C. The mouse said, “ Please don’t eat me. I can help you some day.” But the lion thought it was funny.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8684" name="Oval 12"/>
          <p:cNvSpPr>
            <a:spLocks noChangeArrowheads="1"/>
          </p:cNvSpPr>
          <p:nvPr/>
        </p:nvSpPr>
        <p:spPr bwMode="auto">
          <a:xfrm>
            <a:off x="985838" y="2676525"/>
            <a:ext cx="572400" cy="57150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1089" y="354181"/>
            <a:ext cx="352211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Part 2 and choose.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0350" y="1590393"/>
            <a:ext cx="3429000" cy="189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Line 9"/>
          <p:cNvSpPr>
            <a:spLocks noChangeShapeType="1"/>
          </p:cNvSpPr>
          <p:nvPr/>
        </p:nvSpPr>
        <p:spPr bwMode="auto">
          <a:xfrm flipH="1">
            <a:off x="3476624" y="2857500"/>
            <a:ext cx="695325" cy="97155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173" name="Line 11"/>
          <p:cNvSpPr>
            <a:spLocks noChangeShapeType="1"/>
          </p:cNvSpPr>
          <p:nvPr/>
        </p:nvSpPr>
        <p:spPr bwMode="auto">
          <a:xfrm>
            <a:off x="5472113" y="2914650"/>
            <a:ext cx="857250" cy="97155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2028825" y="3829050"/>
            <a:ext cx="26289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laughed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loudly</a:t>
            </a:r>
            <a:endParaRPr lang="en-US" altLang="zh-CN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229225" y="3829050"/>
            <a:ext cx="24574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said 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</a:rPr>
              <a:t>quietly</a:t>
            </a:r>
            <a:endParaRPr lang="en-US" altLang="zh-CN" sz="27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94399" y="857250"/>
            <a:ext cx="495520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in pairs, </a:t>
            </a:r>
            <a:r>
              <a:rPr lang="zh-CN" altLang="en-US" sz="27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注意各自的</a:t>
            </a:r>
            <a:r>
              <a:rPr lang="zh-CN" altLang="en-US" sz="27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语气</a:t>
            </a:r>
            <a:r>
              <a:rPr lang="zh-CN" altLang="en-US" sz="27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7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33805" grpId="0"/>
      <p:bldP spid="338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837529" y="327391"/>
            <a:ext cx="60531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The next day, two men caught the lion with a large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net.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2250" y="1539477"/>
            <a:ext cx="337185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3" name="Line 13"/>
          <p:cNvSpPr>
            <a:spLocks noChangeShapeType="1"/>
          </p:cNvSpPr>
          <p:nvPr/>
        </p:nvSpPr>
        <p:spPr bwMode="auto">
          <a:xfrm flipH="1">
            <a:off x="3431540" y="1288821"/>
            <a:ext cx="342900" cy="74295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pic>
        <p:nvPicPr>
          <p:cNvPr id="8197" name="Picture 8" descr="d:\program files\360se6\User Data\temp\1-1209120H000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9" b="100000" l="0" r="100000">
                        <a14:foregroundMark x1="59761" y1="28020" x2="53610" y2="39290"/>
                        <a14:foregroundMark x1="57376" y1="29514" x2="59134" y2="4190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53208" y="1542693"/>
            <a:ext cx="2900363" cy="292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  <p:bldP spid="358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7"/>
          <p:cNvSpPr txBox="1">
            <a:spLocks noChangeArrowheads="1"/>
          </p:cNvSpPr>
          <p:nvPr/>
        </p:nvSpPr>
        <p:spPr bwMode="auto">
          <a:xfrm>
            <a:off x="1158111" y="2017382"/>
            <a:ext cx="508266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lphaUcPeriod"/>
            </a:pPr>
            <a:r>
              <a:rPr lang="en-US" altLang="zh-CN" sz="2700" dirty="0">
                <a:latin typeface="Times New Roman" panose="02020603050405020304" pitchFamily="18" charset="0"/>
              </a:rPr>
              <a:t>The lion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bit</a:t>
            </a:r>
            <a:r>
              <a:rPr lang="en-US" altLang="zh-CN" sz="2700" dirty="0">
                <a:latin typeface="Times New Roman" panose="02020603050405020304" pitchFamily="18" charset="0"/>
              </a:rPr>
              <a:t> the net and got out.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AutoNum type="alphaUcPeriod"/>
            </a:pPr>
            <a:r>
              <a:rPr lang="en-US" altLang="zh-CN" sz="2700" dirty="0">
                <a:latin typeface="Times New Roman" panose="02020603050405020304" pitchFamily="18" charset="0"/>
              </a:rPr>
              <a:t> Two men took the lion away.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C. Someone helped the lion.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79820" y="1437208"/>
            <a:ext cx="1645920" cy="1432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096953" y="3223068"/>
            <a:ext cx="571500" cy="57150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3" name="矩形 2"/>
          <p:cNvSpPr/>
          <p:nvPr/>
        </p:nvSpPr>
        <p:spPr>
          <a:xfrm>
            <a:off x="485222" y="40005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Read Part 3.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1253" y="1380666"/>
            <a:ext cx="31854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happened next?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857375" y="1028701"/>
            <a:ext cx="5429250" cy="5618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1. How did he help?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857375" y="1771650"/>
            <a:ext cx="5429250" cy="10215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The mouse made a big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hole</a:t>
            </a:r>
            <a:r>
              <a:rPr lang="en-US" altLang="zh-CN" sz="2700" dirty="0">
                <a:latin typeface="Times New Roman" panose="02020603050405020304" pitchFamily="18" charset="0"/>
              </a:rPr>
              <a:t> in the net with his teeth.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5545455" y="2354580"/>
            <a:ext cx="541020" cy="78867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pic>
        <p:nvPicPr>
          <p:cNvPr id="46088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51648" y="3224156"/>
            <a:ext cx="1494948" cy="138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85222" y="40005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Read Part 4.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nimBg="1"/>
      <p:bldP spid="46087" grpId="0" animBg="1"/>
    </p:bldLst>
  </p:timing>
</p:sld>
</file>

<file path=ppt/tags/tag1.xml><?xml version="1.0" encoding="utf-8"?>
<p:tagLst xmlns:p="http://schemas.openxmlformats.org/presentationml/2006/main">
  <p:tag name="KSO_WPP_MARK_KEY" val="4129525d-c59f-47e0-adad-75694b4aedf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1778</Words>
  <Application>WPS 演示</Application>
  <PresentationFormat>全屏显示(16:9)</PresentationFormat>
  <Paragraphs>138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Times New Roman</vt:lpstr>
      <vt:lpstr>思源黑体 CN Regular</vt:lpstr>
      <vt:lpstr>黑体</vt:lpstr>
      <vt:lpstr>楷体_GB2312</vt:lpstr>
      <vt:lpstr>新宋体</vt:lpstr>
      <vt:lpstr>Arial Unicode MS</vt:lpstr>
      <vt:lpstr>Calibri Light</vt:lpstr>
      <vt:lpstr>等线</vt:lpstr>
      <vt:lpstr>楷体</vt:lpstr>
      <vt:lpstr>Arial</vt:lpstr>
      <vt:lpstr>第一PPT模板网-WWW.1PPT.COM</vt:lpstr>
      <vt:lpstr>PowerPoint 演示文稿</vt:lpstr>
      <vt:lpstr>PowerPoint 演示文稿</vt:lpstr>
      <vt:lpstr>How did they meet? Read Part 2.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What do you learn from the story?</vt:lpstr>
      <vt:lpstr>转化副词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272</cp:revision>
  <dcterms:created xsi:type="dcterms:W3CDTF">2018-09-04T08:11:00Z</dcterms:created>
  <dcterms:modified xsi:type="dcterms:W3CDTF">2023-03-03T09:21:08Z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E898C9A5AD8A4876AAEB9F120F934AB4</vt:lpwstr>
  </property>
  <property fmtid="{D5CDD505-2E9C-101B-9397-08002B2CF9AE}" pid="3" name="KSOProductBuildVer">
    <vt:lpwstr>2052-11.1.0.13703</vt:lpwstr>
  </property>
</Properties>
</file>