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3"/>
    <p:sldId id="314" r:id="rId4"/>
    <p:sldId id="315" r:id="rId5"/>
    <p:sldId id="264" r:id="rId6"/>
    <p:sldId id="316" r:id="rId7"/>
    <p:sldId id="284" r:id="rId8"/>
    <p:sldId id="317" r:id="rId9"/>
    <p:sldId id="318" r:id="rId10"/>
    <p:sldId id="295" r:id="rId11"/>
    <p:sldId id="272" r:id="rId12"/>
    <p:sldId id="263" r:id="rId13"/>
    <p:sldId id="262" r:id="rId14"/>
    <p:sldId id="265" r:id="rId15"/>
    <p:sldId id="274" r:id="rId16"/>
    <p:sldId id="294" r:id="rId17"/>
    <p:sldId id="280" r:id="rId18"/>
    <p:sldId id="257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8C93"/>
    <a:srgbClr val="EA5642"/>
    <a:srgbClr val="FFFCDA"/>
    <a:srgbClr val="FFFF66"/>
    <a:srgbClr val="00ADF3"/>
    <a:srgbClr val="C7C0DF"/>
    <a:srgbClr val="7ECEEF"/>
    <a:srgbClr val="FEF200"/>
    <a:srgbClr val="EAAA76"/>
    <a:srgbClr val="EF47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16" autoAdjust="0"/>
    <p:restoredTop sz="94660"/>
  </p:normalViewPr>
  <p:slideViewPr>
    <p:cSldViewPr snapToGrid="0" showGuides="1">
      <p:cViewPr varScale="1">
        <p:scale>
          <a:sx n="155" d="100"/>
          <a:sy n="155" d="100"/>
        </p:scale>
        <p:origin x="-354" y="-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DB6D31-5E9A-4A83-BEDF-F1567FB4040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8848AB-A8C2-48A2-BA0C-CDE04984217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png"/><Relationship Id="rId8" Type="http://schemas.openxmlformats.org/officeDocument/2006/relationships/image" Target="../media/image7.png"/><Relationship Id="rId7" Type="http://schemas.openxmlformats.org/officeDocument/2006/relationships/image" Target="../media/image6.png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C7C0D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2" cstate="email"/>
          <a:srcRect/>
          <a:stretch>
            <a:fillRect/>
          </a:stretch>
        </p:blipFill>
        <p:spPr>
          <a:xfrm>
            <a:off x="-14514" y="-6681"/>
            <a:ext cx="9158514" cy="515018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407445" y="319346"/>
            <a:ext cx="945105" cy="67337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746316" y="1185383"/>
            <a:ext cx="7582302" cy="24809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 rot="156579">
            <a:off x="5790272" y="2419435"/>
            <a:ext cx="2613503" cy="839204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 rot="652171">
            <a:off x="71130" y="1094165"/>
            <a:ext cx="3551889" cy="816104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7" cstate="email"/>
          <a:stretch>
            <a:fillRect/>
          </a:stretch>
        </p:blipFill>
        <p:spPr>
          <a:xfrm>
            <a:off x="0" y="2458804"/>
            <a:ext cx="2981325" cy="2657475"/>
          </a:xfrm>
          <a:prstGeom prst="rect">
            <a:avLst/>
          </a:prstGeom>
        </p:spPr>
      </p:pic>
      <p:cxnSp>
        <p:nvCxnSpPr>
          <p:cNvPr id="26" name="直接连接符 25"/>
          <p:cNvCxnSpPr/>
          <p:nvPr userDrawn="1"/>
        </p:nvCxnSpPr>
        <p:spPr>
          <a:xfrm>
            <a:off x="2276475" y="-6681"/>
            <a:ext cx="0" cy="1839053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/>
        </p:nvCxnSpPr>
        <p:spPr>
          <a:xfrm>
            <a:off x="6965633" y="-6680"/>
            <a:ext cx="0" cy="1517585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8" cstate="email"/>
          <a:stretch>
            <a:fillRect/>
          </a:stretch>
        </p:blipFill>
        <p:spPr>
          <a:xfrm>
            <a:off x="5988980" y="3448833"/>
            <a:ext cx="1935820" cy="1910886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 userDrawn="1"/>
        </p:nvPicPr>
        <p:blipFill>
          <a:blip r:embed="rId9" cstate="email"/>
          <a:stretch>
            <a:fillRect/>
          </a:stretch>
        </p:blipFill>
        <p:spPr>
          <a:xfrm>
            <a:off x="0" y="4822148"/>
            <a:ext cx="9144000" cy="321355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 userDrawn="1"/>
        </p:nvPicPr>
        <p:blipFill>
          <a:blip r:embed="rId10" cstate="email"/>
          <a:stretch>
            <a:fillRect/>
          </a:stretch>
        </p:blipFill>
        <p:spPr>
          <a:xfrm>
            <a:off x="7275125" y="3688118"/>
            <a:ext cx="1286986" cy="320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1" name="矩形 10"/>
          <p:cNvSpPr/>
          <p:nvPr userDrawn="1"/>
        </p:nvSpPr>
        <p:spPr>
          <a:xfrm>
            <a:off x="0" y="4886326"/>
            <a:ext cx="7391400" cy="257174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2" name="矩形 11"/>
          <p:cNvSpPr/>
          <p:nvPr userDrawn="1"/>
        </p:nvSpPr>
        <p:spPr>
          <a:xfrm>
            <a:off x="7343775" y="4886326"/>
            <a:ext cx="1800225" cy="257174"/>
          </a:xfrm>
          <a:prstGeom prst="rect">
            <a:avLst/>
          </a:prstGeom>
          <a:solidFill>
            <a:srgbClr val="FEF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3" name="矩形 12"/>
          <p:cNvSpPr/>
          <p:nvPr userDrawn="1"/>
        </p:nvSpPr>
        <p:spPr>
          <a:xfrm>
            <a:off x="1" y="357188"/>
            <a:ext cx="333375" cy="49291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 bwMode="auto">
          <a:xfrm>
            <a:off x="0" y="0"/>
            <a:ext cx="9156700" cy="5143500"/>
          </a:xfrm>
          <a:prstGeom prst="rect">
            <a:avLst/>
          </a:prstGeom>
          <a:solidFill>
            <a:srgbClr val="C7C0D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email"/>
          <a:stretch>
            <a:fillRect/>
          </a:stretch>
        </p:blipFill>
        <p:spPr>
          <a:xfrm>
            <a:off x="1378701" y="1084115"/>
            <a:ext cx="6113550" cy="1923405"/>
          </a:xfrm>
          <a:prstGeom prst="rect">
            <a:avLst/>
          </a:prstGeom>
        </p:spPr>
      </p:pic>
      <p:cxnSp>
        <p:nvCxnSpPr>
          <p:cNvPr id="12" name="直接连接符 11"/>
          <p:cNvCxnSpPr/>
          <p:nvPr userDrawn="1"/>
        </p:nvCxnSpPr>
        <p:spPr>
          <a:xfrm>
            <a:off x="3108884" y="-7143"/>
            <a:ext cx="0" cy="1660922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/>
        </p:nvCxnSpPr>
        <p:spPr>
          <a:xfrm>
            <a:off x="5930583" y="-3571"/>
            <a:ext cx="0" cy="1425179"/>
          </a:xfrm>
          <a:prstGeom prst="line">
            <a:avLst/>
          </a:prstGeom>
          <a:ln w="38100">
            <a:solidFill>
              <a:srgbClr val="EA56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 userDrawn="1"/>
        </p:nvSpPr>
        <p:spPr>
          <a:xfrm rot="21135601">
            <a:off x="2086855" y="1527537"/>
            <a:ext cx="515889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谢谢观赏</a:t>
            </a:r>
            <a:endParaRPr lang="zh-CN" altLang="en-US" sz="6600" b="1" spc="3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 userDrawn="1"/>
        </p:nvSpPr>
        <p:spPr>
          <a:xfrm>
            <a:off x="4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17" name="矩形 16"/>
          <p:cNvSpPr/>
          <p:nvPr userDrawn="1"/>
        </p:nvSpPr>
        <p:spPr>
          <a:xfrm>
            <a:off x="8258179" y="1976743"/>
            <a:ext cx="885825" cy="633089"/>
          </a:xfrm>
          <a:prstGeom prst="rect">
            <a:avLst/>
          </a:prstGeom>
          <a:solidFill>
            <a:srgbClr val="EA56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1" y="2588322"/>
            <a:ext cx="9153526" cy="25838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audio" Target="../media/audio1.wav"/><Relationship Id="rId7" Type="http://schemas.openxmlformats.org/officeDocument/2006/relationships/image" Target="../media/image31.png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33.png"/><Relationship Id="rId4" Type="http://schemas.openxmlformats.org/officeDocument/2006/relationships/hyperlink" Target="recording/so4.wma" TargetMode="External"/><Relationship Id="rId3" Type="http://schemas.openxmlformats.org/officeDocument/2006/relationships/hyperlink" Target="recording/so3.wma" TargetMode="External"/><Relationship Id="rId2" Type="http://schemas.openxmlformats.org/officeDocument/2006/relationships/hyperlink" Target="recording/SO2.wma" TargetMode="External"/><Relationship Id="rId1" Type="http://schemas.openxmlformats.org/officeDocument/2006/relationships/hyperlink" Target="recording/So1.wma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microsoft.com/office/2007/relationships/hdphoto" Target="../media/image15.wdp"/><Relationship Id="rId3" Type="http://schemas.openxmlformats.org/officeDocument/2006/relationships/image" Target="../media/image14.png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rot="21104876">
            <a:off x="1981689" y="1945812"/>
            <a:ext cx="59363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Unit </a:t>
            </a:r>
            <a:r>
              <a:rPr lang="en-US" altLang="zh-CN" sz="36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 </a:t>
            </a:r>
            <a:r>
              <a:rPr lang="en-US" altLang="zh-CN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zh-CN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lion and a mouse</a:t>
            </a:r>
            <a:endParaRPr lang="en-US" altLang="zh-CN" sz="36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第</a:t>
            </a:r>
            <a:r>
              <a:rPr lang="en-US" altLang="zh-CN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dirty="0">
                <a:solidFill>
                  <a:schemeClr val="bg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课时</a:t>
            </a: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 rot="21325098">
            <a:off x="6458051" y="2774452"/>
            <a:ext cx="1295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六年级</a:t>
            </a:r>
            <a:endParaRPr lang="zh-CN" altLang="en-US" sz="2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0" name="Text Box 4"/>
          <p:cNvSpPr txBox="1">
            <a:spLocks noChangeArrowheads="1"/>
          </p:cNvSpPr>
          <p:nvPr/>
        </p:nvSpPr>
        <p:spPr bwMode="auto">
          <a:xfrm>
            <a:off x="351949" y="378159"/>
            <a:ext cx="3456385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tabLst>
                <a:tab pos="2422525" algn="l"/>
              </a:tabLst>
            </a:pPr>
            <a:r>
              <a:rPr lang="en-US" altLang="zh-CN" sz="2000" dirty="0">
                <a:solidFill>
                  <a:srgbClr val="C00000"/>
                </a:solidFill>
                <a:latin typeface="Times New Roman" panose="02020603050405020304" pitchFamily="18" charset="0"/>
              </a:rPr>
              <a:t>Task4</a:t>
            </a: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</a:rPr>
              <a:t>：</a:t>
            </a:r>
            <a:r>
              <a:rPr lang="en-US" altLang="zh-CN" sz="2000" dirty="0">
                <a:solidFill>
                  <a:srgbClr val="C00000"/>
                </a:solidFill>
                <a:latin typeface="Times New Roman" panose="02020603050405020304" pitchFamily="18" charset="0"/>
              </a:rPr>
              <a:t>Read or Act</a:t>
            </a:r>
            <a:endParaRPr lang="en-US" altLang="zh-CN" sz="20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06305" y="804986"/>
            <a:ext cx="6131390" cy="3963522"/>
            <a:chOff x="1318260" y="685800"/>
            <a:chExt cx="6713220" cy="4339635"/>
          </a:xfrm>
        </p:grpSpPr>
        <p:sp>
          <p:nvSpPr>
            <p:cNvPr id="6" name="矩形: 圆角 5"/>
            <p:cNvSpPr/>
            <p:nvPr/>
          </p:nvSpPr>
          <p:spPr>
            <a:xfrm>
              <a:off x="1318260" y="685800"/>
              <a:ext cx="6713220" cy="4339635"/>
            </a:xfrm>
            <a:prstGeom prst="roundRect">
              <a:avLst>
                <a:gd name="adj" fmla="val 6593"/>
              </a:avLst>
            </a:prstGeom>
            <a:solidFill>
              <a:schemeClr val="bg1"/>
            </a:solidFill>
            <a:ln w="12700"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266" name="Picture 2" descr="H:\6B U1\QQ截图20141208164151.png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66851" y="820342"/>
              <a:ext cx="3099197" cy="19550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7" name="Picture 3" descr="H:\6B U1\QQ截图20141208164209.pn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950619" y="770649"/>
              <a:ext cx="2681288" cy="1977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8" name="Picture 4" descr="H:\6B U1\QQ截图20141208164225.pn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874419" y="2962871"/>
              <a:ext cx="3033713" cy="19133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69" name="Picture 5" descr="H:\6B U1\QQ截图20141208164253.png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426369" y="2953941"/>
              <a:ext cx="3255169" cy="1931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右箭头 3"/>
            <p:cNvSpPr/>
            <p:nvPr/>
          </p:nvSpPr>
          <p:spPr>
            <a:xfrm>
              <a:off x="4546997" y="1616869"/>
              <a:ext cx="389334" cy="363141"/>
            </a:xfrm>
            <a:prstGeom prst="rightArrow">
              <a:avLst/>
            </a:prstGeom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0" name="右箭头 9"/>
            <p:cNvSpPr/>
            <p:nvPr/>
          </p:nvSpPr>
          <p:spPr>
            <a:xfrm rot="5400000">
              <a:off x="6052543" y="2593777"/>
              <a:ext cx="392906" cy="363141"/>
            </a:xfrm>
            <a:prstGeom prst="rightArrow">
              <a:avLst/>
            </a:prstGeom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  <p:sp>
          <p:nvSpPr>
            <p:cNvPr id="11" name="右箭头 10"/>
            <p:cNvSpPr/>
            <p:nvPr/>
          </p:nvSpPr>
          <p:spPr>
            <a:xfrm rot="10800000">
              <a:off x="4487466" y="3607594"/>
              <a:ext cx="386953" cy="363141"/>
            </a:xfrm>
            <a:prstGeom prst="rightArrow">
              <a:avLst/>
            </a:prstGeom>
          </p:spPr>
          <p:style>
            <a:lnRef idx="3">
              <a:schemeClr val="lt1"/>
            </a:lnRef>
            <a:fillRef idx="1">
              <a:schemeClr val="dk1"/>
            </a:fillRef>
            <a:effectRef idx="1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350"/>
            </a:p>
          </p:txBody>
        </p:sp>
      </p:grpSp>
      <p:grpSp>
        <p:nvGrpSpPr>
          <p:cNvPr id="2" name="Group 6"/>
          <p:cNvGrpSpPr/>
          <p:nvPr/>
        </p:nvGrpSpPr>
        <p:grpSpPr bwMode="auto">
          <a:xfrm>
            <a:off x="5545921" y="2634240"/>
            <a:ext cx="2268141" cy="2160985"/>
            <a:chOff x="0" y="105"/>
            <a:chExt cx="1905" cy="1815"/>
          </a:xfrm>
        </p:grpSpPr>
        <p:pic>
          <p:nvPicPr>
            <p:cNvPr id="11281" name="Picture 7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105"/>
              <a:ext cx="1633" cy="18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2" name="Text Box 8"/>
            <p:cNvSpPr txBox="1">
              <a:spLocks noChangeArrowheads="1"/>
            </p:cNvSpPr>
            <p:nvPr/>
          </p:nvSpPr>
          <p:spPr bwMode="auto">
            <a:xfrm>
              <a:off x="63" y="513"/>
              <a:ext cx="1842" cy="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latin typeface="Times New Roman" panose="02020603050405020304" pitchFamily="18" charset="0"/>
                </a:rPr>
                <a:t>3</a:t>
              </a:r>
              <a:r>
                <a:rPr lang="zh-CN" altLang="en-US" sz="2000" dirty="0">
                  <a:latin typeface="Times New Roman" panose="02020603050405020304" pitchFamily="18" charset="0"/>
                </a:rPr>
                <a:t>、</a:t>
              </a:r>
              <a:r>
                <a:rPr lang="en-US" altLang="zh-CN" sz="2000" dirty="0">
                  <a:latin typeface="Times New Roman" panose="02020603050405020304" pitchFamily="18" charset="0"/>
                </a:rPr>
                <a:t>Act in roles</a:t>
              </a:r>
              <a:r>
                <a:rPr lang="zh-CN" altLang="zh-CN" sz="2000" dirty="0">
                  <a:latin typeface="Times New Roman" panose="02020603050405020304" pitchFamily="18" charset="0"/>
                </a:rPr>
                <a:t>.</a:t>
              </a:r>
              <a:endParaRPr lang="zh-CN" altLang="en-US" sz="2000" dirty="0">
                <a:latin typeface="Times New Roman" panose="02020603050405020304" pitchFamily="18" charset="0"/>
              </a:endParaRPr>
            </a:p>
            <a:p>
              <a:pPr eaLnBrk="1" hangingPunct="1"/>
              <a:r>
                <a:rPr lang="en-US" altLang="zh-CN" sz="2000" dirty="0">
                  <a:latin typeface="Times New Roman" panose="02020603050405020304" pitchFamily="18" charset="0"/>
                </a:rPr>
                <a:t>(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</a:rPr>
                <a:t>分角色演。</a:t>
              </a:r>
              <a:r>
                <a:rPr lang="en-US" altLang="zh-CN" sz="2000" dirty="0">
                  <a:latin typeface="Times New Roman" panose="02020603050405020304" pitchFamily="18" charset="0"/>
                </a:rPr>
                <a:t>)</a:t>
              </a:r>
              <a:endParaRPr lang="zh-CN" altLang="zh-CN" sz="20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Group 3"/>
          <p:cNvGrpSpPr/>
          <p:nvPr/>
        </p:nvGrpSpPr>
        <p:grpSpPr bwMode="auto">
          <a:xfrm>
            <a:off x="1499310" y="941384"/>
            <a:ext cx="2177488" cy="2321719"/>
            <a:chOff x="48" y="67"/>
            <a:chExt cx="1772" cy="1995"/>
          </a:xfrm>
        </p:grpSpPr>
        <p:pic>
          <p:nvPicPr>
            <p:cNvPr id="11279" name="Picture 4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48" y="67"/>
              <a:ext cx="1714" cy="19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80" name="Text Box 5"/>
            <p:cNvSpPr txBox="1">
              <a:spLocks noChangeArrowheads="1"/>
            </p:cNvSpPr>
            <p:nvPr/>
          </p:nvSpPr>
          <p:spPr bwMode="auto">
            <a:xfrm>
              <a:off x="285" y="529"/>
              <a:ext cx="1535" cy="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latin typeface="Times New Roman" panose="02020603050405020304" pitchFamily="18" charset="0"/>
                </a:rPr>
                <a:t>1</a:t>
              </a:r>
              <a:r>
                <a:rPr lang="zh-CN" altLang="en-US" sz="2000" dirty="0">
                  <a:latin typeface="Times New Roman" panose="02020603050405020304" pitchFamily="18" charset="0"/>
                </a:rPr>
                <a:t>、</a:t>
              </a:r>
              <a:r>
                <a:rPr lang="zh-CN" altLang="zh-CN" sz="2000" dirty="0">
                  <a:latin typeface="Times New Roman" panose="02020603050405020304" pitchFamily="18" charset="0"/>
                </a:rPr>
                <a:t>Read in roles.</a:t>
              </a:r>
              <a:r>
                <a:rPr lang="en-US" altLang="zh-CN" sz="2000" dirty="0">
                  <a:latin typeface="Times New Roman" panose="02020603050405020304" pitchFamily="18" charset="0"/>
                </a:rPr>
                <a:t>(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</a:rPr>
                <a:t>分角色读。</a:t>
              </a:r>
              <a:r>
                <a:rPr lang="en-US" altLang="zh-CN" sz="2000" dirty="0">
                  <a:latin typeface="Times New Roman" panose="02020603050405020304" pitchFamily="18" charset="0"/>
                </a:rPr>
                <a:t>)</a:t>
              </a:r>
              <a:endParaRPr lang="zh-CN" altLang="zh-CN" sz="20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" name="Group 9"/>
          <p:cNvGrpSpPr/>
          <p:nvPr/>
        </p:nvGrpSpPr>
        <p:grpSpPr bwMode="auto">
          <a:xfrm>
            <a:off x="3678527" y="2150143"/>
            <a:ext cx="1930003" cy="1943100"/>
            <a:chOff x="0" y="0"/>
            <a:chExt cx="1621" cy="1814"/>
          </a:xfrm>
        </p:grpSpPr>
        <p:pic>
          <p:nvPicPr>
            <p:cNvPr id="11277" name="Picture 10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0" y="0"/>
              <a:ext cx="1514" cy="18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278" name="Text Box 11"/>
            <p:cNvSpPr txBox="1">
              <a:spLocks noChangeArrowheads="1"/>
            </p:cNvSpPr>
            <p:nvPr/>
          </p:nvSpPr>
          <p:spPr bwMode="auto">
            <a:xfrm>
              <a:off x="152" y="394"/>
              <a:ext cx="1469" cy="9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dirty="0">
                  <a:latin typeface="Times New Roman" panose="02020603050405020304" pitchFamily="18" charset="0"/>
                </a:rPr>
                <a:t>2</a:t>
              </a:r>
              <a:r>
                <a:rPr lang="zh-CN" altLang="en-US" sz="2000" dirty="0">
                  <a:latin typeface="Times New Roman" panose="02020603050405020304" pitchFamily="18" charset="0"/>
                </a:rPr>
                <a:t>、</a:t>
              </a:r>
              <a:r>
                <a:rPr lang="zh-CN" altLang="zh-CN" sz="2000" dirty="0">
                  <a:latin typeface="Times New Roman" panose="02020603050405020304" pitchFamily="18" charset="0"/>
                </a:rPr>
                <a:t>Read together.</a:t>
              </a:r>
              <a:r>
                <a:rPr lang="en-US" altLang="zh-CN" sz="2000" dirty="0">
                  <a:latin typeface="Times New Roman" panose="02020603050405020304" pitchFamily="18" charset="0"/>
                </a:rPr>
                <a:t>(</a:t>
              </a:r>
              <a:r>
                <a:rPr lang="zh-CN" altLang="en-US" sz="2000" dirty="0">
                  <a:latin typeface="黑体" panose="02010609060101010101" charset="-122"/>
                  <a:ea typeface="黑体" panose="02010609060101010101" charset="-122"/>
                </a:rPr>
                <a:t>齐读。</a:t>
              </a:r>
              <a:r>
                <a:rPr lang="en-US" altLang="zh-CN" sz="2000" dirty="0">
                  <a:latin typeface="Times New Roman" panose="02020603050405020304" pitchFamily="18" charset="0"/>
                </a:rPr>
                <a:t>)</a:t>
              </a:r>
              <a:endParaRPr lang="zh-CN" altLang="zh-CN" sz="20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3" tmFilter="0, 0; 0.125,0.2665; 0.25,0.4; 0.375,0.465; 0.5,0.5;  0.625,0.535; 0.75,0.6; 0.875,0.7335; 1,1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4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4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3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3" tmFilter="0, 0; 0.125,0.2665; 0.25,0.4; 0.375,0.465; 0.5,0.5;  0.625,0.535; 0.75,0.6; 0.875,0.7335; 1,1">
                                          <p:stCondLst>
                                            <p:cond delay="33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3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4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2" decel="50000">
                                          <p:stCondLst>
                                            <p:cond delay="33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4">
                                          <p:stCondLst>
                                            <p:cond delay="65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2" decel="50000">
                                          <p:stCondLst>
                                            <p:cond delay="67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4">
                                          <p:stCondLst>
                                            <p:cond delay="8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2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4">
                                          <p:stCondLst>
                                            <p:cond delay="90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2" decel="50000">
                                          <p:stCondLst>
                                            <p:cond delay="91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9220cea9bacaffe091cad519964529c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951559" y="758220"/>
            <a:ext cx="3240881" cy="25943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059906" y="3600450"/>
            <a:ext cx="3024188" cy="78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4500" dirty="0">
                <a:solidFill>
                  <a:srgbClr val="C00000"/>
                </a:solidFill>
                <a:latin typeface="Times New Roman" panose="02020603050405020304" pitchFamily="18" charset="0"/>
              </a:rPr>
              <a:t>lollipop</a:t>
            </a:r>
            <a:endParaRPr lang="en-US" altLang="zh-CN" sz="45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1287780" y="891541"/>
            <a:ext cx="6581775" cy="189385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386358" y="363259"/>
            <a:ext cx="288705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Task 5: Read and find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1326833" y="3216125"/>
            <a:ext cx="2091365" cy="127375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你还知道哪些疑问词开头的句子是降调呢？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547813" y="1040845"/>
            <a:ext cx="6478191" cy="1942563"/>
            <a:chOff x="1385888" y="894160"/>
            <a:chExt cx="6478191" cy="1942563"/>
          </a:xfrm>
        </p:grpSpPr>
        <p:sp>
          <p:nvSpPr>
            <p:cNvPr id="2" name="TextBox 1"/>
            <p:cNvSpPr txBox="1">
              <a:spLocks noChangeArrowheads="1"/>
            </p:cNvSpPr>
            <p:nvPr/>
          </p:nvSpPr>
          <p:spPr bwMode="auto">
            <a:xfrm>
              <a:off x="1385888" y="897731"/>
              <a:ext cx="6478191" cy="193899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Times New Roman" panose="02020603050405020304" pitchFamily="18" charset="0"/>
                </a:rPr>
                <a:t>Where are you going? </a:t>
              </a:r>
              <a:endParaRPr lang="en-US" altLang="zh-CN" sz="2400" dirty="0">
                <a:latin typeface="Times New Roman" panose="02020603050405020304" pitchFamily="18" charset="0"/>
              </a:endParaRPr>
            </a:p>
            <a:p>
              <a:pPr eaLnBrk="1" hangingPunct="1"/>
              <a:r>
                <a:rPr lang="en-US" altLang="zh-CN" sz="2400" dirty="0">
                  <a:latin typeface="Times New Roman" panose="02020603050405020304" pitchFamily="18" charset="0"/>
                </a:rPr>
                <a:t>What do you want to buy?   A lollipop.</a:t>
              </a:r>
              <a:endParaRPr lang="en-US" altLang="zh-CN" sz="2400" dirty="0">
                <a:latin typeface="Times New Roman" panose="02020603050405020304" pitchFamily="18" charset="0"/>
              </a:endParaRPr>
            </a:p>
            <a:p>
              <a:pPr eaLnBrk="1" hangingPunct="1"/>
              <a:r>
                <a:rPr lang="en-US" altLang="zh-CN" sz="2400" dirty="0">
                  <a:latin typeface="Times New Roman" panose="02020603050405020304" pitchFamily="18" charset="0"/>
                </a:rPr>
                <a:t>Who is it for?                       The boy over there.</a:t>
              </a:r>
              <a:endParaRPr lang="en-US" altLang="zh-CN" sz="2400" dirty="0">
                <a:latin typeface="Times New Roman" panose="02020603050405020304" pitchFamily="18" charset="0"/>
              </a:endParaRPr>
            </a:p>
            <a:p>
              <a:pPr eaLnBrk="1" hangingPunct="1"/>
              <a:r>
                <a:rPr lang="en-US" altLang="zh-CN" sz="2400" dirty="0">
                  <a:latin typeface="Times New Roman" panose="02020603050405020304" pitchFamily="18" charset="0"/>
                </a:rPr>
                <a:t>What will he say?                It doesn’t matter.</a:t>
              </a:r>
              <a:endParaRPr lang="en-US" altLang="zh-CN" sz="2400" dirty="0">
                <a:latin typeface="Times New Roman" panose="02020603050405020304" pitchFamily="18" charset="0"/>
              </a:endParaRPr>
            </a:p>
            <a:p>
              <a:pPr eaLnBrk="1" hangingPunct="1"/>
              <a:endParaRPr lang="zh-CN" altLang="en-US" sz="2400" dirty="0">
                <a:latin typeface="Times New Roman" panose="02020603050405020304" pitchFamily="18" charset="0"/>
              </a:endParaRPr>
            </a:p>
          </p:txBody>
        </p:sp>
        <p:sp>
          <p:nvSpPr>
            <p:cNvPr id="20486" name="AutoShape 6">
              <a:hlinkClick r:id="rId1" action="ppaction://hlinkfile"/>
            </p:cNvPr>
            <p:cNvSpPr>
              <a:spLocks noChangeArrowheads="1"/>
            </p:cNvSpPr>
            <p:nvPr/>
          </p:nvSpPr>
          <p:spPr bwMode="auto">
            <a:xfrm rot="1571287">
              <a:off x="4235054" y="894160"/>
              <a:ext cx="323850" cy="108347"/>
            </a:xfrm>
            <a:prstGeom prst="curvedDownArrow">
              <a:avLst>
                <a:gd name="adj1" fmla="val 1771"/>
                <a:gd name="adj2" fmla="val 61552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/>
            </a:p>
          </p:txBody>
        </p:sp>
        <p:sp>
          <p:nvSpPr>
            <p:cNvPr id="20487" name="AutoShape 7">
              <a:hlinkClick r:id="rId2" action="ppaction://hlinkfile"/>
            </p:cNvPr>
            <p:cNvSpPr>
              <a:spLocks noChangeArrowheads="1"/>
            </p:cNvSpPr>
            <p:nvPr/>
          </p:nvSpPr>
          <p:spPr bwMode="auto">
            <a:xfrm rot="1728647">
              <a:off x="4827985" y="1271588"/>
              <a:ext cx="323850" cy="108347"/>
            </a:xfrm>
            <a:prstGeom prst="curvedDownArrow">
              <a:avLst>
                <a:gd name="adj1" fmla="val 1771"/>
                <a:gd name="adj2" fmla="val 61551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/>
            </a:p>
          </p:txBody>
        </p:sp>
        <p:sp>
          <p:nvSpPr>
            <p:cNvPr id="20488" name="AutoShape 8">
              <a:hlinkClick r:id="rId3" action="ppaction://hlinkfile"/>
            </p:cNvPr>
            <p:cNvSpPr>
              <a:spLocks noChangeArrowheads="1"/>
            </p:cNvSpPr>
            <p:nvPr/>
          </p:nvSpPr>
          <p:spPr bwMode="auto">
            <a:xfrm rot="1345551">
              <a:off x="3264694" y="1704976"/>
              <a:ext cx="323850" cy="108347"/>
            </a:xfrm>
            <a:prstGeom prst="curvedDownArrow">
              <a:avLst>
                <a:gd name="adj1" fmla="val 1771"/>
                <a:gd name="adj2" fmla="val 61551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/>
            </a:p>
          </p:txBody>
        </p:sp>
        <p:sp>
          <p:nvSpPr>
            <p:cNvPr id="20489" name="AutoShape 9">
              <a:hlinkClick r:id="rId4" action="ppaction://hlinkfile"/>
            </p:cNvPr>
            <p:cNvSpPr>
              <a:spLocks noChangeArrowheads="1"/>
            </p:cNvSpPr>
            <p:nvPr/>
          </p:nvSpPr>
          <p:spPr bwMode="auto">
            <a:xfrm rot="1458273">
              <a:off x="3695700" y="2027635"/>
              <a:ext cx="323850" cy="108347"/>
            </a:xfrm>
            <a:prstGeom prst="curvedDownArrow">
              <a:avLst>
                <a:gd name="adj1" fmla="val 1771"/>
                <a:gd name="adj2" fmla="val 61552"/>
                <a:gd name="adj3" fmla="val 33333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350"/>
            </a:p>
          </p:txBody>
        </p:sp>
        <p:sp>
          <p:nvSpPr>
            <p:cNvPr id="20504" name="Rectangle 24"/>
            <p:cNvSpPr>
              <a:spLocks noChangeArrowheads="1"/>
            </p:cNvSpPr>
            <p:nvPr/>
          </p:nvSpPr>
          <p:spPr bwMode="auto">
            <a:xfrm>
              <a:off x="4989910" y="897732"/>
              <a:ext cx="2469907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 dirty="0">
                  <a:latin typeface="Times New Roman" panose="02020603050405020304" pitchFamily="18" charset="0"/>
                </a:rPr>
                <a:t>To the sweet shop.</a:t>
              </a:r>
              <a:endParaRPr lang="en-US" altLang="zh-CN" sz="2400" dirty="0">
                <a:latin typeface="Times New Roman" panose="02020603050405020304" pitchFamily="18" charset="0"/>
              </a:endParaRPr>
            </a:p>
          </p:txBody>
        </p:sp>
      </p:grpSp>
      <p:pic>
        <p:nvPicPr>
          <p:cNvPr id="13322" name="Picture 25" descr="无标题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87754" y="2949834"/>
            <a:ext cx="3836996" cy="1772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4" descr="QQ截图2014120816433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883568" y="973817"/>
            <a:ext cx="5376863" cy="37017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363379" y="350580"/>
            <a:ext cx="356473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Task6: Read and find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标题 1"/>
          <p:cNvSpPr>
            <a:spLocks noGrp="1"/>
          </p:cNvSpPr>
          <p:nvPr>
            <p:ph type="title" idx="4294967295"/>
          </p:nvPr>
        </p:nvSpPr>
        <p:spPr>
          <a:xfrm>
            <a:off x="1566862" y="3706813"/>
            <a:ext cx="6010275" cy="585787"/>
          </a:xfrm>
          <a:noFill/>
          <a:ln w="25400">
            <a:noFill/>
            <a:miter lim="800000"/>
          </a:ln>
        </p:spPr>
        <p:txBody>
          <a:bodyPr/>
          <a:lstStyle/>
          <a:p>
            <a:pPr algn="ctr" eaLnBrk="1" hangingPunct="1"/>
            <a:r>
              <a:rPr lang="en-US" altLang="zh-CN" sz="3000" dirty="0">
                <a:solidFill>
                  <a:schemeClr val="hlin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 good book is a good friend. </a:t>
            </a:r>
            <a:endParaRPr lang="zh-CN" altLang="en-US" sz="3000" dirty="0">
              <a:solidFill>
                <a:schemeClr val="hlin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364" name="Picture 7" descr="64f07f06c3e2a3d0dc5aa6e6e72936d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736056" y="730330"/>
            <a:ext cx="3671888" cy="24455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1089660" y="1706562"/>
            <a:ext cx="6964680" cy="1730375"/>
          </a:xfrm>
          <a:noFill/>
          <a:ln>
            <a:noFill/>
          </a:ln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30000"/>
              </a:lnSpc>
              <a:spcBef>
                <a:spcPts val="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1. I can read and understand the cartoon.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2. The falling intonation(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降调</a:t>
            </a:r>
            <a:r>
              <a:rPr lang="en-US" altLang="zh-CN" sz="2400" dirty="0">
                <a:latin typeface="Times New Roman" panose="02020603050405020304" pitchFamily="18" charset="0"/>
              </a:rPr>
              <a:t>) of </a:t>
            </a:r>
            <a:r>
              <a:rPr lang="en-US" altLang="zh-CN" sz="2400" dirty="0" err="1">
                <a:latin typeface="Times New Roman" panose="02020603050405020304" pitchFamily="18" charset="0"/>
              </a:rPr>
              <a:t>Wh</a:t>
            </a:r>
            <a:r>
              <a:rPr lang="en-US" altLang="zh-CN" sz="2400" dirty="0">
                <a:latin typeface="Times New Roman" panose="02020603050405020304" pitchFamily="18" charset="0"/>
              </a:rPr>
              <a:t>-questions.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30000"/>
              </a:lnSpc>
              <a:spcBef>
                <a:spcPts val="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3. There are many animal stories in </a:t>
            </a:r>
            <a:r>
              <a:rPr lang="en-US" altLang="zh-CN" sz="2400" i="1" dirty="0">
                <a:latin typeface="Times New Roman" panose="02020603050405020304" pitchFamily="18" charset="0"/>
              </a:rPr>
              <a:t>Aesop’s Fables </a:t>
            </a:r>
            <a:r>
              <a:rPr lang="en-US" altLang="zh-CN" sz="2400" dirty="0">
                <a:latin typeface="Times New Roman" panose="02020603050405020304" pitchFamily="18" charset="0"/>
              </a:rPr>
              <a:t>and Chinese idiom books.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3246" y="397818"/>
            <a:ext cx="14328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know: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5"/>
          <p:cNvSpPr txBox="1">
            <a:spLocks noChangeArrowheads="1"/>
          </p:cNvSpPr>
          <p:nvPr/>
        </p:nvSpPr>
        <p:spPr bwMode="auto">
          <a:xfrm>
            <a:off x="433388" y="362903"/>
            <a:ext cx="165449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Homework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7412" name="Picture 5" descr="1226c16a371e1f2768170fd4d25d4dc8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73065" y="2665215"/>
            <a:ext cx="1997869" cy="17311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693598" y="1237060"/>
            <a:ext cx="775680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altLang="zh-CN" sz="2400" dirty="0">
                <a:latin typeface="Times New Roman" panose="02020603050405020304" pitchFamily="18" charset="0"/>
              </a:rPr>
              <a:t>Read Cartoon time for 5 times. Try to imitate the recording.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en-US" altLang="zh-CN" sz="2400" dirty="0">
                <a:latin typeface="Times New Roman" panose="02020603050405020304" pitchFamily="18" charset="0"/>
              </a:rPr>
              <a:t>Tell one animal story to your friends and parents.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body" idx="4294967295"/>
          </p:nvPr>
        </p:nvSpPr>
        <p:spPr>
          <a:xfrm>
            <a:off x="904875" y="1706562"/>
            <a:ext cx="7334250" cy="1730375"/>
          </a:xfrm>
          <a:noFill/>
        </p:spPr>
        <p:txBody>
          <a:bodyPr>
            <a:normAutofit lnSpcReduction="1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1. I can read and understand the story of Cartoon time.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2. I know the intonation(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</a:rPr>
              <a:t>语调</a:t>
            </a:r>
            <a:r>
              <a:rPr lang="en-US" altLang="zh-CN" sz="2400" dirty="0">
                <a:latin typeface="Times New Roman" panose="02020603050405020304" pitchFamily="18" charset="0"/>
              </a:rPr>
              <a:t>) of </a:t>
            </a:r>
            <a:r>
              <a:rPr lang="en-US" altLang="zh-CN" sz="2400" dirty="0" err="1">
                <a:latin typeface="Times New Roman" panose="02020603050405020304" pitchFamily="18" charset="0"/>
              </a:rPr>
              <a:t>Wh</a:t>
            </a:r>
            <a:r>
              <a:rPr lang="en-US" altLang="zh-CN" sz="2400" dirty="0">
                <a:latin typeface="Times New Roman" panose="02020603050405020304" pitchFamily="18" charset="0"/>
              </a:rPr>
              <a:t>-questions.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3. I know there are many animal stories in </a:t>
            </a:r>
            <a:r>
              <a:rPr lang="en-US" altLang="zh-CN" sz="2400" i="1" dirty="0">
                <a:latin typeface="Times New Roman" panose="02020603050405020304" pitchFamily="18" charset="0"/>
              </a:rPr>
              <a:t>Aesop’s Fables </a:t>
            </a:r>
            <a:r>
              <a:rPr lang="en-US" altLang="zh-CN" sz="2400" dirty="0">
                <a:latin typeface="Times New Roman" panose="02020603050405020304" pitchFamily="18" charset="0"/>
              </a:rPr>
              <a:t>and Chinese idiom books.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8033" y="397818"/>
            <a:ext cx="19928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to learn?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5021580" y="1156127"/>
            <a:ext cx="2804160" cy="3367649"/>
            <a:chOff x="4838700" y="582248"/>
            <a:chExt cx="3131820" cy="3761152"/>
          </a:xfrm>
        </p:grpSpPr>
        <p:sp>
          <p:nvSpPr>
            <p:cNvPr id="6" name="矩形: 圆角 5"/>
            <p:cNvSpPr/>
            <p:nvPr/>
          </p:nvSpPr>
          <p:spPr>
            <a:xfrm>
              <a:off x="4838700" y="586740"/>
              <a:ext cx="3131820" cy="3756660"/>
            </a:xfrm>
            <a:prstGeom prst="roundRect">
              <a:avLst>
                <a:gd name="adj" fmla="val 12813"/>
              </a:avLst>
            </a:prstGeom>
            <a:solidFill>
              <a:schemeClr val="bg1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5113020" y="582248"/>
              <a:ext cx="2438638" cy="3623991"/>
              <a:chOff x="4410259" y="0"/>
              <a:chExt cx="3158359" cy="4693549"/>
            </a:xfrm>
          </p:grpSpPr>
          <p:grpSp>
            <p:nvGrpSpPr>
              <p:cNvPr id="2" name="组合 1"/>
              <p:cNvGrpSpPr/>
              <p:nvPr/>
            </p:nvGrpSpPr>
            <p:grpSpPr>
              <a:xfrm>
                <a:off x="4410259" y="0"/>
                <a:ext cx="3158359" cy="4693549"/>
                <a:chOff x="4410259" y="0"/>
                <a:chExt cx="3158359" cy="4693549"/>
              </a:xfrm>
            </p:grpSpPr>
            <p:pic>
              <p:nvPicPr>
                <p:cNvPr id="4099" name="图片 1"/>
                <p:cNvPicPr>
                  <a:picLocks noChangeAspect="1"/>
                </p:cNvPicPr>
                <p:nvPr/>
              </p:nvPicPr>
              <p:blipFill rotWithShape="1">
                <a:blip r:embed="rId1" cstate="email">
                  <a:extLst>
                    <a:ext uri="{BEBA8EAE-BF5A-486C-A8C5-ECC9F3942E4B}">
                      <a14:imgProps xmlns:a14="http://schemas.microsoft.com/office/drawing/2010/main">
                        <a14:imgLayer r:embed="rId2">
                          <a14:imgEffect>
                            <a14:backgroundRemoval t="0" b="98913" l="0" r="10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410259" y="954466"/>
                  <a:ext cx="3158359" cy="37390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100" name="Picture 8" descr="C:\Users\Think\Desktop\图片1.jpg"/>
                <p:cNvPicPr>
                  <a:picLocks noChangeAspect="1" noChangeArrowheads="1"/>
                </p:cNvPicPr>
                <p:nvPr/>
              </p:nvPicPr>
              <p:blipFill>
                <a:blip r:embed="rId3" cstate="email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0" b="100000" l="0" r="100000"/>
                          </a14:imgEffect>
                        </a14:imgLayer>
                      </a14:imgProps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5616179" y="0"/>
                  <a:ext cx="1435894" cy="16383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3" name="椭圆 2"/>
              <p:cNvSpPr/>
              <p:nvPr/>
            </p:nvSpPr>
            <p:spPr>
              <a:xfrm>
                <a:off x="6064001" y="3219823"/>
                <a:ext cx="540060" cy="536618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4903477" y="3400352"/>
                <a:ext cx="540060" cy="536618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5760132" y="3747456"/>
                <a:ext cx="540060" cy="536618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6300192" y="3737672"/>
                <a:ext cx="540060" cy="536618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5220072" y="3737673"/>
                <a:ext cx="540060" cy="536618"/>
              </a:xfrm>
              <a:prstGeom prst="ellipse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100" b="1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4116" name="Text Box 4"/>
          <p:cNvSpPr txBox="1">
            <a:spLocks noChangeArrowheads="1"/>
          </p:cNvSpPr>
          <p:nvPr/>
        </p:nvSpPr>
        <p:spPr bwMode="auto">
          <a:xfrm>
            <a:off x="2384226" y="354553"/>
            <a:ext cx="4375547" cy="56185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Do you want these balls?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3906" y="1917487"/>
            <a:ext cx="2902029" cy="14646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每当你完成一个</a:t>
            </a:r>
            <a:r>
              <a:rPr lang="en-US" altLang="zh-C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Task</a:t>
            </a:r>
            <a:r>
              <a:rPr lang="zh-CN" altLang="en-US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都可以向罐子里注入一些水。</a:t>
            </a:r>
            <a:endParaRPr lang="en-US" altLang="zh-CN" sz="2400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C:\Users\Think\Desktop\QQ图片20141209011855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529977" y="3243600"/>
            <a:ext cx="2214563" cy="123348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23" name="Text Box 4"/>
          <p:cNvSpPr txBox="1">
            <a:spLocks noChangeArrowheads="1"/>
          </p:cNvSpPr>
          <p:nvPr/>
        </p:nvSpPr>
        <p:spPr bwMode="auto">
          <a:xfrm>
            <a:off x="413148" y="380955"/>
            <a:ext cx="224623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Task1: Revision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4" name="Text Box 12"/>
          <p:cNvSpPr txBox="1">
            <a:spLocks noChangeArrowheads="1"/>
          </p:cNvSpPr>
          <p:nvPr/>
        </p:nvSpPr>
        <p:spPr bwMode="auto">
          <a:xfrm>
            <a:off x="1281590" y="1491854"/>
            <a:ext cx="6742270" cy="178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</a:rPr>
              <a:t>One day, a ______ mouse woke the ______ lion up. The lion caught the mouse and wanted to eat him. However, the lion _____ the mouse go.</a:t>
            </a:r>
            <a:endParaRPr lang="en-US" altLang="zh-CN" sz="200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</a:rPr>
              <a:t>The next day, the lion was _______ by men. The mouse made a hole and saved the lion.</a:t>
            </a:r>
            <a:endParaRPr lang="en-US" altLang="zh-CN" sz="2000" dirty="0">
              <a:latin typeface="Times New Roman" panose="02020603050405020304" pitchFamily="18" charset="0"/>
            </a:endParaRPr>
          </a:p>
        </p:txBody>
      </p:sp>
      <p:sp>
        <p:nvSpPr>
          <p:cNvPr id="5125" name="Rectangle 13"/>
          <p:cNvSpPr>
            <a:spLocks noChangeArrowheads="1"/>
          </p:cNvSpPr>
          <p:nvPr/>
        </p:nvSpPr>
        <p:spPr bwMode="auto">
          <a:xfrm>
            <a:off x="1281590" y="3418360"/>
            <a:ext cx="264675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</a:rPr>
              <a:t>From _____ on, the lion and the mouse became friends.</a:t>
            </a:r>
            <a:endParaRPr lang="en-US" altLang="zh-CN" sz="2000" dirty="0">
              <a:latin typeface="Times New Roman" panose="02020603050405020304" pitchFamily="18" charset="0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60320" y="1499791"/>
            <a:ext cx="8643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</a:rPr>
              <a:t>weak</a:t>
            </a:r>
            <a:endParaRPr lang="zh-CN" altLang="en-US" sz="20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498164" y="2100436"/>
            <a:ext cx="8643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</a:rPr>
              <a:t>let</a:t>
            </a:r>
            <a:endParaRPr lang="zh-CN" altLang="en-US" sz="20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037503" y="1492171"/>
            <a:ext cx="86320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</a:rPr>
              <a:t>strong</a:t>
            </a:r>
            <a:endParaRPr lang="zh-CN" altLang="en-US" sz="20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023825" y="3426524"/>
            <a:ext cx="86439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</a:rPr>
              <a:t>then</a:t>
            </a:r>
            <a:endParaRPr lang="zh-CN" altLang="en-US" sz="20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096940" y="2559701"/>
            <a:ext cx="102631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rgbClr val="0070C0"/>
                </a:solidFill>
                <a:latin typeface="Times New Roman" panose="02020603050405020304" pitchFamily="18" charset="0"/>
              </a:rPr>
              <a:t>caught</a:t>
            </a:r>
            <a:endParaRPr lang="zh-CN" altLang="en-US" sz="2000" dirty="0">
              <a:solidFill>
                <a:srgbClr val="0070C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31" name="Rectangle 12"/>
          <p:cNvSpPr>
            <a:spLocks noChangeArrowheads="1"/>
          </p:cNvSpPr>
          <p:nvPr/>
        </p:nvSpPr>
        <p:spPr bwMode="auto">
          <a:xfrm>
            <a:off x="1343979" y="1036600"/>
            <a:ext cx="1911101" cy="40011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</a:rPr>
              <a:t>Fill in the blanks</a:t>
            </a:r>
            <a:endParaRPr lang="en-US" altLang="zh-CN" sz="20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7" descr="Bobby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16757" y="2019508"/>
            <a:ext cx="2152306" cy="19026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149" name="矩形 4"/>
          <p:cNvSpPr>
            <a:spLocks noChangeArrowheads="1"/>
          </p:cNvSpPr>
          <p:nvPr/>
        </p:nvSpPr>
        <p:spPr bwMode="auto">
          <a:xfrm>
            <a:off x="1616704" y="951310"/>
            <a:ext cx="591059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>
                <a:latin typeface="Times New Roman" panose="02020603050405020304" pitchFamily="18" charset="0"/>
              </a:rPr>
              <a:t>The lion and the mouse became friends.</a:t>
            </a:r>
            <a:endParaRPr lang="zh-CN" altLang="en-US" sz="2800" dirty="0">
              <a:latin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14590" y="2033457"/>
            <a:ext cx="2694660" cy="190146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188967" y="2776140"/>
            <a:ext cx="6781304" cy="1911350"/>
          </a:xfrm>
          <a:noFill/>
        </p:spPr>
        <p:txBody>
          <a:bodyPr/>
          <a:lstStyle/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(    ) 1. Sam is good at table tennis.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(    ) 2. Bobby hits the ball hard.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(    ) 3. Sam and Bobby find a hole in the playground.</a:t>
            </a:r>
            <a:endParaRPr lang="en-US" altLang="zh-CN" sz="2400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FontTx/>
              <a:buNone/>
            </a:pPr>
            <a:r>
              <a:rPr lang="en-US" altLang="zh-CN" sz="2400" dirty="0">
                <a:latin typeface="Times New Roman" panose="02020603050405020304" pitchFamily="18" charset="0"/>
              </a:rPr>
              <a:t>(    ) 4. Sam can reach the ball in the hole.</a:t>
            </a:r>
            <a:endParaRPr lang="en-US" altLang="zh-CN" sz="2400" dirty="0">
              <a:latin typeface="Times New Roman" panose="02020603050405020304" pitchFamily="18" charset="0"/>
            </a:endParaRP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43707" y="389335"/>
            <a:ext cx="288647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Task2: True or False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3" name="Picture 5" descr="H:\6B U1\QQ截图20141208164209.pn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83768" y="965597"/>
            <a:ext cx="2176463" cy="16061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462564" y="815219"/>
            <a:ext cx="7012782" cy="3455988"/>
          </a:xfrm>
          <a:noFill/>
          <a:ln>
            <a:noFill/>
          </a:ln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(    ) 1. Sam is good at table tennis.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(    ) 2. Bobby hits the ball hard.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endParaRPr lang="en-US" altLang="zh-CN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(    ) 3. Sam and Bobby find a hole in the   playground.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endParaRPr lang="en-US" altLang="zh-CN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(    ) 4. Sam can reach the ball in the hole.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 </a:t>
            </a:r>
            <a:endParaRPr lang="en-US" altLang="zh-CN" dirty="0">
              <a:latin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FontTx/>
              <a:buNone/>
            </a:pP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05448" y="3409950"/>
            <a:ext cx="4123927" cy="261634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6575" y="1490663"/>
            <a:ext cx="316706" cy="266700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2213967" y="3971810"/>
            <a:ext cx="4266010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100" dirty="0">
                <a:latin typeface="Times New Roman" panose="02020603050405020304" pitchFamily="18" charset="0"/>
              </a:rPr>
              <a:t>Because the hole is too deep  .</a:t>
            </a:r>
            <a:endParaRPr lang="en-US" altLang="zh-CN" sz="2100" dirty="0">
              <a:latin typeface="Times New Roman" panose="02020603050405020304" pitchFamily="18" charset="0"/>
            </a:endParaRPr>
          </a:p>
        </p:txBody>
      </p:sp>
      <p:sp>
        <p:nvSpPr>
          <p:cNvPr id="8197" name="Text Box 4"/>
          <p:cNvSpPr txBox="1">
            <a:spLocks noChangeArrowheads="1"/>
          </p:cNvSpPr>
          <p:nvPr/>
        </p:nvSpPr>
        <p:spPr bwMode="auto">
          <a:xfrm>
            <a:off x="366475" y="368375"/>
            <a:ext cx="36195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tabLst>
                <a:tab pos="1524000" algn="l"/>
                <a:tab pos="2336800" algn="l"/>
              </a:tabLst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Task2: True or False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" name="线形标注 1 1"/>
          <p:cNvSpPr/>
          <p:nvPr/>
        </p:nvSpPr>
        <p:spPr bwMode="auto">
          <a:xfrm>
            <a:off x="3671292" y="1817689"/>
            <a:ext cx="948928" cy="397654"/>
          </a:xfrm>
          <a:prstGeom prst="wedgeRoundRectCallout">
            <a:avLst>
              <a:gd name="adj1" fmla="val -81135"/>
              <a:gd name="adj2" fmla="val -69949"/>
              <a:gd name="adj3" fmla="val 16667"/>
            </a:avLst>
          </a:prstGeom>
          <a:solidFill>
            <a:schemeClr val="bg1"/>
          </a:solidFill>
          <a:ln w="12700" algn="ctr">
            <a:solidFill>
              <a:srgbClr val="0070C0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打，击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305448" y="1401144"/>
            <a:ext cx="752078" cy="415498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100" dirty="0">
                <a:latin typeface="Times New Roman" panose="02020603050405020304" pitchFamily="18" charset="0"/>
              </a:rPr>
              <a:t>Sam</a:t>
            </a:r>
            <a:endParaRPr lang="zh-CN" altLang="en-US" sz="2100" dirty="0">
              <a:latin typeface="Times New Roman" panose="02020603050405020304" pitchFamily="18" charset="0"/>
            </a:endParaRPr>
          </a:p>
        </p:txBody>
      </p:sp>
      <p:sp>
        <p:nvSpPr>
          <p:cNvPr id="12302" name="Text Box 14"/>
          <p:cNvSpPr txBox="1">
            <a:spLocks noChangeArrowheads="1"/>
          </p:cNvSpPr>
          <p:nvPr/>
        </p:nvSpPr>
        <p:spPr bwMode="auto">
          <a:xfrm>
            <a:off x="1614964" y="958995"/>
            <a:ext cx="3774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T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2306" name="Text Box 18"/>
          <p:cNvSpPr txBox="1">
            <a:spLocks noChangeArrowheads="1"/>
          </p:cNvSpPr>
          <p:nvPr/>
        </p:nvSpPr>
        <p:spPr bwMode="auto">
          <a:xfrm>
            <a:off x="1614964" y="2404176"/>
            <a:ext cx="3774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F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2308" name="Text Box 20"/>
          <p:cNvSpPr txBox="1">
            <a:spLocks noChangeArrowheads="1"/>
          </p:cNvSpPr>
          <p:nvPr/>
        </p:nvSpPr>
        <p:spPr bwMode="auto">
          <a:xfrm>
            <a:off x="1614964" y="1447310"/>
            <a:ext cx="3774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F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12310" name="Text Box 22"/>
          <p:cNvSpPr txBox="1">
            <a:spLocks noChangeArrowheads="1"/>
          </p:cNvSpPr>
          <p:nvPr/>
        </p:nvSpPr>
        <p:spPr bwMode="auto">
          <a:xfrm>
            <a:off x="6075164" y="2351065"/>
            <a:ext cx="1254324" cy="415498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</a:rPr>
              <a:t>ground</a:t>
            </a:r>
            <a:endParaRPr lang="zh-CN" altLang="en-US" sz="21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1614964" y="3368776"/>
            <a:ext cx="3774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</a:rPr>
              <a:t>F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018314" y="1295279"/>
            <a:ext cx="470000" cy="518988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>
            <a:spAutoFit/>
          </a:bodyPr>
          <a:lstStyle>
            <a:lvl1pPr indent="0" defTabSz="685800">
              <a:lnSpc>
                <a:spcPct val="150000"/>
              </a:lnSpc>
              <a:spcBef>
                <a:spcPts val="0"/>
              </a:spcBef>
              <a:buFontTx/>
              <a:buNone/>
              <a:defRPr sz="2100">
                <a:latin typeface="Times New Roman" panose="02020603050405020304" pitchFamily="18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en-US" altLang="zh-CN" dirty="0">
                <a:solidFill>
                  <a:srgbClr val="C00000"/>
                </a:solidFill>
              </a:rPr>
              <a:t>hit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2" name="线形标注 1 1"/>
          <p:cNvSpPr/>
          <p:nvPr/>
        </p:nvSpPr>
        <p:spPr bwMode="auto">
          <a:xfrm>
            <a:off x="5329342" y="2909211"/>
            <a:ext cx="1479470" cy="368732"/>
          </a:xfrm>
          <a:prstGeom prst="wedgeRoundRectCallout">
            <a:avLst>
              <a:gd name="adj1" fmla="val 37377"/>
              <a:gd name="adj2" fmla="val -86930"/>
              <a:gd name="adj3" fmla="val 16667"/>
            </a:avLst>
          </a:prstGeom>
          <a:solidFill>
            <a:schemeClr val="bg1"/>
          </a:solidFill>
          <a:ln w="12700" algn="ctr">
            <a:solidFill>
              <a:srgbClr val="0070C0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地面，地上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40439" y="3215519"/>
            <a:ext cx="4248279" cy="518988"/>
          </a:xfrm>
          <a:prstGeom prst="rect">
            <a:avLst/>
          </a:prstGeom>
          <a:noFill/>
          <a:ln>
            <a:noFill/>
          </a:ln>
        </p:spPr>
        <p:txBody>
          <a:bodyPr vert="horz" wrap="none" lIns="91440" tIns="45720" rIns="91440" bIns="45720" rtlCol="0">
            <a:spAutoFit/>
          </a:bodyPr>
          <a:lstStyle>
            <a:lvl1pPr indent="0" defTabSz="685800">
              <a:lnSpc>
                <a:spcPct val="150000"/>
              </a:lnSpc>
              <a:spcBef>
                <a:spcPts val="0"/>
              </a:spcBef>
              <a:buFontTx/>
              <a:buNone/>
              <a:defRPr sz="2100">
                <a:latin typeface="Times New Roman" panose="02020603050405020304" pitchFamily="18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en-US" altLang="zh-CN" dirty="0"/>
              <a:t>Sam cannot reach the ball in the hole.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633788" y="3429002"/>
            <a:ext cx="638771" cy="221153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3561239" y="3215519"/>
            <a:ext cx="793487" cy="518988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indent="0" defTabSz="685800">
              <a:lnSpc>
                <a:spcPct val="150000"/>
              </a:lnSpc>
              <a:spcBef>
                <a:spcPts val="0"/>
              </a:spcBef>
              <a:buFontTx/>
              <a:buNone/>
              <a:defRPr sz="2100">
                <a:latin typeface="Times New Roman" panose="02020603050405020304" pitchFamily="18" charset="0"/>
              </a:defRPr>
            </a:lvl1pPr>
            <a:lvl2pPr marL="5143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</a:lvl2pPr>
            <a:lvl3pPr marL="8572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/>
            </a:lvl3pPr>
            <a:lvl4pPr marL="12001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4pPr>
            <a:lvl5pPr marL="15430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5pPr>
            <a:lvl6pPr marL="18859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6pPr>
            <a:lvl7pPr marL="22288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7pPr>
            <a:lvl8pPr marL="25717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8pPr>
            <a:lvl9pPr marL="2914650" indent="-1714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/>
            </a:lvl9pPr>
          </a:lstStyle>
          <a:p>
            <a:r>
              <a:rPr lang="en-US" altLang="zh-CN" dirty="0">
                <a:solidFill>
                  <a:srgbClr val="C00000"/>
                </a:solidFill>
                <a:cs typeface="Times New Roman" panose="02020603050405020304" pitchFamily="18" charset="0"/>
              </a:rPr>
              <a:t>reach</a:t>
            </a:r>
            <a:endParaRPr lang="zh-CN" altLang="en-US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86313" y="4057650"/>
            <a:ext cx="609600" cy="307181"/>
          </a:xfrm>
          <a:prstGeom prst="rect">
            <a:avLst/>
          </a:prstGeom>
          <a:solidFill>
            <a:srgbClr val="FFFC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线形标注 1 1"/>
          <p:cNvSpPr/>
          <p:nvPr/>
        </p:nvSpPr>
        <p:spPr bwMode="auto">
          <a:xfrm>
            <a:off x="4381247" y="3677868"/>
            <a:ext cx="948928" cy="397654"/>
          </a:xfrm>
          <a:prstGeom prst="wedgeRoundRectCallout">
            <a:avLst>
              <a:gd name="adj1" fmla="val -72854"/>
              <a:gd name="adj2" fmla="val -45397"/>
              <a:gd name="adj3" fmla="val 16667"/>
            </a:avLst>
          </a:prstGeom>
          <a:solidFill>
            <a:schemeClr val="bg1"/>
          </a:solidFill>
          <a:ln w="12700" algn="ctr">
            <a:solidFill>
              <a:srgbClr val="0070C0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够得着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4744442" y="3971810"/>
            <a:ext cx="694421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en-US" altLang="zh-CN" sz="2100" dirty="0">
                <a:solidFill>
                  <a:srgbClr val="C00000"/>
                </a:solidFill>
                <a:latin typeface="Times New Roman" panose="02020603050405020304" pitchFamily="18" charset="0"/>
              </a:rPr>
              <a:t>deep</a:t>
            </a:r>
            <a:endParaRPr lang="en-US" altLang="zh-CN" sz="21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7" name="线形标注 1 1"/>
          <p:cNvSpPr/>
          <p:nvPr/>
        </p:nvSpPr>
        <p:spPr bwMode="auto">
          <a:xfrm>
            <a:off x="4874397" y="4407932"/>
            <a:ext cx="564466" cy="397654"/>
          </a:xfrm>
          <a:prstGeom prst="wedgeRoundRectCallout">
            <a:avLst>
              <a:gd name="adj1" fmla="val -22906"/>
              <a:gd name="adj2" fmla="val -68392"/>
              <a:gd name="adj3" fmla="val 16667"/>
            </a:avLst>
          </a:prstGeom>
          <a:solidFill>
            <a:schemeClr val="bg1"/>
          </a:solidFill>
          <a:ln w="12700" algn="ctr">
            <a:solidFill>
              <a:srgbClr val="0070C0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深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 animBg="1"/>
      <p:bldP spid="2" grpId="0" animBg="1"/>
      <p:bldP spid="5" grpId="0" animBg="1"/>
      <p:bldP spid="12302" grpId="0"/>
      <p:bldP spid="12306" grpId="0"/>
      <p:bldP spid="12308" grpId="0"/>
      <p:bldP spid="12310" grpId="0" animBg="1"/>
      <p:bldP spid="20" grpId="0"/>
      <p:bldP spid="6" grpId="0"/>
      <p:bldP spid="22" grpId="0" animBg="1"/>
      <p:bldP spid="7" grpId="0"/>
      <p:bldP spid="11" grpId="0" animBg="1"/>
      <p:bldP spid="24" grpId="0"/>
      <p:bldP spid="13" grpId="0" animBg="1"/>
      <p:bldP spid="25" grpId="0" animBg="1"/>
      <p:bldP spid="26" grpId="0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781050" y="1451580"/>
            <a:ext cx="6200775" cy="3314700"/>
          </a:xfrm>
          <a:noFill/>
          <a:ln>
            <a:noFill/>
          </a:ln>
        </p:spPr>
        <p:txBody>
          <a:bodyPr>
            <a:normAutofit/>
          </a:bodyPr>
          <a:lstStyle/>
          <a:p>
            <a:pPr eaLnBrk="1" hangingPunct="1">
              <a:buFontTx/>
              <a:buNone/>
            </a:pPr>
            <a:r>
              <a:rPr lang="en-US" altLang="zh-CN" sz="2000" dirty="0">
                <a:solidFill>
                  <a:srgbClr val="3C8C93"/>
                </a:solidFill>
                <a:latin typeface="Times New Roman" panose="02020603050405020304" pitchFamily="18" charset="0"/>
              </a:rPr>
              <a:t>Q1: What do Billy and Willy do near the table? 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sz="2000" dirty="0">
                <a:latin typeface="Times New Roman" panose="02020603050405020304" pitchFamily="18" charset="0"/>
              </a:rPr>
              <a:t>A:   They </a:t>
            </a:r>
            <a:r>
              <a:rPr lang="en-US" altLang="zh-CN" sz="2000" u="sng" dirty="0">
                <a:solidFill>
                  <a:srgbClr val="EA5642"/>
                </a:solidFill>
                <a:latin typeface="Times New Roman" panose="02020603050405020304" pitchFamily="18" charset="0"/>
              </a:rPr>
              <a:t>cheer for </a:t>
            </a:r>
            <a:r>
              <a:rPr lang="en-US" altLang="zh-CN" sz="2000" dirty="0">
                <a:latin typeface="Times New Roman" panose="02020603050405020304" pitchFamily="18" charset="0"/>
              </a:rPr>
              <a:t>Sam and Bobby loudly.</a:t>
            </a:r>
            <a:endParaRPr lang="en-US" altLang="zh-CN" sz="2000" dirty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en-US" altLang="zh-CN" sz="2000" dirty="0">
              <a:solidFill>
                <a:srgbClr val="3C8C93"/>
              </a:solidFill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endParaRPr lang="en-US" altLang="zh-CN" sz="2000" dirty="0">
              <a:solidFill>
                <a:srgbClr val="3C8C93"/>
              </a:solidFill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sz="2000" dirty="0">
                <a:solidFill>
                  <a:srgbClr val="3C8C93"/>
                </a:solidFill>
                <a:latin typeface="Times New Roman" panose="02020603050405020304" pitchFamily="18" charset="0"/>
              </a:rPr>
              <a:t>Q2: What is Sam’s idea?</a:t>
            </a:r>
            <a:endParaRPr lang="en-US" altLang="zh-CN" sz="2000" dirty="0">
              <a:solidFill>
                <a:srgbClr val="3C8C93"/>
              </a:solidFill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sz="2000" dirty="0">
                <a:latin typeface="Times New Roman" panose="02020603050405020304" pitchFamily="18" charset="0"/>
              </a:rPr>
              <a:t>A:   He brings some water</a:t>
            </a:r>
            <a:endParaRPr lang="en-US" altLang="zh-CN" sz="2000" dirty="0">
              <a:latin typeface="Times New Roman" panose="02020603050405020304" pitchFamily="18" charset="0"/>
            </a:endParaRPr>
          </a:p>
          <a:p>
            <a:pPr eaLnBrk="1" hangingPunct="1">
              <a:buFontTx/>
              <a:buNone/>
            </a:pPr>
            <a:r>
              <a:rPr lang="en-US" altLang="zh-CN" sz="2000" dirty="0">
                <a:latin typeface="Times New Roman" panose="02020603050405020304" pitchFamily="18" charset="0"/>
              </a:rPr>
              <a:t>       quickly and </a:t>
            </a:r>
            <a:r>
              <a:rPr lang="en-US" altLang="zh-CN" sz="2000" u="sng" dirty="0">
                <a:solidFill>
                  <a:srgbClr val="EA5642"/>
                </a:solidFill>
                <a:latin typeface="Times New Roman" panose="02020603050405020304" pitchFamily="18" charset="0"/>
              </a:rPr>
              <a:t>pour</a:t>
            </a:r>
            <a:r>
              <a:rPr lang="en-US" altLang="zh-CN" sz="2000" dirty="0">
                <a:latin typeface="Times New Roman" panose="02020603050405020304" pitchFamily="18" charset="0"/>
              </a:rPr>
              <a:t>s it </a:t>
            </a:r>
            <a:r>
              <a:rPr lang="en-US" altLang="zh-CN" sz="2000" u="sng" dirty="0">
                <a:solidFill>
                  <a:srgbClr val="EA5642"/>
                </a:solidFill>
                <a:latin typeface="Times New Roman" panose="02020603050405020304" pitchFamily="18" charset="0"/>
              </a:rPr>
              <a:t>into</a:t>
            </a:r>
            <a:r>
              <a:rPr lang="en-US" altLang="zh-CN" sz="2000" dirty="0">
                <a:latin typeface="Times New Roman" panose="02020603050405020304" pitchFamily="18" charset="0"/>
              </a:rPr>
              <a:t> the hole.</a:t>
            </a:r>
            <a:endParaRPr lang="en-US" altLang="zh-CN" sz="2000" dirty="0">
              <a:latin typeface="Times New Roman" panose="02020603050405020304" pitchFamily="18" charset="0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321469" y="351543"/>
            <a:ext cx="45910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</a:rPr>
              <a:t>Task3: Read and Answer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4342" name="Picture 4" descr="QQ截图2014120816420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09083" y="1983581"/>
            <a:ext cx="2189560" cy="1614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线形标注 1 1"/>
          <p:cNvSpPr/>
          <p:nvPr/>
        </p:nvSpPr>
        <p:spPr bwMode="auto">
          <a:xfrm>
            <a:off x="2052635" y="2282428"/>
            <a:ext cx="1576611" cy="423862"/>
          </a:xfrm>
          <a:prstGeom prst="wedgeRoundRectCallout">
            <a:avLst>
              <a:gd name="adj1" fmla="val -19364"/>
              <a:gd name="adj2" fmla="val -79810"/>
              <a:gd name="adj3" fmla="val 16667"/>
            </a:avLst>
          </a:prstGeom>
          <a:solidFill>
            <a:schemeClr val="bg1"/>
          </a:solidFill>
          <a:ln w="12700" algn="ctr">
            <a:solidFill>
              <a:srgbClr val="0070C0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为</a:t>
            </a: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欢呼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6" name="Text Box 20"/>
          <p:cNvSpPr txBox="1">
            <a:spLocks noChangeArrowheads="1"/>
          </p:cNvSpPr>
          <p:nvPr/>
        </p:nvSpPr>
        <p:spPr bwMode="auto">
          <a:xfrm>
            <a:off x="704850" y="918890"/>
            <a:ext cx="7734300" cy="44267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</a:rPr>
              <a:t>Read and underline the answers (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先自己读</a:t>
            </a:r>
            <a:r>
              <a:rPr lang="en-US" altLang="zh-CN" sz="2000" dirty="0">
                <a:latin typeface="Times New Roman" panose="02020603050405020304" pitchFamily="18" charset="0"/>
              </a:rPr>
              <a:t>Cartoon time, 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然后画出答案</a:t>
            </a:r>
            <a:r>
              <a:rPr lang="en-US" altLang="zh-CN" sz="2000" dirty="0">
                <a:latin typeface="Times New Roman" panose="02020603050405020304" pitchFamily="18" charset="0"/>
              </a:rPr>
              <a:t>)</a:t>
            </a:r>
            <a:endParaRPr lang="en-US" altLang="zh-CN" sz="2000" dirty="0">
              <a:latin typeface="Times New Roman" panose="02020603050405020304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731382" y="2093356"/>
            <a:ext cx="934521" cy="612934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 dirty="0">
                <a:latin typeface="Times New Roman" panose="02020603050405020304" pitchFamily="18" charset="0"/>
              </a:rPr>
              <a:t>Hooray!</a:t>
            </a:r>
            <a:endParaRPr lang="en-US" altLang="zh-CN" sz="1500" dirty="0">
              <a:latin typeface="Times New Roman" panose="02020603050405020304" pitchFamily="18" charset="0"/>
            </a:endParaRPr>
          </a:p>
          <a:p>
            <a:pPr eaLnBrk="1" hangingPunct="1"/>
            <a:r>
              <a:rPr lang="en-US" altLang="zh-CN" sz="1500" dirty="0">
                <a:latin typeface="Times New Roman" panose="02020603050405020304" pitchFamily="18" charset="0"/>
              </a:rPr>
              <a:t>(</a:t>
            </a:r>
            <a:r>
              <a:rPr lang="zh-CN" altLang="en-US" sz="1500" dirty="0">
                <a:latin typeface="黑体" panose="02010609060101010101" charset="-122"/>
                <a:ea typeface="黑体" panose="02010609060101010101" charset="-122"/>
              </a:rPr>
              <a:t>万岁！</a:t>
            </a:r>
            <a:r>
              <a:rPr lang="en-US" altLang="zh-CN" sz="1500" dirty="0">
                <a:latin typeface="Times New Roman" panose="02020603050405020304" pitchFamily="18" charset="0"/>
              </a:rPr>
              <a:t>)</a:t>
            </a:r>
            <a:endParaRPr lang="zh-CN" altLang="en-US" sz="1500" dirty="0">
              <a:latin typeface="Times New Roman" panose="02020603050405020304" pitchFamily="18" charset="0"/>
            </a:endParaRPr>
          </a:p>
        </p:txBody>
      </p:sp>
      <p:sp>
        <p:nvSpPr>
          <p:cNvPr id="11" name="线形标注 1 1"/>
          <p:cNvSpPr/>
          <p:nvPr/>
        </p:nvSpPr>
        <p:spPr bwMode="auto">
          <a:xfrm>
            <a:off x="2926080" y="4193148"/>
            <a:ext cx="3148655" cy="423862"/>
          </a:xfrm>
          <a:prstGeom prst="wedgeRoundRectCallout">
            <a:avLst>
              <a:gd name="adj1" fmla="val -19364"/>
              <a:gd name="adj2" fmla="val -79810"/>
              <a:gd name="adj3" fmla="val 16667"/>
            </a:avLst>
          </a:prstGeom>
          <a:solidFill>
            <a:schemeClr val="bg1"/>
          </a:solidFill>
          <a:ln w="12700" algn="ctr">
            <a:solidFill>
              <a:srgbClr val="0070C0"/>
            </a:solidFill>
            <a:miter lim="800000"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向</a:t>
            </a: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……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</a:rPr>
              <a:t>内注入，灌注</a:t>
            </a: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</a:rPr>
              <a:t>……</a:t>
            </a:r>
            <a:endParaRPr lang="en-US" altLang="zh-CN" sz="20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mph" presetSubtype="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346" grpId="0" animBg="1"/>
      <p:bldP spid="4" grpId="0" animBg="1"/>
      <p:bldP spid="4" grpId="1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238250" y="213360"/>
            <a:ext cx="6667500" cy="4518660"/>
            <a:chOff x="1348740" y="327660"/>
            <a:chExt cx="6667500" cy="4518660"/>
          </a:xfrm>
        </p:grpSpPr>
        <p:sp>
          <p:nvSpPr>
            <p:cNvPr id="3" name="矩形: 圆角 2"/>
            <p:cNvSpPr/>
            <p:nvPr/>
          </p:nvSpPr>
          <p:spPr>
            <a:xfrm>
              <a:off x="1348740" y="327660"/>
              <a:ext cx="6667500" cy="4518660"/>
            </a:xfrm>
            <a:prstGeom prst="roundRect">
              <a:avLst>
                <a:gd name="adj" fmla="val 5340"/>
              </a:avLst>
            </a:prstGeom>
            <a:solidFill>
              <a:schemeClr val="bg1"/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543986" y="457200"/>
              <a:ext cx="6360828" cy="4283868"/>
              <a:chOff x="850583" y="244077"/>
              <a:chExt cx="6993731" cy="4710114"/>
            </a:xfrm>
          </p:grpSpPr>
          <p:pic>
            <p:nvPicPr>
              <p:cNvPr id="10242" name="Picture 4" descr="QQ截图20141209195950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850583" y="250270"/>
                <a:ext cx="3429000" cy="210621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43" name="Picture 5" descr="QQ截图20141209200006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365044" y="244077"/>
                <a:ext cx="3132534" cy="222527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44" name="Picture 6" descr="QQ截图20141209200020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850583" y="2409825"/>
                <a:ext cx="3456384" cy="22157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45" name="Picture 7" descr="QQ截图20141209200033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4306967" y="2409825"/>
                <a:ext cx="3537347" cy="25443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ags/tag1.xml><?xml version="1.0" encoding="utf-8"?>
<p:tagLst xmlns:p="http://schemas.openxmlformats.org/presentationml/2006/main">
  <p:tag name="KSO_WPP_MARK_KEY" val="c4876070-a56e-4c9b-bb5f-931edd3c9d6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2077</Words>
  <Application>WPS 演示</Application>
  <PresentationFormat>全屏显示(16:9)</PresentationFormat>
  <Paragraphs>141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Wingdings</vt:lpstr>
      <vt:lpstr>Calibri</vt:lpstr>
      <vt:lpstr>微软雅黑</vt:lpstr>
      <vt:lpstr>Times New Roman</vt:lpstr>
      <vt:lpstr>思源黑体 CN Regular</vt:lpstr>
      <vt:lpstr>黑体</vt:lpstr>
      <vt:lpstr>Arial</vt:lpstr>
      <vt:lpstr>Arial Unicode MS</vt:lpstr>
      <vt:lpstr>Calibri Light</vt:lpstr>
      <vt:lpstr>等线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 good book is a good friend. 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326</cp:revision>
  <dcterms:created xsi:type="dcterms:W3CDTF">2018-09-04T08:11:00Z</dcterms:created>
  <dcterms:modified xsi:type="dcterms:W3CDTF">2023-03-03T09:21:52Z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8D06F334F621429887141195829BD1E7</vt:lpwstr>
  </property>
</Properties>
</file>