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99" r:id="rId3"/>
    <p:sldId id="500" r:id="rId4"/>
    <p:sldId id="501" r:id="rId5"/>
    <p:sldId id="502" r:id="rId6"/>
    <p:sldId id="503" r:id="rId7"/>
    <p:sldId id="504" r:id="rId8"/>
    <p:sldId id="505" r:id="rId10"/>
    <p:sldId id="507" r:id="rId11"/>
    <p:sldId id="508" r:id="rId12"/>
    <p:sldId id="537" r:id="rId13"/>
    <p:sldId id="538" r:id="rId14"/>
    <p:sldId id="540" r:id="rId15"/>
    <p:sldId id="509" r:id="rId16"/>
    <p:sldId id="544" r:id="rId17"/>
    <p:sldId id="498" r:id="rId18"/>
    <p:sldId id="517" r:id="rId19"/>
    <p:sldId id="536" r:id="rId20"/>
    <p:sldId id="519" r:id="rId21"/>
    <p:sldId id="520" r:id="rId22"/>
    <p:sldId id="521" r:id="rId23"/>
    <p:sldId id="528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08305" indent="3175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816610" indent="6350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224915" indent="9525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632585" indent="12700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628390" algn="l" defTabSz="14516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4354195" algn="l" defTabSz="14516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5080000" algn="l" defTabSz="14516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5805805" algn="l" defTabSz="14516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CC"/>
    <a:srgbClr val="FF3300"/>
    <a:srgbClr val="FF6600"/>
    <a:srgbClr val="0033CC"/>
    <a:srgbClr val="FF0066"/>
    <a:srgbClr val="CCFF66"/>
    <a:srgbClr val="DC3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8" autoAdjust="0"/>
    <p:restoredTop sz="94063" autoAdjust="0"/>
  </p:normalViewPr>
  <p:slideViewPr>
    <p:cSldViewPr>
      <p:cViewPr>
        <p:scale>
          <a:sx n="110" d="100"/>
          <a:sy n="110" d="100"/>
        </p:scale>
        <p:origin x="-1734" y="-654"/>
      </p:cViewPr>
      <p:guideLst>
        <p:guide orient="horz" pos="1619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53BC647F-6BF2-4AF2-89FC-3E70BFFF75AC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30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61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91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8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890" algn="l" defTabSz="81661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9195" algn="l" defTabSz="81661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500" algn="l" defTabSz="81661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805" algn="l" defTabSz="81661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D395BD5-54E8-401A-84C1-AC5F61ED8F1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Font typeface="Arial" panose="020B0604020202020204" pitchFamily="34" charset="0"/>
              <a:buNone/>
            </a:pPr>
            <a:fld id="{F9EE51C0-2AF6-4F05-B2A1-381FB3B2C345}" type="slidenum"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1" cy="1314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47B9F-F6CB-4AAD-AB98-CAEFF1D182BF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B461C-7276-48D6-A619-A9EC62B2D02B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799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2C6D6-07BF-4F07-864B-E0D3CF6C1E3D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A344D-C515-4F88-B053-35F15156A378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2" y="3305177"/>
            <a:ext cx="7772400" cy="102155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2" y="2180036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408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9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8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919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5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8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C4B77-F243-47CD-B12A-314E54768773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B0C3D-D44C-4A52-A764-7C178815FBE9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7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77AF5-CF19-4CD6-B435-DDCD764D3A15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26C87-FC9C-4C4A-818C-F3BF430DF90F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B4FB9-A0F1-4D0D-A618-3B21C1E3D03E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C5223-BC04-4443-9456-67550C6DAA08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49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305" indent="0">
              <a:buNone/>
              <a:defRPr sz="2500"/>
            </a:lvl2pPr>
            <a:lvl3pPr marL="816610" indent="0">
              <a:buNone/>
              <a:defRPr sz="2200"/>
            </a:lvl3pPr>
            <a:lvl4pPr marL="1224915" indent="0">
              <a:buNone/>
              <a:defRPr sz="1700"/>
            </a:lvl4pPr>
            <a:lvl5pPr marL="1632585" indent="0">
              <a:buNone/>
              <a:defRPr sz="1700"/>
            </a:lvl5pPr>
            <a:lvl6pPr marL="2040890" indent="0">
              <a:buNone/>
              <a:defRPr sz="1700"/>
            </a:lvl6pPr>
            <a:lvl7pPr marL="2449195" indent="0">
              <a:buNone/>
              <a:defRPr sz="1700"/>
            </a:lvl7pPr>
            <a:lvl8pPr marL="2857500" indent="0">
              <a:buNone/>
              <a:defRPr sz="1700"/>
            </a:lvl8pPr>
            <a:lvl9pPr marL="326580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4"/>
            <a:ext cx="5486400" cy="603646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609D8-C250-4599-9B7A-D22207902789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6067" y="206647"/>
            <a:ext cx="8231866" cy="85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43" tIns="40822" rIns="81643" bIns="40822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6067" y="1199563"/>
            <a:ext cx="8231866" cy="339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43" tIns="40822" rIns="81643" bIns="40822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6067" y="4768006"/>
            <a:ext cx="2134187" cy="272169"/>
          </a:xfrm>
          <a:prstGeom prst="rect">
            <a:avLst/>
          </a:prstGeom>
        </p:spPr>
        <p:txBody>
          <a:bodyPr vert="horz" lIns="81643" tIns="40822" rIns="81643" bIns="40822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1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431" y="4768006"/>
            <a:ext cx="2895139" cy="272169"/>
          </a:xfrm>
          <a:prstGeom prst="rect">
            <a:avLst/>
          </a:prstGeom>
        </p:spPr>
        <p:txBody>
          <a:bodyPr vert="horz" lIns="81643" tIns="40822" rIns="81643" bIns="40822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1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746" y="4768006"/>
            <a:ext cx="2134187" cy="272169"/>
          </a:xfrm>
          <a:prstGeom prst="rect">
            <a:avLst/>
          </a:prstGeom>
        </p:spPr>
        <p:txBody>
          <a:bodyPr vert="horz" wrap="square" lIns="81643" tIns="40822" rIns="81643" bIns="40822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noProof="1">
                <a:solidFill>
                  <a:srgbClr val="898989"/>
                </a:solidFill>
              </a:defRPr>
            </a:lvl1pPr>
          </a:lstStyle>
          <a:p>
            <a:fld id="{9013DAB7-EC88-4F92-ABB2-59363FBB462B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08305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81661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224915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632585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04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662940" indent="-2546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45" indent="-2038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750" indent="-2038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37055" indent="-2038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995" indent="-204470" algn="l" defTabSz="816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665" indent="-204470" algn="l" defTabSz="816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970" indent="-204470" algn="l" defTabSz="816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70275" indent="-204470" algn="l" defTabSz="816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30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61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91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8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9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9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80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png"/><Relationship Id="rId6" Type="http://schemas.microsoft.com/office/2007/relationships/media" Target="file:///E:\&#21306;&#21327;&#20316;&#21306;&#27963;&#21160;&#27491;&#24335;&#31295;\&#27873;&#27873;&#22530;&#20043;&#31456;&#40060;&#23707;&#38083;&#22768;&#9312;.mp3" TargetMode="External"/><Relationship Id="rId5" Type="http://schemas.openxmlformats.org/officeDocument/2006/relationships/audio" Target="file:///E:\&#21306;&#21327;&#20316;&#21306;&#27963;&#21160;&#27491;&#24335;&#31295;\&#27873;&#27873;&#22530;&#20043;&#31456;&#40060;&#23707;&#38083;&#22768;&#9312;.mp3" TargetMode="Externa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9" Type="http://schemas.openxmlformats.org/officeDocument/2006/relationships/slideLayout" Target="../slideLayouts/slideLayout7.xml"/><Relationship Id="rId18" Type="http://schemas.microsoft.com/office/2007/relationships/media" Target="file:///C:\Users\ht\Desktop\6BU3\&#38472;&#21326;&#29141;&#20844;&#24320;&#35838;\&#21917;&#27700;&#30340;&#22768;&#38899;.wma" TargetMode="External"/><Relationship Id="rId17" Type="http://schemas.openxmlformats.org/officeDocument/2006/relationships/audio" Target="file:///C:\Users\ht\Desktop\6BU3\&#38472;&#21326;&#29141;&#20844;&#24320;&#35838;\&#21917;&#27700;&#30340;&#22768;&#38899;.wma" TargetMode="External"/><Relationship Id="rId16" Type="http://schemas.microsoft.com/office/2007/relationships/media" Target="file:///C:\Users\ht\Desktop\6BU3\&#38472;&#21326;&#29141;&#20844;&#24320;&#35838;\&#21507;(1).mp3" TargetMode="External"/><Relationship Id="rId15" Type="http://schemas.openxmlformats.org/officeDocument/2006/relationships/audio" Target="file:///C:\Users\ht\Desktop\6BU3\&#38472;&#21326;&#29141;&#20844;&#24320;&#35838;\&#21507;(1).mp3" TargetMode="External"/><Relationship Id="rId14" Type="http://schemas.openxmlformats.org/officeDocument/2006/relationships/image" Target="../media/image33.jpeg"/><Relationship Id="rId13" Type="http://schemas.openxmlformats.org/officeDocument/2006/relationships/image" Target="../media/image32.jpeg"/><Relationship Id="rId12" Type="http://schemas.openxmlformats.org/officeDocument/2006/relationships/image" Target="../media/image31.jpeg"/><Relationship Id="rId11" Type="http://schemas.openxmlformats.org/officeDocument/2006/relationships/image" Target="../media/image30.jpeg"/><Relationship Id="rId10" Type="http://schemas.openxmlformats.org/officeDocument/2006/relationships/image" Target="../media/image29.jpeg"/><Relationship Id="rId1" Type="http://schemas.openxmlformats.org/officeDocument/2006/relationships/hyperlink" Target="U404.swf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jpeg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53.jpeg"/><Relationship Id="rId20" Type="http://schemas.openxmlformats.org/officeDocument/2006/relationships/image" Target="../media/image52.jpeg"/><Relationship Id="rId2" Type="http://schemas.openxmlformats.org/officeDocument/2006/relationships/image" Target="../media/image34.jpeg"/><Relationship Id="rId19" Type="http://schemas.openxmlformats.org/officeDocument/2006/relationships/image" Target="../media/image51.wmf"/><Relationship Id="rId18" Type="http://schemas.openxmlformats.org/officeDocument/2006/relationships/image" Target="../media/image50.wmf"/><Relationship Id="rId17" Type="http://schemas.openxmlformats.org/officeDocument/2006/relationships/image" Target="../media/image49.wmf"/><Relationship Id="rId16" Type="http://schemas.openxmlformats.org/officeDocument/2006/relationships/image" Target="../media/image48.wmf"/><Relationship Id="rId15" Type="http://schemas.openxmlformats.org/officeDocument/2006/relationships/image" Target="../media/image47.wmf"/><Relationship Id="rId14" Type="http://schemas.openxmlformats.org/officeDocument/2006/relationships/image" Target="../media/image46.wmf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jpe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jpeg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53.jpeg"/><Relationship Id="rId20" Type="http://schemas.openxmlformats.org/officeDocument/2006/relationships/image" Target="../media/image52.jpeg"/><Relationship Id="rId2" Type="http://schemas.openxmlformats.org/officeDocument/2006/relationships/image" Target="../media/image34.jpeg"/><Relationship Id="rId19" Type="http://schemas.openxmlformats.org/officeDocument/2006/relationships/image" Target="../media/image51.wmf"/><Relationship Id="rId18" Type="http://schemas.openxmlformats.org/officeDocument/2006/relationships/image" Target="../media/image50.wmf"/><Relationship Id="rId17" Type="http://schemas.openxmlformats.org/officeDocument/2006/relationships/image" Target="../media/image49.wmf"/><Relationship Id="rId16" Type="http://schemas.openxmlformats.org/officeDocument/2006/relationships/image" Target="../media/image48.wmf"/><Relationship Id="rId15" Type="http://schemas.openxmlformats.org/officeDocument/2006/relationships/image" Target="../media/image47.wmf"/><Relationship Id="rId14" Type="http://schemas.openxmlformats.org/officeDocument/2006/relationships/image" Target="../media/image46.wmf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jpeg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53.jpeg"/><Relationship Id="rId20" Type="http://schemas.openxmlformats.org/officeDocument/2006/relationships/image" Target="../media/image52.jpeg"/><Relationship Id="rId2" Type="http://schemas.openxmlformats.org/officeDocument/2006/relationships/image" Target="../media/image34.jpeg"/><Relationship Id="rId19" Type="http://schemas.openxmlformats.org/officeDocument/2006/relationships/image" Target="../media/image51.wmf"/><Relationship Id="rId18" Type="http://schemas.openxmlformats.org/officeDocument/2006/relationships/image" Target="../media/image50.wmf"/><Relationship Id="rId17" Type="http://schemas.openxmlformats.org/officeDocument/2006/relationships/image" Target="../media/image49.wmf"/><Relationship Id="rId16" Type="http://schemas.openxmlformats.org/officeDocument/2006/relationships/image" Target="../media/image48.wmf"/><Relationship Id="rId15" Type="http://schemas.openxmlformats.org/officeDocument/2006/relationships/image" Target="../media/image47.wmf"/><Relationship Id="rId14" Type="http://schemas.openxmlformats.org/officeDocument/2006/relationships/image" Target="../media/image46.wmf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jpe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microsoft.com/office/2007/relationships/media" Target="file:///E:\&#21306;&#21327;&#20316;&#21306;&#27963;&#21160;&#27491;&#24335;&#31295;\&#31179;&#26085;&#31169;&#35821;.mp3" TargetMode="External"/><Relationship Id="rId1" Type="http://schemas.openxmlformats.org/officeDocument/2006/relationships/audio" Target="file:///E:\&#21306;&#21327;&#20316;&#21306;&#27963;&#21160;&#27491;&#24335;&#31295;\&#31179;&#26085;&#31169;&#35821;.mp3" TargetMode="Externa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-471" y="987574"/>
            <a:ext cx="9144000" cy="86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509" tIns="41956" rIns="80509" bIns="41956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1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5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</a:t>
            </a:r>
            <a:r>
              <a:rPr lang="zh-CN" altLang="en-US" sz="5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5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 diet</a:t>
            </a:r>
            <a:endParaRPr lang="en-US" altLang="zh-CN" sz="51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文本框 4100"/>
          <p:cNvSpPr txBox="1">
            <a:spLocks noChangeArrowheads="1"/>
          </p:cNvSpPr>
          <p:nvPr/>
        </p:nvSpPr>
        <p:spPr bwMode="auto">
          <a:xfrm>
            <a:off x="2286159" y="2369656"/>
            <a:ext cx="4570740" cy="45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56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317DCE"/>
              </a:clrFrom>
              <a:clrTo>
                <a:srgbClr val="317DC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9" t="17529" r="16933" b="31458"/>
          <a:stretch>
            <a:fillRect/>
          </a:stretch>
        </p:blipFill>
        <p:spPr bwMode="auto">
          <a:xfrm>
            <a:off x="1" y="3933858"/>
            <a:ext cx="2869942" cy="120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5602"/>
          <p:cNvGrpSpPr/>
          <p:nvPr/>
        </p:nvGrpSpPr>
        <p:grpSpPr bwMode="auto">
          <a:xfrm>
            <a:off x="1259852" y="1544815"/>
            <a:ext cx="1368199" cy="1081117"/>
            <a:chOff x="0" y="0"/>
            <a:chExt cx="1043" cy="1043"/>
          </a:xfrm>
        </p:grpSpPr>
        <p:pic>
          <p:nvPicPr>
            <p:cNvPr id="13378" name="图片 25603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9" name="文本框 25604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700" b="1">
                  <a:latin typeface="Arial" panose="020B0604020202020204" pitchFamily="34" charset="0"/>
                </a:rPr>
                <a:t>   </a:t>
              </a:r>
              <a:r>
                <a:rPr lang="en-US" altLang="zh-CN" sz="1700" b="1">
                  <a:latin typeface="Arial" panose="020B0604020202020204" pitchFamily="34" charset="0"/>
                </a:rPr>
                <a:t>sign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sp>
        <p:nvSpPr>
          <p:cNvPr id="13316" name="文本框 25605"/>
          <p:cNvSpPr txBox="1">
            <a:spLocks noChangeArrowheads="1"/>
          </p:cNvSpPr>
          <p:nvPr/>
        </p:nvSpPr>
        <p:spPr bwMode="auto">
          <a:xfrm>
            <a:off x="7503674" y="1819503"/>
            <a:ext cx="166300" cy="25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100">
              <a:latin typeface="Arial" panose="020B0604020202020204" pitchFamily="34" charset="0"/>
            </a:endParaRPr>
          </a:p>
        </p:txBody>
      </p:sp>
      <p:grpSp>
        <p:nvGrpSpPr>
          <p:cNvPr id="3" name="组合 25606"/>
          <p:cNvGrpSpPr/>
          <p:nvPr/>
        </p:nvGrpSpPr>
        <p:grpSpPr bwMode="auto">
          <a:xfrm>
            <a:off x="1285048" y="758547"/>
            <a:ext cx="1312766" cy="997955"/>
            <a:chOff x="-9" y="-134"/>
            <a:chExt cx="1043" cy="1043"/>
          </a:xfrm>
        </p:grpSpPr>
        <p:pic>
          <p:nvPicPr>
            <p:cNvPr id="13376" name="图片 25607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" y="-134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7" name="文本框 25608"/>
            <p:cNvSpPr txBox="1">
              <a:spLocks noChangeArrowheads="1"/>
            </p:cNvSpPr>
            <p:nvPr/>
          </p:nvSpPr>
          <p:spPr bwMode="auto">
            <a:xfrm>
              <a:off x="81" y="221"/>
              <a:ext cx="919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plastic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pic>
        <p:nvPicPr>
          <p:cNvPr id="13318" name="图片 2560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317DCE"/>
              </a:clrFrom>
              <a:clrTo>
                <a:srgbClr val="317DC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9" t="17529" r="16933" b="31458"/>
          <a:stretch>
            <a:fillRect/>
          </a:stretch>
        </p:blipFill>
        <p:spPr bwMode="auto">
          <a:xfrm>
            <a:off x="3210101" y="3933858"/>
            <a:ext cx="2837185" cy="120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文本框 25610"/>
          <p:cNvSpPr txBox="1">
            <a:spLocks noChangeArrowheads="1"/>
          </p:cNvSpPr>
          <p:nvPr/>
        </p:nvSpPr>
        <p:spPr bwMode="auto">
          <a:xfrm>
            <a:off x="602209" y="3253434"/>
            <a:ext cx="2277811" cy="69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Times New Roman" panose="02020603050405020304" pitchFamily="18" charset="0"/>
                <a:ea typeface="隶书" pitchFamily="49" charset="-122"/>
              </a:rPr>
              <a:t>Countable Nouns</a:t>
            </a:r>
            <a:endParaRPr lang="en-US" altLang="zh-CN" sz="2200" b="1"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>
                <a:latin typeface="Times New Roman" panose="02020603050405020304" pitchFamily="18" charset="0"/>
                <a:ea typeface="隶书" pitchFamily="49" charset="-122"/>
              </a:rPr>
              <a:t>       </a:t>
            </a:r>
            <a:r>
              <a:rPr lang="zh-CN" altLang="en-US" sz="1700" b="1">
                <a:latin typeface="Times New Roman" panose="02020603050405020304" pitchFamily="18" charset="0"/>
                <a:ea typeface="隶书" pitchFamily="49" charset="-122"/>
              </a:rPr>
              <a:t>可数名词</a:t>
            </a:r>
            <a:endParaRPr lang="zh-CN" altLang="en-US" sz="17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20" name="文本框 25611"/>
          <p:cNvSpPr txBox="1">
            <a:spLocks noChangeArrowheads="1"/>
          </p:cNvSpPr>
          <p:nvPr/>
        </p:nvSpPr>
        <p:spPr bwMode="auto">
          <a:xfrm>
            <a:off x="3323489" y="3253434"/>
            <a:ext cx="2562536" cy="69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Uncountable Nouns</a:t>
            </a:r>
            <a:endParaRPr lang="en-US" altLang="zh-CN" sz="2200" b="1"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1700" b="1">
                <a:latin typeface="Times New Roman" panose="02020603050405020304" pitchFamily="18" charset="0"/>
                <a:ea typeface="隶书" pitchFamily="49" charset="-122"/>
              </a:rPr>
              <a:t>不可数名词</a:t>
            </a:r>
            <a:endParaRPr lang="zh-CN" altLang="en-US" sz="17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4" name="组合 25612"/>
          <p:cNvGrpSpPr/>
          <p:nvPr/>
        </p:nvGrpSpPr>
        <p:grpSpPr bwMode="auto">
          <a:xfrm>
            <a:off x="2124110" y="1869905"/>
            <a:ext cx="1368197" cy="1078598"/>
            <a:chOff x="0" y="0"/>
            <a:chExt cx="1043" cy="1043"/>
          </a:xfrm>
        </p:grpSpPr>
        <p:pic>
          <p:nvPicPr>
            <p:cNvPr id="13374" name="图片 25613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5" name="文本框 25614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700" b="1">
                  <a:latin typeface="Arial" panose="020B0604020202020204" pitchFamily="34" charset="0"/>
                </a:rPr>
                <a:t>  </a:t>
              </a:r>
              <a:r>
                <a:rPr lang="en-US" altLang="zh-CN" sz="1700" b="1">
                  <a:latin typeface="Arial" panose="020B0604020202020204" pitchFamily="34" charset="0"/>
                </a:rPr>
                <a:t>water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25615"/>
          <p:cNvGrpSpPr/>
          <p:nvPr/>
        </p:nvGrpSpPr>
        <p:grpSpPr bwMode="auto">
          <a:xfrm>
            <a:off x="1955289" y="1005516"/>
            <a:ext cx="1753713" cy="1194522"/>
            <a:chOff x="0" y="0"/>
            <a:chExt cx="1043" cy="1043"/>
          </a:xfrm>
        </p:grpSpPr>
        <p:pic>
          <p:nvPicPr>
            <p:cNvPr id="13372" name="图片 25616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3" name="文本框 25617"/>
            <p:cNvSpPr txBox="1">
              <a:spLocks noChangeArrowheads="1"/>
            </p:cNvSpPr>
            <p:nvPr/>
          </p:nvSpPr>
          <p:spPr bwMode="auto">
            <a:xfrm>
              <a:off x="136" y="361"/>
              <a:ext cx="82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</a:rPr>
                <a:t>newspaper</a:t>
              </a:r>
              <a:endParaRPr lang="en-US" altLang="zh-CN" sz="1400" b="1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组合 25621"/>
          <p:cNvGrpSpPr/>
          <p:nvPr/>
        </p:nvGrpSpPr>
        <p:grpSpPr bwMode="auto">
          <a:xfrm>
            <a:off x="2945533" y="1323048"/>
            <a:ext cx="1368197" cy="1113879"/>
            <a:chOff x="0" y="-32"/>
            <a:chExt cx="1043" cy="1075"/>
          </a:xfrm>
        </p:grpSpPr>
        <p:pic>
          <p:nvPicPr>
            <p:cNvPr id="13370" name="图片 25622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1" name="文本框 25623"/>
            <p:cNvSpPr txBox="1">
              <a:spLocks noChangeArrowheads="1"/>
            </p:cNvSpPr>
            <p:nvPr/>
          </p:nvSpPr>
          <p:spPr bwMode="auto">
            <a:xfrm>
              <a:off x="202" y="-32"/>
              <a:ext cx="830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wood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组合 25624"/>
          <p:cNvGrpSpPr/>
          <p:nvPr/>
        </p:nvGrpSpPr>
        <p:grpSpPr bwMode="auto">
          <a:xfrm>
            <a:off x="1980486" y="342732"/>
            <a:ext cx="1632767" cy="1139080"/>
            <a:chOff x="0" y="0"/>
            <a:chExt cx="1043" cy="1043"/>
          </a:xfrm>
        </p:grpSpPr>
        <p:pic>
          <p:nvPicPr>
            <p:cNvPr id="13368" name="图片 25625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9" name="文本框 25626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400" b="1">
                  <a:latin typeface="Arial" panose="020B0604020202020204" pitchFamily="34" charset="0"/>
                </a:rPr>
                <a:t>vegetable</a:t>
              </a:r>
              <a:endParaRPr lang="en-US" altLang="zh-CN" sz="1400" b="1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组合 25627"/>
          <p:cNvGrpSpPr/>
          <p:nvPr/>
        </p:nvGrpSpPr>
        <p:grpSpPr bwMode="auto">
          <a:xfrm>
            <a:off x="3089156" y="657744"/>
            <a:ext cx="1368199" cy="1081117"/>
            <a:chOff x="0" y="0"/>
            <a:chExt cx="1043" cy="1043"/>
          </a:xfrm>
        </p:grpSpPr>
        <p:pic>
          <p:nvPicPr>
            <p:cNvPr id="13366" name="图片 25628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7" name="文本框 25629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 </a:t>
              </a:r>
              <a:r>
                <a:rPr lang="en-US" altLang="zh-CN" sz="1700" b="1">
                  <a:latin typeface="Arial" panose="020B0604020202020204" pitchFamily="34" charset="0"/>
                </a:rPr>
                <a:t>milk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组合 25630"/>
          <p:cNvGrpSpPr/>
          <p:nvPr/>
        </p:nvGrpSpPr>
        <p:grpSpPr bwMode="auto">
          <a:xfrm>
            <a:off x="3779554" y="0"/>
            <a:ext cx="1368199" cy="1078598"/>
            <a:chOff x="519" y="254"/>
            <a:chExt cx="1043" cy="1043"/>
          </a:xfrm>
        </p:grpSpPr>
        <p:pic>
          <p:nvPicPr>
            <p:cNvPr id="13364" name="图片 25631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" y="254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5" name="文本框 25632"/>
            <p:cNvSpPr txBox="1">
              <a:spLocks noChangeArrowheads="1"/>
            </p:cNvSpPr>
            <p:nvPr/>
          </p:nvSpPr>
          <p:spPr bwMode="auto">
            <a:xfrm>
              <a:off x="605" y="438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noodle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25633"/>
          <p:cNvGrpSpPr/>
          <p:nvPr/>
        </p:nvGrpSpPr>
        <p:grpSpPr bwMode="auto">
          <a:xfrm>
            <a:off x="4003808" y="869432"/>
            <a:ext cx="1368197" cy="1081117"/>
            <a:chOff x="0" y="0"/>
            <a:chExt cx="1043" cy="1043"/>
          </a:xfrm>
        </p:grpSpPr>
        <p:pic>
          <p:nvPicPr>
            <p:cNvPr id="13362" name="图片 25634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3" name="文本框 25635"/>
            <p:cNvSpPr txBox="1">
              <a:spLocks noChangeArrowheads="1"/>
            </p:cNvSpPr>
            <p:nvPr/>
          </p:nvSpPr>
          <p:spPr bwMode="auto">
            <a:xfrm>
              <a:off x="136" y="361"/>
              <a:ext cx="829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700" b="1">
                  <a:latin typeface="Arial" panose="020B0604020202020204" pitchFamily="34" charset="0"/>
                </a:rPr>
                <a:t>   </a:t>
              </a:r>
              <a:r>
                <a:rPr lang="en-US" altLang="zh-CN" sz="1700" b="1">
                  <a:latin typeface="Arial" panose="020B0604020202020204" pitchFamily="34" charset="0"/>
                </a:rPr>
                <a:t>tree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25636"/>
          <p:cNvGrpSpPr/>
          <p:nvPr/>
        </p:nvGrpSpPr>
        <p:grpSpPr bwMode="auto">
          <a:xfrm>
            <a:off x="4800034" y="284771"/>
            <a:ext cx="1368197" cy="1081117"/>
            <a:chOff x="0" y="0"/>
            <a:chExt cx="1043" cy="1043"/>
          </a:xfrm>
        </p:grpSpPr>
        <p:pic>
          <p:nvPicPr>
            <p:cNvPr id="13360" name="图片 25637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1" name="文本框 25638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700" b="1">
                  <a:latin typeface="Arial" panose="020B0604020202020204" pitchFamily="34" charset="0"/>
                </a:rPr>
                <a:t>rice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25639"/>
          <p:cNvGrpSpPr/>
          <p:nvPr/>
        </p:nvGrpSpPr>
        <p:grpSpPr bwMode="auto">
          <a:xfrm>
            <a:off x="2869941" y="2003471"/>
            <a:ext cx="1753713" cy="1257523"/>
            <a:chOff x="-15" y="663"/>
            <a:chExt cx="1043" cy="1043"/>
          </a:xfrm>
        </p:grpSpPr>
        <p:pic>
          <p:nvPicPr>
            <p:cNvPr id="13358" name="图片 25640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" y="663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9" name="文本框 25641"/>
            <p:cNvSpPr txBox="1">
              <a:spLocks noChangeArrowheads="1"/>
            </p:cNvSpPr>
            <p:nvPr/>
          </p:nvSpPr>
          <p:spPr bwMode="auto">
            <a:xfrm>
              <a:off x="53" y="663"/>
              <a:ext cx="830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</a:t>
              </a:r>
              <a:r>
                <a:rPr lang="en-US" altLang="zh-CN" sz="1900" b="1">
                  <a:latin typeface="Arial" panose="020B0604020202020204" pitchFamily="34" charset="0"/>
                </a:rPr>
                <a:t>sandwich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25642"/>
          <p:cNvGrpSpPr/>
          <p:nvPr/>
        </p:nvGrpSpPr>
        <p:grpSpPr bwMode="auto">
          <a:xfrm>
            <a:off x="3963493" y="1600256"/>
            <a:ext cx="1368197" cy="1078598"/>
            <a:chOff x="0" y="0"/>
            <a:chExt cx="1043" cy="1043"/>
          </a:xfrm>
        </p:grpSpPr>
        <p:pic>
          <p:nvPicPr>
            <p:cNvPr id="13356" name="图片 25643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7" name="文本框 25644"/>
            <p:cNvSpPr txBox="1">
              <a:spLocks noChangeArrowheads="1"/>
            </p:cNvSpPr>
            <p:nvPr/>
          </p:nvSpPr>
          <p:spPr bwMode="auto">
            <a:xfrm>
              <a:off x="119" y="172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energy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组合 25645"/>
          <p:cNvGrpSpPr/>
          <p:nvPr/>
        </p:nvGrpSpPr>
        <p:grpSpPr bwMode="auto">
          <a:xfrm>
            <a:off x="4003808" y="2343682"/>
            <a:ext cx="1368197" cy="1081118"/>
            <a:chOff x="-519" y="0"/>
            <a:chExt cx="1043" cy="1043"/>
          </a:xfrm>
        </p:grpSpPr>
        <p:pic>
          <p:nvPicPr>
            <p:cNvPr id="13354" name="图片 25646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9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5" name="文本框 25647"/>
            <p:cNvSpPr txBox="1">
              <a:spLocks noChangeArrowheads="1"/>
            </p:cNvSpPr>
            <p:nvPr/>
          </p:nvSpPr>
          <p:spPr bwMode="auto">
            <a:xfrm>
              <a:off x="-432" y="438"/>
              <a:ext cx="83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</a:t>
              </a:r>
              <a:r>
                <a:rPr lang="en-US" altLang="zh-CN" sz="1700" b="1">
                  <a:latin typeface="Arial" panose="020B0604020202020204" pitchFamily="34" charset="0"/>
                </a:rPr>
                <a:t>meat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5" name="组合 25648"/>
          <p:cNvGrpSpPr/>
          <p:nvPr/>
        </p:nvGrpSpPr>
        <p:grpSpPr bwMode="auto">
          <a:xfrm>
            <a:off x="4913420" y="1663258"/>
            <a:ext cx="1368199" cy="1131520"/>
            <a:chOff x="0" y="-48"/>
            <a:chExt cx="1043" cy="1091"/>
          </a:xfrm>
        </p:grpSpPr>
        <p:pic>
          <p:nvPicPr>
            <p:cNvPr id="13352" name="图片 25649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3" name="文本框 25650"/>
            <p:cNvSpPr txBox="1">
              <a:spLocks noChangeArrowheads="1"/>
            </p:cNvSpPr>
            <p:nvPr/>
          </p:nvSpPr>
          <p:spPr bwMode="auto">
            <a:xfrm>
              <a:off x="173" y="-48"/>
              <a:ext cx="830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  </a:t>
              </a:r>
              <a:r>
                <a:rPr lang="en-US" altLang="zh-CN" sz="1900" b="1">
                  <a:latin typeface="Arial" panose="020B0604020202020204" pitchFamily="34" charset="0"/>
                </a:rPr>
                <a:t>bottle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6" name="组合 25651"/>
          <p:cNvGrpSpPr/>
          <p:nvPr/>
        </p:nvGrpSpPr>
        <p:grpSpPr bwMode="auto">
          <a:xfrm>
            <a:off x="5024287" y="2457086"/>
            <a:ext cx="1368199" cy="1078598"/>
            <a:chOff x="-3" y="111"/>
            <a:chExt cx="1043" cy="1043"/>
          </a:xfrm>
        </p:grpSpPr>
        <p:pic>
          <p:nvPicPr>
            <p:cNvPr id="13350" name="图片 25652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111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文本框 25653"/>
            <p:cNvSpPr txBox="1">
              <a:spLocks noChangeArrowheads="1"/>
            </p:cNvSpPr>
            <p:nvPr/>
          </p:nvSpPr>
          <p:spPr bwMode="auto">
            <a:xfrm>
              <a:off x="84" y="331"/>
              <a:ext cx="829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</a:t>
              </a:r>
              <a:r>
                <a:rPr lang="en-US" altLang="zh-CN" sz="1900" b="1">
                  <a:latin typeface="Arial" panose="020B0604020202020204" pitchFamily="34" charset="0"/>
                </a:rPr>
                <a:t>peach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组合 25654"/>
          <p:cNvGrpSpPr/>
          <p:nvPr/>
        </p:nvGrpSpPr>
        <p:grpSpPr bwMode="auto">
          <a:xfrm>
            <a:off x="5714685" y="1942989"/>
            <a:ext cx="1368199" cy="1081117"/>
            <a:chOff x="0" y="0"/>
            <a:chExt cx="1043" cy="1043"/>
          </a:xfrm>
        </p:grpSpPr>
        <p:pic>
          <p:nvPicPr>
            <p:cNvPr id="13348" name="图片 25655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9" name="文本框 25656"/>
            <p:cNvSpPr txBox="1">
              <a:spLocks noChangeArrowheads="1"/>
            </p:cNvSpPr>
            <p:nvPr/>
          </p:nvSpPr>
          <p:spPr bwMode="auto">
            <a:xfrm>
              <a:off x="166" y="388"/>
              <a:ext cx="830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bread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组合 25657"/>
          <p:cNvGrpSpPr/>
          <p:nvPr/>
        </p:nvGrpSpPr>
        <p:grpSpPr bwMode="auto">
          <a:xfrm>
            <a:off x="5026808" y="980316"/>
            <a:ext cx="1426151" cy="1081117"/>
            <a:chOff x="0" y="0"/>
            <a:chExt cx="1087" cy="1043"/>
          </a:xfrm>
        </p:grpSpPr>
        <p:pic>
          <p:nvPicPr>
            <p:cNvPr id="13346" name="图片 25658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文本框 25659"/>
            <p:cNvSpPr txBox="1">
              <a:spLocks noChangeArrowheads="1"/>
            </p:cNvSpPr>
            <p:nvPr/>
          </p:nvSpPr>
          <p:spPr bwMode="auto">
            <a:xfrm>
              <a:off x="258" y="331"/>
              <a:ext cx="829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egg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组合 25660"/>
          <p:cNvGrpSpPr/>
          <p:nvPr/>
        </p:nvGrpSpPr>
        <p:grpSpPr bwMode="auto">
          <a:xfrm>
            <a:off x="5870907" y="1237364"/>
            <a:ext cx="1368199" cy="1078598"/>
            <a:chOff x="0" y="0"/>
            <a:chExt cx="1043" cy="1043"/>
          </a:xfrm>
        </p:grpSpPr>
        <p:pic>
          <p:nvPicPr>
            <p:cNvPr id="13344" name="图片 25661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5" name="文本框 25662"/>
            <p:cNvSpPr txBox="1">
              <a:spLocks noChangeArrowheads="1"/>
            </p:cNvSpPr>
            <p:nvPr/>
          </p:nvSpPr>
          <p:spPr bwMode="auto">
            <a:xfrm>
              <a:off x="46" y="303"/>
              <a:ext cx="829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juice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20" name="组合 25663"/>
          <p:cNvGrpSpPr/>
          <p:nvPr/>
        </p:nvGrpSpPr>
        <p:grpSpPr bwMode="auto">
          <a:xfrm>
            <a:off x="6571384" y="687985"/>
            <a:ext cx="1368199" cy="1078598"/>
            <a:chOff x="0" y="0"/>
            <a:chExt cx="1043" cy="1043"/>
          </a:xfrm>
        </p:grpSpPr>
        <p:pic>
          <p:nvPicPr>
            <p:cNvPr id="13342" name="图片 25664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3" name="文本框 25665"/>
            <p:cNvSpPr txBox="1">
              <a:spLocks noChangeArrowheads="1"/>
            </p:cNvSpPr>
            <p:nvPr/>
          </p:nvSpPr>
          <p:spPr bwMode="auto">
            <a:xfrm>
              <a:off x="117" y="396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cake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组合 25666"/>
          <p:cNvGrpSpPr/>
          <p:nvPr/>
        </p:nvGrpSpPr>
        <p:grpSpPr bwMode="auto">
          <a:xfrm>
            <a:off x="6727606" y="1663258"/>
            <a:ext cx="1368199" cy="1081118"/>
            <a:chOff x="-86" y="219"/>
            <a:chExt cx="1043" cy="1043"/>
          </a:xfrm>
        </p:grpSpPr>
        <p:pic>
          <p:nvPicPr>
            <p:cNvPr id="13340" name="图片 25667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6" y="219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1" name="文本框 25668"/>
            <p:cNvSpPr txBox="1">
              <a:spLocks noChangeArrowheads="1"/>
            </p:cNvSpPr>
            <p:nvPr/>
          </p:nvSpPr>
          <p:spPr bwMode="auto">
            <a:xfrm>
              <a:off x="86" y="548"/>
              <a:ext cx="830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900" b="1">
                  <a:latin typeface="Times New Roman" panose="02020603050405020304" pitchFamily="18" charset="0"/>
                </a:rPr>
                <a:t> </a:t>
              </a:r>
              <a:r>
                <a:rPr lang="en-US" altLang="zh-CN" sz="1900" b="1">
                  <a:latin typeface="Times New Roman" panose="02020603050405020304" pitchFamily="18" charset="0"/>
                </a:rPr>
                <a:t>mango</a:t>
              </a:r>
              <a:endParaRPr lang="en-US" altLang="zh-CN" sz="1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339" name="五边形 25669"/>
          <p:cNvSpPr>
            <a:spLocks noChangeArrowheads="1"/>
          </p:cNvSpPr>
          <p:nvPr/>
        </p:nvSpPr>
        <p:spPr bwMode="auto">
          <a:xfrm>
            <a:off x="1" y="1"/>
            <a:ext cx="3048840" cy="400695"/>
          </a:xfrm>
          <a:prstGeom prst="homePlate">
            <a:avLst>
              <a:gd name="adj" fmla="val 14240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rgbClr val="FFFF66"/>
                </a:solidFill>
                <a:latin typeface="Arial" panose="020B0604020202020204" pitchFamily="34" charset="0"/>
              </a:rPr>
              <a:t>Game: Pick apples</a:t>
            </a:r>
            <a:endParaRPr lang="en-US" altLang="zh-CN" sz="2200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444 L 0.145764 0.430833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0.447083 0.527407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2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0.455000 0.422963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-0.18767 0.513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0.30764 0.435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0.053681 0.684537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0.355069 0.603148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-0.186181 0.710185 " pathEditMode="relative" rAng="0" ptsTypes="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-0.164306 0.561296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0.231528 0.668333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-0.213611 0.391667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0.323958 0.456759 " pathEditMode="relative" rAng="0" ptsTypes="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00" y="2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0.197986 0.320833 " pathEditMode="relative" rAng="0" ptsTypes="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-0.296042 0.438333 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-0.360764 0.289444 " pathEditMode="relative" rAng="0" ptsTypes="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0.184653 0.354444 " pathEditMode="relative" rAng="0" ptsTypes="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-0.486806 0.571944 " pathEditMode="relative" rAng="0" ptsTypes="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0.208333 0.532500 " pathEditMode="relative" rAng="0" ptsTypes="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2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23056 L -0.624306 0.650093 " pathEditMode="relative" rAng="0" ptsTypes="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19352 L -0.421319 0.522130 " pathEditMode="relative" rAng="0" ptsTypes="">
                                      <p:cBhvr>
                                        <p:cTn id="1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2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096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261" y="2913222"/>
            <a:ext cx="3971051" cy="137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4096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6838"/>
            <a:ext cx="3890420" cy="170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40963"/>
          <p:cNvSpPr txBox="1">
            <a:spLocks noChangeArrowheads="1"/>
          </p:cNvSpPr>
          <p:nvPr/>
        </p:nvSpPr>
        <p:spPr bwMode="auto">
          <a:xfrm>
            <a:off x="760950" y="2172316"/>
            <a:ext cx="2277811" cy="69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Times New Roman" panose="02020603050405020304" pitchFamily="18" charset="0"/>
                <a:ea typeface="隶书" pitchFamily="49" charset="-122"/>
              </a:rPr>
              <a:t>Countable Nouns</a:t>
            </a:r>
            <a:endParaRPr lang="en-US" altLang="zh-CN" sz="2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 dirty="0">
                <a:latin typeface="Times New Roman" panose="02020603050405020304" pitchFamily="18" charset="0"/>
                <a:ea typeface="隶书" pitchFamily="49" charset="-122"/>
              </a:rPr>
              <a:t>       </a:t>
            </a:r>
            <a:r>
              <a:rPr lang="zh-CN" altLang="en-US" sz="1700" b="1" dirty="0">
                <a:latin typeface="Times New Roman" panose="02020603050405020304" pitchFamily="18" charset="0"/>
                <a:ea typeface="隶书" pitchFamily="49" charset="-122"/>
              </a:rPr>
              <a:t>可数名词</a:t>
            </a:r>
            <a:endParaRPr lang="zh-CN" altLang="en-US" sz="17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41" name="文本框 40964"/>
          <p:cNvSpPr txBox="1">
            <a:spLocks noChangeArrowheads="1"/>
          </p:cNvSpPr>
          <p:nvPr/>
        </p:nvSpPr>
        <p:spPr bwMode="auto">
          <a:xfrm>
            <a:off x="5334211" y="2172316"/>
            <a:ext cx="2562536" cy="69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Times New Roman" panose="02020603050405020304" pitchFamily="18" charset="0"/>
              </a:rPr>
              <a:t>Uncountable Nouns</a:t>
            </a:r>
            <a:endParaRPr lang="en-US" altLang="zh-CN" sz="2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 dirty="0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1700" b="1" dirty="0">
                <a:latin typeface="Times New Roman" panose="02020603050405020304" pitchFamily="18" charset="0"/>
                <a:ea typeface="隶书" pitchFamily="49" charset="-122"/>
              </a:rPr>
              <a:t>不可数名词</a:t>
            </a:r>
            <a:endParaRPr lang="zh-CN" altLang="en-US" sz="17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14342" name="组合 40965"/>
          <p:cNvGrpSpPr/>
          <p:nvPr/>
        </p:nvGrpSpPr>
        <p:grpSpPr bwMode="auto">
          <a:xfrm>
            <a:off x="5480353" y="2686413"/>
            <a:ext cx="1368197" cy="1078598"/>
            <a:chOff x="0" y="0"/>
            <a:chExt cx="1043" cy="1043"/>
          </a:xfrm>
        </p:grpSpPr>
        <p:pic>
          <p:nvPicPr>
            <p:cNvPr id="14386" name="图片 40966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7" name="文本框 40967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700" b="1">
                  <a:latin typeface="Arial" panose="020B0604020202020204" pitchFamily="34" charset="0"/>
                </a:rPr>
                <a:t>  </a:t>
              </a:r>
              <a:r>
                <a:rPr lang="en-US" altLang="zh-CN" sz="1700" b="1">
                  <a:latin typeface="Arial" panose="020B0604020202020204" pitchFamily="34" charset="0"/>
                </a:rPr>
                <a:t>water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3" name="组合 40968"/>
          <p:cNvGrpSpPr/>
          <p:nvPr/>
        </p:nvGrpSpPr>
        <p:grpSpPr bwMode="auto">
          <a:xfrm>
            <a:off x="-191497" y="3140030"/>
            <a:ext cx="1632767" cy="1136560"/>
            <a:chOff x="0" y="0"/>
            <a:chExt cx="1043" cy="1043"/>
          </a:xfrm>
        </p:grpSpPr>
        <p:pic>
          <p:nvPicPr>
            <p:cNvPr id="14384" name="图片 40969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5" name="文本框 40970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400" b="1">
                  <a:latin typeface="Arial" panose="020B0604020202020204" pitchFamily="34" charset="0"/>
                </a:rPr>
                <a:t>vegetable</a:t>
              </a:r>
              <a:endParaRPr lang="en-US" altLang="zh-CN" sz="14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4" name="组合 40971"/>
          <p:cNvGrpSpPr/>
          <p:nvPr/>
        </p:nvGrpSpPr>
        <p:grpSpPr bwMode="auto">
          <a:xfrm>
            <a:off x="5480353" y="3480242"/>
            <a:ext cx="1368197" cy="907232"/>
            <a:chOff x="0" y="0"/>
            <a:chExt cx="1043" cy="1043"/>
          </a:xfrm>
        </p:grpSpPr>
        <p:pic>
          <p:nvPicPr>
            <p:cNvPr id="14382" name="图片 40972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3" name="文本框 40973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 </a:t>
              </a:r>
              <a:r>
                <a:rPr lang="en-US" altLang="zh-CN" sz="1700" b="1">
                  <a:latin typeface="Arial" panose="020B0604020202020204" pitchFamily="34" charset="0"/>
                </a:rPr>
                <a:t>milk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5" name="组合 40974"/>
          <p:cNvGrpSpPr/>
          <p:nvPr/>
        </p:nvGrpSpPr>
        <p:grpSpPr bwMode="auto">
          <a:xfrm>
            <a:off x="1736076" y="4160666"/>
            <a:ext cx="1370718" cy="1078598"/>
            <a:chOff x="0" y="0"/>
            <a:chExt cx="1043" cy="1043"/>
          </a:xfrm>
        </p:grpSpPr>
        <p:pic>
          <p:nvPicPr>
            <p:cNvPr id="14380" name="图片 40975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1" name="文本框 40976"/>
            <p:cNvSpPr txBox="1">
              <a:spLocks noChangeArrowheads="1"/>
            </p:cNvSpPr>
            <p:nvPr/>
          </p:nvSpPr>
          <p:spPr bwMode="auto">
            <a:xfrm>
              <a:off x="173" y="219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noodle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6" name="组合 40977"/>
          <p:cNvGrpSpPr/>
          <p:nvPr/>
        </p:nvGrpSpPr>
        <p:grpSpPr bwMode="auto">
          <a:xfrm>
            <a:off x="4457354" y="3480242"/>
            <a:ext cx="1368197" cy="1078598"/>
            <a:chOff x="0" y="0"/>
            <a:chExt cx="1043" cy="1043"/>
          </a:xfrm>
        </p:grpSpPr>
        <p:pic>
          <p:nvPicPr>
            <p:cNvPr id="14378" name="图片 40978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9" name="文本框 40979"/>
            <p:cNvSpPr txBox="1">
              <a:spLocks noChangeArrowheads="1"/>
            </p:cNvSpPr>
            <p:nvPr/>
          </p:nvSpPr>
          <p:spPr bwMode="auto">
            <a:xfrm>
              <a:off x="136" y="361"/>
              <a:ext cx="82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700" b="1">
                  <a:latin typeface="Arial" panose="020B0604020202020204" pitchFamily="34" charset="0"/>
                </a:rPr>
                <a:t>   </a:t>
              </a:r>
              <a:r>
                <a:rPr lang="en-US" altLang="zh-CN" sz="1700" b="1">
                  <a:latin typeface="Arial" panose="020B0604020202020204" pitchFamily="34" charset="0"/>
                </a:rPr>
                <a:t>fruit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7" name="组合 40980"/>
          <p:cNvGrpSpPr/>
          <p:nvPr/>
        </p:nvGrpSpPr>
        <p:grpSpPr bwMode="auto">
          <a:xfrm>
            <a:off x="4573260" y="2799818"/>
            <a:ext cx="1368197" cy="1078598"/>
            <a:chOff x="0" y="0"/>
            <a:chExt cx="1043" cy="1043"/>
          </a:xfrm>
        </p:grpSpPr>
        <p:pic>
          <p:nvPicPr>
            <p:cNvPr id="14376" name="图片 40981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7" name="文本框 40982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700" b="1">
                  <a:latin typeface="Arial" panose="020B0604020202020204" pitchFamily="34" charset="0"/>
                </a:rPr>
                <a:t>rice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8" name="组合 40983"/>
          <p:cNvGrpSpPr/>
          <p:nvPr/>
        </p:nvGrpSpPr>
        <p:grpSpPr bwMode="auto">
          <a:xfrm>
            <a:off x="-191498" y="3885976"/>
            <a:ext cx="1753713" cy="1257525"/>
            <a:chOff x="-3396" y="3293"/>
            <a:chExt cx="1043" cy="1043"/>
          </a:xfrm>
        </p:grpSpPr>
        <p:pic>
          <p:nvPicPr>
            <p:cNvPr id="14374" name="图片 40984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396" y="3293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5" name="文本框 40985"/>
            <p:cNvSpPr txBox="1">
              <a:spLocks noChangeArrowheads="1"/>
            </p:cNvSpPr>
            <p:nvPr/>
          </p:nvSpPr>
          <p:spPr bwMode="auto">
            <a:xfrm>
              <a:off x="-3306" y="3293"/>
              <a:ext cx="830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</a:t>
              </a:r>
              <a:r>
                <a:rPr lang="en-US" altLang="zh-CN" sz="1900" b="1">
                  <a:latin typeface="Arial" panose="020B0604020202020204" pitchFamily="34" charset="0"/>
                </a:rPr>
                <a:t>sandwich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49" name="组合 40986"/>
          <p:cNvGrpSpPr/>
          <p:nvPr/>
        </p:nvGrpSpPr>
        <p:grpSpPr bwMode="auto">
          <a:xfrm>
            <a:off x="3666168" y="2683895"/>
            <a:ext cx="1368197" cy="1081117"/>
            <a:chOff x="-864" y="-548"/>
            <a:chExt cx="1043" cy="1043"/>
          </a:xfrm>
        </p:grpSpPr>
        <p:pic>
          <p:nvPicPr>
            <p:cNvPr id="14372" name="图片 40987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64" y="-548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3" name="文本框 40988"/>
            <p:cNvSpPr txBox="1">
              <a:spLocks noChangeArrowheads="1"/>
            </p:cNvSpPr>
            <p:nvPr/>
          </p:nvSpPr>
          <p:spPr bwMode="auto">
            <a:xfrm>
              <a:off x="-691" y="-219"/>
              <a:ext cx="83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</a:t>
              </a:r>
              <a:r>
                <a:rPr lang="en-US" altLang="zh-CN" sz="1700" b="1">
                  <a:latin typeface="Arial" panose="020B0604020202020204" pitchFamily="34" charset="0"/>
                </a:rPr>
                <a:t>meat</a:t>
              </a:r>
              <a:endParaRPr lang="en-US" altLang="zh-CN" sz="1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0" name="组合 40989"/>
          <p:cNvGrpSpPr/>
          <p:nvPr/>
        </p:nvGrpSpPr>
        <p:grpSpPr bwMode="auto">
          <a:xfrm>
            <a:off x="1849462" y="3253434"/>
            <a:ext cx="1368199" cy="1078598"/>
            <a:chOff x="0" y="0"/>
            <a:chExt cx="1043" cy="1043"/>
          </a:xfrm>
        </p:grpSpPr>
        <p:pic>
          <p:nvPicPr>
            <p:cNvPr id="14370" name="图片 40990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1" name="文本框 40991"/>
            <p:cNvSpPr txBox="1">
              <a:spLocks noChangeArrowheads="1"/>
            </p:cNvSpPr>
            <p:nvPr/>
          </p:nvSpPr>
          <p:spPr bwMode="auto">
            <a:xfrm>
              <a:off x="102" y="214"/>
              <a:ext cx="829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  </a:t>
              </a:r>
              <a:r>
                <a:rPr lang="en-US" altLang="zh-CN" sz="1900" b="1">
                  <a:latin typeface="Arial" panose="020B0604020202020204" pitchFamily="34" charset="0"/>
                </a:rPr>
                <a:t>peach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1" name="组合 40992"/>
          <p:cNvGrpSpPr/>
          <p:nvPr/>
        </p:nvGrpSpPr>
        <p:grpSpPr bwMode="auto">
          <a:xfrm>
            <a:off x="3663647" y="3366837"/>
            <a:ext cx="1370718" cy="1078598"/>
            <a:chOff x="0" y="0"/>
            <a:chExt cx="1043" cy="1043"/>
          </a:xfrm>
        </p:grpSpPr>
        <p:pic>
          <p:nvPicPr>
            <p:cNvPr id="14368" name="图片 40993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9" name="文本框 40994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bread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2" name="组合 40995"/>
          <p:cNvGrpSpPr/>
          <p:nvPr/>
        </p:nvGrpSpPr>
        <p:grpSpPr bwMode="auto">
          <a:xfrm>
            <a:off x="1055757" y="4062382"/>
            <a:ext cx="1373237" cy="1081118"/>
            <a:chOff x="1055" y="-1703"/>
            <a:chExt cx="1043" cy="1043"/>
          </a:xfrm>
        </p:grpSpPr>
        <p:pic>
          <p:nvPicPr>
            <p:cNvPr id="14366" name="图片 40996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" y="-1703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7" name="文本框 40997"/>
            <p:cNvSpPr txBox="1">
              <a:spLocks noChangeArrowheads="1"/>
            </p:cNvSpPr>
            <p:nvPr/>
          </p:nvSpPr>
          <p:spPr bwMode="auto">
            <a:xfrm>
              <a:off x="1142" y="-1484"/>
              <a:ext cx="82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 b="1">
                  <a:latin typeface="Arial" panose="020B0604020202020204" pitchFamily="34" charset="0"/>
                </a:rPr>
                <a:t>  </a:t>
              </a:r>
              <a:r>
                <a:rPr lang="en-US" altLang="zh-CN" b="1">
                  <a:latin typeface="Arial" panose="020B0604020202020204" pitchFamily="34" charset="0"/>
                </a:rPr>
                <a:t>egg</a:t>
              </a:r>
              <a:endParaRPr lang="en-US" altLang="zh-CN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3" name="组合 40998"/>
          <p:cNvGrpSpPr/>
          <p:nvPr/>
        </p:nvGrpSpPr>
        <p:grpSpPr bwMode="auto">
          <a:xfrm>
            <a:off x="6614220" y="3253434"/>
            <a:ext cx="1365679" cy="1078598"/>
            <a:chOff x="0" y="0"/>
            <a:chExt cx="1043" cy="1043"/>
          </a:xfrm>
        </p:grpSpPr>
        <p:pic>
          <p:nvPicPr>
            <p:cNvPr id="14364" name="图片 40999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5" name="文本框 41000"/>
            <p:cNvSpPr txBox="1">
              <a:spLocks noChangeArrowheads="1"/>
            </p:cNvSpPr>
            <p:nvPr/>
          </p:nvSpPr>
          <p:spPr bwMode="auto">
            <a:xfrm>
              <a:off x="0" y="219"/>
              <a:ext cx="829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juice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4" name="组合 41001"/>
          <p:cNvGrpSpPr/>
          <p:nvPr/>
        </p:nvGrpSpPr>
        <p:grpSpPr bwMode="auto">
          <a:xfrm>
            <a:off x="2529781" y="4062382"/>
            <a:ext cx="1370718" cy="1081118"/>
            <a:chOff x="0" y="0"/>
            <a:chExt cx="1043" cy="1043"/>
          </a:xfrm>
        </p:grpSpPr>
        <p:pic>
          <p:nvPicPr>
            <p:cNvPr id="14362" name="图片 41002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3" name="文本框 41003"/>
            <p:cNvSpPr txBox="1">
              <a:spLocks noChangeArrowheads="1"/>
            </p:cNvSpPr>
            <p:nvPr/>
          </p:nvSpPr>
          <p:spPr bwMode="auto">
            <a:xfrm>
              <a:off x="136" y="362"/>
              <a:ext cx="830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900" b="1">
                  <a:latin typeface="Arial" panose="020B0604020202020204" pitchFamily="34" charset="0"/>
                </a:rPr>
                <a:t>  </a:t>
              </a:r>
              <a:r>
                <a:rPr lang="en-US" altLang="zh-CN" sz="1900" b="1">
                  <a:latin typeface="Arial" panose="020B0604020202020204" pitchFamily="34" charset="0"/>
                </a:rPr>
                <a:t>cake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4355" name="组合 41004"/>
          <p:cNvGrpSpPr/>
          <p:nvPr/>
        </p:nvGrpSpPr>
        <p:grpSpPr bwMode="auto">
          <a:xfrm>
            <a:off x="942369" y="3140030"/>
            <a:ext cx="1370718" cy="1192002"/>
            <a:chOff x="0" y="-110"/>
            <a:chExt cx="1043" cy="1153"/>
          </a:xfrm>
        </p:grpSpPr>
        <p:pic>
          <p:nvPicPr>
            <p:cNvPr id="14360" name="图片 41005" descr="苹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1" name="文本框 41006"/>
            <p:cNvSpPr txBox="1">
              <a:spLocks noChangeArrowheads="1"/>
            </p:cNvSpPr>
            <p:nvPr/>
          </p:nvSpPr>
          <p:spPr bwMode="auto">
            <a:xfrm>
              <a:off x="86" y="-110"/>
              <a:ext cx="83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b="1">
                  <a:latin typeface="Arial" panose="020B0604020202020204" pitchFamily="34" charset="0"/>
                </a:rPr>
                <a:t> </a:t>
              </a:r>
              <a:r>
                <a:rPr lang="en-US" altLang="zh-CN" sz="1900" b="1">
                  <a:latin typeface="Arial" panose="020B0604020202020204" pitchFamily="34" charset="0"/>
                </a:rPr>
                <a:t>mango</a:t>
              </a:r>
              <a:endParaRPr lang="en-US" altLang="zh-CN" sz="1900" b="1">
                <a:latin typeface="Arial" panose="020B0604020202020204" pitchFamily="34" charset="0"/>
              </a:endParaRPr>
            </a:p>
          </p:txBody>
        </p:sp>
      </p:grpSp>
      <p:sp>
        <p:nvSpPr>
          <p:cNvPr id="41008" name="下箭头标注 41007"/>
          <p:cNvSpPr>
            <a:spLocks noChangeArrowheads="1"/>
          </p:cNvSpPr>
          <p:nvPr/>
        </p:nvSpPr>
        <p:spPr bwMode="auto">
          <a:xfrm>
            <a:off x="4724443" y="743427"/>
            <a:ext cx="3885381" cy="1484331"/>
          </a:xfrm>
          <a:prstGeom prst="downArrowCallout">
            <a:avLst>
              <a:gd name="adj1" fmla="val 22059"/>
              <a:gd name="adj2" fmla="val 21247"/>
              <a:gd name="adj3" fmla="val 18750"/>
              <a:gd name="adj4" fmla="val 66667"/>
            </a:avLst>
          </a:prstGeom>
          <a:solidFill>
            <a:srgbClr val="3399F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以下单词属于不可数名词，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我们通常不在单词后面加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“</a:t>
            </a:r>
            <a:r>
              <a:rPr lang="en-US" altLang="zh-CN" sz="2200" b="1" dirty="0">
                <a:latin typeface="宋体" panose="02010600030101010101" pitchFamily="2" charset="-122"/>
              </a:rPr>
              <a:t>s”</a:t>
            </a:r>
            <a:r>
              <a:rPr lang="zh-CN" altLang="en-US" sz="2200" b="1" dirty="0">
                <a:latin typeface="宋体" panose="02010600030101010101" pitchFamily="2" charset="-122"/>
              </a:rPr>
              <a:t>或“</a:t>
            </a:r>
            <a:r>
              <a:rPr lang="en-US" altLang="zh-CN" sz="2200" b="1" dirty="0" err="1">
                <a:latin typeface="宋体" panose="02010600030101010101" pitchFamily="2" charset="-122"/>
              </a:rPr>
              <a:t>es</a:t>
            </a:r>
            <a:r>
              <a:rPr lang="en-US" altLang="zh-CN" sz="2200" b="1" dirty="0">
                <a:latin typeface="宋体" panose="02010600030101010101" pitchFamily="2" charset="-122"/>
              </a:rPr>
              <a:t>”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sp>
        <p:nvSpPr>
          <p:cNvPr id="41009" name="下箭头标注 41008"/>
          <p:cNvSpPr>
            <a:spLocks noChangeArrowheads="1"/>
          </p:cNvSpPr>
          <p:nvPr/>
        </p:nvSpPr>
        <p:spPr bwMode="auto">
          <a:xfrm>
            <a:off x="380476" y="743427"/>
            <a:ext cx="3963491" cy="1484331"/>
          </a:xfrm>
          <a:prstGeom prst="downArrowCallout">
            <a:avLst>
              <a:gd name="adj1" fmla="val 22503"/>
              <a:gd name="adj2" fmla="val 21674"/>
              <a:gd name="adj3" fmla="val 18750"/>
              <a:gd name="adj4" fmla="val 66667"/>
            </a:avLst>
          </a:prstGeom>
          <a:solidFill>
            <a:srgbClr val="FF6600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我们通常在以下单词后面加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“</a:t>
            </a:r>
            <a:r>
              <a:rPr lang="en-US" altLang="zh-CN" sz="2200" b="1" dirty="0">
                <a:latin typeface="宋体" panose="02010600030101010101" pitchFamily="2" charset="-122"/>
              </a:rPr>
              <a:t>s”</a:t>
            </a:r>
            <a:r>
              <a:rPr lang="zh-CN" altLang="en-US" sz="2200" b="1" dirty="0">
                <a:latin typeface="宋体" panose="02010600030101010101" pitchFamily="2" charset="-122"/>
              </a:rPr>
              <a:t>或“</a:t>
            </a:r>
            <a:r>
              <a:rPr lang="en-US" altLang="zh-CN" sz="2200" b="1" dirty="0" err="1">
                <a:latin typeface="宋体" panose="02010600030101010101" pitchFamily="2" charset="-122"/>
              </a:rPr>
              <a:t>es</a:t>
            </a:r>
            <a:r>
              <a:rPr lang="en-US" altLang="zh-CN" sz="2200" b="1" dirty="0">
                <a:latin typeface="宋体" panose="02010600030101010101" pitchFamily="2" charset="-122"/>
              </a:rPr>
              <a:t>”</a:t>
            </a:r>
            <a:r>
              <a:rPr lang="zh-CN" altLang="en-US" sz="2200" b="1" dirty="0">
                <a:latin typeface="宋体" panose="02010600030101010101" pitchFamily="2" charset="-122"/>
              </a:rPr>
              <a:t>，用来表示复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数形式。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4358" name="AutoShape 48"/>
          <p:cNvSpPr>
            <a:spLocks noChangeArrowheads="1"/>
          </p:cNvSpPr>
          <p:nvPr/>
        </p:nvSpPr>
        <p:spPr bwMode="auto">
          <a:xfrm>
            <a:off x="70552" y="161286"/>
            <a:ext cx="4069320" cy="453616"/>
          </a:xfrm>
          <a:prstGeom prst="roundRect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38100">
            <a:solidFill>
              <a:schemeClr val="tx1"/>
            </a:solidFill>
            <a:prstDash val="sysDot"/>
            <a:round/>
          </a:ln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4359" name="标题 1"/>
          <p:cNvSpPr>
            <a:spLocks noChangeArrowheads="1"/>
          </p:cNvSpPr>
          <p:nvPr/>
        </p:nvSpPr>
        <p:spPr bwMode="auto">
          <a:xfrm>
            <a:off x="-2459229" y="0"/>
            <a:ext cx="8231868" cy="85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i="1" dirty="0">
                <a:solidFill>
                  <a:srgbClr val="FF0066"/>
                </a:solidFill>
                <a:latin typeface="Arial Black" panose="020B0A04020102020204" pitchFamily="34" charset="0"/>
              </a:rPr>
              <a:t> 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Let’s summary!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8" grpId="0" animBg="1"/>
      <p:bldP spid="410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7649"/>
          <p:cNvSpPr txBox="1">
            <a:spLocks noChangeArrowheads="1"/>
          </p:cNvSpPr>
          <p:nvPr/>
        </p:nvSpPr>
        <p:spPr bwMode="auto">
          <a:xfrm>
            <a:off x="2801909" y="1600257"/>
            <a:ext cx="5180508" cy="418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potato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tomato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watch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glass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500" b="1">
              <a:latin typeface="Arial" panose="020B0604020202020204" pitchFamily="34" charset="0"/>
            </a:endParaRPr>
          </a:p>
        </p:txBody>
      </p:sp>
      <p:sp>
        <p:nvSpPr>
          <p:cNvPr id="27653" name="云形标注 27652"/>
          <p:cNvSpPr>
            <a:spLocks noChangeArrowheads="1"/>
          </p:cNvSpPr>
          <p:nvPr/>
        </p:nvSpPr>
        <p:spPr bwMode="auto">
          <a:xfrm>
            <a:off x="3663647" y="189008"/>
            <a:ext cx="5412320" cy="1927866"/>
          </a:xfrm>
          <a:prstGeom prst="cloudCallout">
            <a:avLst>
              <a:gd name="adj1" fmla="val -33685"/>
              <a:gd name="adj2" fmla="val 85991"/>
            </a:avLst>
          </a:prstGeom>
          <a:solidFill>
            <a:srgbClr val="993366">
              <a:alpha val="65097"/>
            </a:srgbClr>
          </a:solidFill>
          <a:ln w="9525">
            <a:noFill/>
            <a:round/>
          </a:ln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我们通常在以“</a:t>
            </a:r>
            <a:r>
              <a:rPr lang="en-US" altLang="zh-CN" sz="2200" b="1" dirty="0">
                <a:solidFill>
                  <a:schemeClr val="bg1"/>
                </a:solidFill>
                <a:latin typeface="+mn-ea"/>
                <a:ea typeface="+mn-ea"/>
              </a:rPr>
              <a:t>o”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、“</a:t>
            </a:r>
            <a:r>
              <a:rPr lang="en-US" altLang="zh-CN" sz="2200" b="1" dirty="0" err="1">
                <a:solidFill>
                  <a:schemeClr val="bg1"/>
                </a:solidFill>
                <a:latin typeface="+mn-ea"/>
                <a:ea typeface="+mn-ea"/>
              </a:rPr>
              <a:t>ch</a:t>
            </a:r>
            <a:r>
              <a:rPr lang="en-US" altLang="zh-CN" sz="2200" b="1" dirty="0">
                <a:solidFill>
                  <a:schemeClr val="bg1"/>
                </a:solidFill>
                <a:latin typeface="+mn-ea"/>
                <a:ea typeface="+mn-ea"/>
              </a:rPr>
              <a:t>”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、“</a:t>
            </a:r>
            <a:r>
              <a:rPr lang="en-US" altLang="zh-CN" sz="2200" b="1" dirty="0">
                <a:solidFill>
                  <a:schemeClr val="bg1"/>
                </a:solidFill>
                <a:latin typeface="+mn-ea"/>
                <a:ea typeface="+mn-ea"/>
              </a:rPr>
              <a:t>x”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、 “</a:t>
            </a:r>
            <a:r>
              <a:rPr lang="en-US" altLang="zh-CN" sz="2200" b="1" dirty="0">
                <a:solidFill>
                  <a:schemeClr val="bg1"/>
                </a:solidFill>
                <a:latin typeface="+mn-ea"/>
                <a:ea typeface="+mn-ea"/>
              </a:rPr>
              <a:t>s”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结尾的单词后加“</a:t>
            </a:r>
            <a:r>
              <a:rPr lang="en-US" altLang="zh-CN" sz="2200" b="1" dirty="0" err="1">
                <a:solidFill>
                  <a:schemeClr val="bg1"/>
                </a:solidFill>
                <a:latin typeface="+mn-ea"/>
                <a:ea typeface="+mn-ea"/>
              </a:rPr>
              <a:t>es</a:t>
            </a:r>
            <a:r>
              <a:rPr lang="en-US" altLang="zh-CN" sz="2200" b="1" dirty="0">
                <a:solidFill>
                  <a:schemeClr val="bg1"/>
                </a:solidFill>
                <a:latin typeface="+mn-ea"/>
                <a:ea typeface="+mn-ea"/>
              </a:rPr>
              <a:t>”,</a:t>
            </a:r>
            <a:r>
              <a:rPr lang="zh-CN" altLang="en-US" sz="2200" b="1" dirty="0">
                <a:solidFill>
                  <a:schemeClr val="bg1"/>
                </a:solidFill>
                <a:latin typeface="+mn-ea"/>
                <a:ea typeface="+mn-ea"/>
              </a:rPr>
              <a:t>用来表示复数形式。</a:t>
            </a:r>
            <a:endParaRPr lang="zh-CN" altLang="en-US" sz="22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200" dirty="0">
              <a:latin typeface="+mn-ea"/>
              <a:ea typeface="+mn-ea"/>
            </a:endParaRPr>
          </a:p>
        </p:txBody>
      </p:sp>
      <p:pic>
        <p:nvPicPr>
          <p:cNvPr id="15364" name="图片 27654" descr="u=2786665589,2506183969&amp;fm=2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8337"/>
            <a:ext cx="2360962" cy="127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27655" descr="u=1423938984,3972814947&amp;fm=21&amp;gp=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7" y="189008"/>
            <a:ext cx="1587412" cy="113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27656"/>
          <p:cNvSpPr txBox="1">
            <a:spLocks noChangeArrowheads="1"/>
          </p:cNvSpPr>
          <p:nvPr/>
        </p:nvSpPr>
        <p:spPr bwMode="auto">
          <a:xfrm>
            <a:off x="2731358" y="1771622"/>
            <a:ext cx="1751194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mango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矩形 27657"/>
          <p:cNvSpPr>
            <a:spLocks noChangeArrowheads="1"/>
          </p:cNvSpPr>
          <p:nvPr/>
        </p:nvSpPr>
        <p:spPr bwMode="auto">
          <a:xfrm>
            <a:off x="2756555" y="4274070"/>
            <a:ext cx="1196859" cy="54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latin typeface="Arial" panose="020B0604020202020204" pitchFamily="34" charset="0"/>
              </a:rPr>
              <a:t> box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1" y="1323048"/>
            <a:ext cx="6044766" cy="3631446"/>
            <a:chOff x="567" y="817"/>
            <a:chExt cx="4077" cy="3339"/>
          </a:xfrm>
        </p:grpSpPr>
        <p:pic>
          <p:nvPicPr>
            <p:cNvPr id="16405" name="Picture 4" descr="02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8" t="14835" r="37167" b="53270"/>
            <a:stretch>
              <a:fillRect/>
            </a:stretch>
          </p:blipFill>
          <p:spPr bwMode="auto">
            <a:xfrm>
              <a:off x="567" y="817"/>
              <a:ext cx="4077" cy="3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406" name="Group 5"/>
            <p:cNvGrpSpPr/>
            <p:nvPr/>
          </p:nvGrpSpPr>
          <p:grpSpPr bwMode="auto">
            <a:xfrm>
              <a:off x="2197" y="1234"/>
              <a:ext cx="1000" cy="2831"/>
              <a:chOff x="2197" y="1234"/>
              <a:chExt cx="1000" cy="2831"/>
            </a:xfrm>
          </p:grpSpPr>
          <p:sp>
            <p:nvSpPr>
              <p:cNvPr id="16407" name="Line 6"/>
              <p:cNvSpPr>
                <a:spLocks noChangeShapeType="1"/>
              </p:cNvSpPr>
              <p:nvPr/>
            </p:nvSpPr>
            <p:spPr bwMode="auto">
              <a:xfrm>
                <a:off x="2381" y="1525"/>
                <a:ext cx="18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Line 7"/>
              <p:cNvSpPr>
                <a:spLocks noChangeShapeType="1"/>
              </p:cNvSpPr>
              <p:nvPr/>
            </p:nvSpPr>
            <p:spPr bwMode="auto">
              <a:xfrm>
                <a:off x="2426" y="2523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Line 8"/>
              <p:cNvSpPr>
                <a:spLocks noChangeShapeType="1"/>
              </p:cNvSpPr>
              <p:nvPr/>
            </p:nvSpPr>
            <p:spPr bwMode="auto">
              <a:xfrm>
                <a:off x="2427" y="3612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Line 9"/>
              <p:cNvSpPr>
                <a:spLocks noChangeShapeType="1"/>
              </p:cNvSpPr>
              <p:nvPr/>
            </p:nvSpPr>
            <p:spPr bwMode="auto">
              <a:xfrm>
                <a:off x="2472" y="4065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Line 10"/>
              <p:cNvSpPr>
                <a:spLocks noChangeShapeType="1"/>
              </p:cNvSpPr>
              <p:nvPr/>
            </p:nvSpPr>
            <p:spPr bwMode="auto">
              <a:xfrm>
                <a:off x="2608" y="1525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Line 11"/>
              <p:cNvSpPr>
                <a:spLocks noChangeShapeType="1"/>
              </p:cNvSpPr>
              <p:nvPr/>
            </p:nvSpPr>
            <p:spPr bwMode="auto">
              <a:xfrm>
                <a:off x="2925" y="1525"/>
                <a:ext cx="18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Line 12"/>
              <p:cNvSpPr>
                <a:spLocks noChangeShapeType="1"/>
              </p:cNvSpPr>
              <p:nvPr/>
            </p:nvSpPr>
            <p:spPr bwMode="auto">
              <a:xfrm>
                <a:off x="2835" y="3612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Line 13"/>
              <p:cNvSpPr>
                <a:spLocks noChangeShapeType="1"/>
              </p:cNvSpPr>
              <p:nvPr/>
            </p:nvSpPr>
            <p:spPr bwMode="auto">
              <a:xfrm>
                <a:off x="2789" y="4065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Rectangle 14"/>
              <p:cNvSpPr>
                <a:spLocks noChangeArrowheads="1"/>
              </p:cNvSpPr>
              <p:nvPr/>
            </p:nvSpPr>
            <p:spPr bwMode="auto">
              <a:xfrm>
                <a:off x="2197" y="1234"/>
                <a:ext cx="847" cy="272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CCECFF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6416" name="Rectangle 15"/>
              <p:cNvSpPr>
                <a:spLocks noChangeArrowheads="1"/>
              </p:cNvSpPr>
              <p:nvPr/>
            </p:nvSpPr>
            <p:spPr bwMode="auto">
              <a:xfrm>
                <a:off x="2197" y="2278"/>
                <a:ext cx="771" cy="272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CCECFF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6417" name="Rectangle 16"/>
              <p:cNvSpPr>
                <a:spLocks noChangeArrowheads="1"/>
              </p:cNvSpPr>
              <p:nvPr/>
            </p:nvSpPr>
            <p:spPr bwMode="auto">
              <a:xfrm>
                <a:off x="2274" y="3321"/>
                <a:ext cx="771" cy="272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CCECFF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6418" name="Rectangle 17"/>
              <p:cNvSpPr>
                <a:spLocks noChangeArrowheads="1"/>
              </p:cNvSpPr>
              <p:nvPr/>
            </p:nvSpPr>
            <p:spPr bwMode="auto">
              <a:xfrm>
                <a:off x="2274" y="3748"/>
                <a:ext cx="923" cy="272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CCECFF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</p:grpSp>
      <p:sp>
        <p:nvSpPr>
          <p:cNvPr id="16387" name="Text Box 18"/>
          <p:cNvSpPr txBox="1">
            <a:spLocks noChangeArrowheads="1"/>
          </p:cNvSpPr>
          <p:nvPr/>
        </p:nvSpPr>
        <p:spPr bwMode="auto">
          <a:xfrm>
            <a:off x="2303009" y="1663258"/>
            <a:ext cx="1529460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DC32D0"/>
                </a:solidFill>
                <a:latin typeface="Arial Black" panose="020B0A04020102020204" pitchFamily="34" charset="0"/>
              </a:rPr>
              <a:t>a lot of</a:t>
            </a:r>
            <a:endParaRPr lang="en-US" altLang="zh-CN" sz="2500">
              <a:solidFill>
                <a:srgbClr val="DC32D0"/>
              </a:solidFill>
              <a:latin typeface="Arial Black" panose="020B0A04020102020204" pitchFamily="34" charset="0"/>
            </a:endParaRPr>
          </a:p>
        </p:txBody>
      </p:sp>
      <p:sp>
        <p:nvSpPr>
          <p:cNvPr id="16388" name="Text Box 19"/>
          <p:cNvSpPr txBox="1">
            <a:spLocks noChangeArrowheads="1"/>
          </p:cNvSpPr>
          <p:nvPr/>
        </p:nvSpPr>
        <p:spPr bwMode="auto">
          <a:xfrm>
            <a:off x="2643169" y="2799818"/>
            <a:ext cx="1123787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DC32D0"/>
                </a:solidFill>
                <a:latin typeface="Arial Black" panose="020B0A04020102020204" pitchFamily="34" charset="0"/>
              </a:rPr>
              <a:t>some</a:t>
            </a:r>
            <a:endParaRPr lang="en-US" altLang="zh-CN" sz="2500">
              <a:solidFill>
                <a:srgbClr val="DC32D0"/>
              </a:solidFill>
              <a:latin typeface="Arial Black" panose="020B0A04020102020204" pitchFamily="34" charset="0"/>
            </a:endParaRPr>
          </a:p>
        </p:txBody>
      </p:sp>
      <p:sp>
        <p:nvSpPr>
          <p:cNvPr id="16389" name="Text Box 20"/>
          <p:cNvSpPr txBox="1">
            <a:spLocks noChangeArrowheads="1"/>
          </p:cNvSpPr>
          <p:nvPr/>
        </p:nvSpPr>
        <p:spPr bwMode="auto">
          <a:xfrm>
            <a:off x="2416395" y="3933858"/>
            <a:ext cx="1136385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CC0099"/>
                </a:solidFill>
                <a:latin typeface="Arial Black" panose="020B0A04020102020204" pitchFamily="34" charset="0"/>
              </a:rPr>
              <a:t>a few</a:t>
            </a:r>
            <a:endParaRPr lang="en-US" altLang="zh-CN" sz="2500">
              <a:solidFill>
                <a:srgbClr val="CC0099"/>
              </a:solidFill>
              <a:latin typeface="Arial Black" panose="020B0A04020102020204" pitchFamily="34" charset="0"/>
            </a:endParaRPr>
          </a:p>
        </p:txBody>
      </p:sp>
      <p:sp>
        <p:nvSpPr>
          <p:cNvPr id="16390" name="Text Box 21"/>
          <p:cNvSpPr txBox="1">
            <a:spLocks noChangeArrowheads="1"/>
          </p:cNvSpPr>
          <p:nvPr/>
        </p:nvSpPr>
        <p:spPr bwMode="auto">
          <a:xfrm>
            <a:off x="2416396" y="4387473"/>
            <a:ext cx="1325363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CC0099"/>
                </a:solidFill>
                <a:latin typeface="Arial Black" panose="020B0A04020102020204" pitchFamily="34" charset="0"/>
              </a:rPr>
              <a:t>a little</a:t>
            </a:r>
            <a:endParaRPr lang="en-US" altLang="zh-CN" sz="2500">
              <a:solidFill>
                <a:srgbClr val="CC0099"/>
              </a:solidFill>
              <a:latin typeface="Arial Black" panose="020B0A04020102020204" pitchFamily="34" charset="0"/>
            </a:endParaRPr>
          </a:p>
        </p:txBody>
      </p:sp>
      <p:sp>
        <p:nvSpPr>
          <p:cNvPr id="86038" name="Text Box 22"/>
          <p:cNvSpPr txBox="1">
            <a:spLocks noChangeArrowheads="1"/>
          </p:cNvSpPr>
          <p:nvPr/>
        </p:nvSpPr>
        <p:spPr bwMode="auto">
          <a:xfrm>
            <a:off x="5140193" y="1436450"/>
            <a:ext cx="2736397" cy="425896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FF3399"/>
                </a:solidFill>
                <a:latin typeface="Arial" panose="020B0604020202020204" pitchFamily="34" charset="0"/>
              </a:rPr>
              <a:t>（可数名词复数）</a:t>
            </a:r>
            <a:endParaRPr lang="zh-CN" altLang="en-US" sz="2200" b="1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86039" name="Text Box 23"/>
          <p:cNvSpPr txBox="1">
            <a:spLocks noChangeArrowheads="1"/>
          </p:cNvSpPr>
          <p:nvPr/>
        </p:nvSpPr>
        <p:spPr bwMode="auto">
          <a:xfrm>
            <a:off x="5366966" y="2573010"/>
            <a:ext cx="2444111" cy="423375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FF3399"/>
                </a:solidFill>
                <a:latin typeface="Arial" panose="020B0604020202020204" pitchFamily="34" charset="0"/>
              </a:rPr>
              <a:t>（可数名词复数）</a:t>
            </a:r>
            <a:endParaRPr lang="zh-CN" altLang="en-US" sz="2200" b="1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86040" name="Text Box 24"/>
          <p:cNvSpPr txBox="1">
            <a:spLocks noChangeArrowheads="1"/>
          </p:cNvSpPr>
          <p:nvPr/>
        </p:nvSpPr>
        <p:spPr bwMode="auto">
          <a:xfrm>
            <a:off x="4686647" y="3933858"/>
            <a:ext cx="2444111" cy="423375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FF3399"/>
                </a:solidFill>
                <a:latin typeface="Arial" panose="020B0604020202020204" pitchFamily="34" charset="0"/>
              </a:rPr>
              <a:t>（可数名词复数）</a:t>
            </a:r>
            <a:endParaRPr lang="zh-CN" altLang="en-US" sz="2200" b="1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4686646" y="2003471"/>
            <a:ext cx="2159386" cy="42589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00CC"/>
                </a:solidFill>
                <a:latin typeface="Arial" panose="020B0604020202020204" pitchFamily="34" charset="0"/>
              </a:rPr>
              <a:t>（不可数名词）</a:t>
            </a:r>
            <a:endParaRPr lang="zh-CN" altLang="en-US" sz="2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6042" name="Text Box 26"/>
          <p:cNvSpPr txBox="1">
            <a:spLocks noChangeArrowheads="1"/>
          </p:cNvSpPr>
          <p:nvPr/>
        </p:nvSpPr>
        <p:spPr bwMode="auto">
          <a:xfrm>
            <a:off x="5140192" y="3026626"/>
            <a:ext cx="2159386" cy="4233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00CC"/>
                </a:solidFill>
                <a:latin typeface="Arial" panose="020B0604020202020204" pitchFamily="34" charset="0"/>
              </a:rPr>
              <a:t>（不可数名词）</a:t>
            </a:r>
            <a:endParaRPr lang="zh-CN" altLang="en-US" sz="2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6043" name="Text Box 27"/>
          <p:cNvSpPr txBox="1">
            <a:spLocks noChangeArrowheads="1"/>
          </p:cNvSpPr>
          <p:nvPr/>
        </p:nvSpPr>
        <p:spPr bwMode="auto">
          <a:xfrm>
            <a:off x="4686646" y="4377393"/>
            <a:ext cx="1474027" cy="76610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00CC"/>
                </a:solidFill>
                <a:latin typeface="Arial" panose="020B0604020202020204" pitchFamily="34" charset="0"/>
              </a:rPr>
              <a:t>不可数名词</a:t>
            </a:r>
            <a:endParaRPr lang="zh-CN" altLang="en-US" sz="2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pSp>
        <p:nvGrpSpPr>
          <p:cNvPr id="16397" name="Group 28"/>
          <p:cNvGrpSpPr/>
          <p:nvPr/>
        </p:nvGrpSpPr>
        <p:grpSpPr bwMode="auto">
          <a:xfrm>
            <a:off x="1" y="0"/>
            <a:ext cx="3585537" cy="806428"/>
            <a:chOff x="68" y="28"/>
            <a:chExt cx="2086" cy="677"/>
          </a:xfrm>
        </p:grpSpPr>
        <p:sp>
          <p:nvSpPr>
            <p:cNvPr id="16402" name="Text Box 29"/>
            <p:cNvSpPr txBox="1">
              <a:spLocks noChangeArrowheads="1"/>
            </p:cNvSpPr>
            <p:nvPr/>
          </p:nvSpPr>
          <p:spPr bwMode="auto">
            <a:xfrm>
              <a:off x="818" y="210"/>
              <a:ext cx="79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b="1" i="1">
                  <a:solidFill>
                    <a:srgbClr val="FF00FF"/>
                  </a:solidFill>
                  <a:latin typeface="Comic Sans MS" panose="030F0702030302020204" pitchFamily="66" charset="0"/>
                </a:rPr>
                <a:t>Let’s learn</a:t>
              </a:r>
              <a:endParaRPr lang="en-US" altLang="zh-CN" b="1" i="1">
                <a:solidFill>
                  <a:srgbClr val="FF00FF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6403" name="AutoShape 30"/>
            <p:cNvSpPr>
              <a:spLocks noChangeArrowheads="1"/>
            </p:cNvSpPr>
            <p:nvPr/>
          </p:nvSpPr>
          <p:spPr bwMode="auto">
            <a:xfrm>
              <a:off x="370" y="210"/>
              <a:ext cx="1784" cy="362"/>
            </a:xfrm>
            <a:prstGeom prst="roundRect">
              <a:avLst>
                <a:gd name="adj" fmla="val 16667"/>
              </a:avLst>
            </a:prstGeom>
            <a:noFill/>
            <a:ln w="57150">
              <a:solidFill>
                <a:srgbClr val="FFCC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hlink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6404" name="Picture 31" descr="star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" y="28"/>
              <a:ext cx="726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8" name="Text Box 32"/>
          <p:cNvSpPr txBox="1">
            <a:spLocks noChangeArrowheads="1"/>
          </p:cNvSpPr>
          <p:nvPr/>
        </p:nvSpPr>
        <p:spPr bwMode="auto">
          <a:xfrm>
            <a:off x="3635932" y="249489"/>
            <a:ext cx="2232456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rgbClr val="0000FF"/>
                </a:solidFill>
                <a:latin typeface="Comic Sans MS" panose="030F0702030302020204" pitchFamily="66" charset="0"/>
                <a:ea typeface="幼圆" pitchFamily="49" charset="-122"/>
              </a:rPr>
              <a:t>语法学一学</a:t>
            </a:r>
            <a:endParaRPr lang="zh-CN" altLang="en-US" sz="2500" b="1">
              <a:solidFill>
                <a:srgbClr val="0000FF"/>
              </a:solidFill>
              <a:latin typeface="Comic Sans MS" panose="030F0702030302020204" pitchFamily="66" charset="0"/>
              <a:ea typeface="幼圆" pitchFamily="49" charset="-122"/>
            </a:endParaRPr>
          </a:p>
        </p:txBody>
      </p:sp>
      <p:grpSp>
        <p:nvGrpSpPr>
          <p:cNvPr id="5" name="Group 33"/>
          <p:cNvGrpSpPr/>
          <p:nvPr/>
        </p:nvGrpSpPr>
        <p:grpSpPr bwMode="auto">
          <a:xfrm>
            <a:off x="-418271" y="-37802"/>
            <a:ext cx="9433765" cy="1276986"/>
            <a:chOff x="-23" y="1298"/>
            <a:chExt cx="6209" cy="1134"/>
          </a:xfrm>
        </p:grpSpPr>
        <p:pic>
          <p:nvPicPr>
            <p:cNvPr id="16400" name="Picture 34" descr="图片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1298"/>
              <a:ext cx="5897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1" name="Text Box 35"/>
            <p:cNvSpPr txBox="1">
              <a:spLocks noChangeArrowheads="1"/>
            </p:cNvSpPr>
            <p:nvPr/>
          </p:nvSpPr>
          <p:spPr bwMode="auto">
            <a:xfrm>
              <a:off x="775" y="1421"/>
              <a:ext cx="5411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500" b="1">
                  <a:latin typeface="幼圆" pitchFamily="49" charset="-122"/>
                  <a:ea typeface="幼圆" pitchFamily="49" charset="-12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</a:rPr>
                <a:t>自己读一读这些句子，要注意观察 </a:t>
              </a:r>
              <a:r>
                <a:rPr lang="en-US" altLang="zh-CN" sz="2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 lot of</a:t>
              </a:r>
              <a:r>
                <a:rPr lang="en-US" altLang="zh-CN" sz="2500" b="1">
                  <a:latin typeface="Times New Roman" panose="02020603050405020304" pitchFamily="18" charset="0"/>
                </a:rPr>
                <a:t>, </a:t>
              </a:r>
              <a:r>
                <a:rPr lang="en-US" altLang="zh-CN" sz="25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some</a:t>
              </a:r>
              <a:r>
                <a:rPr lang="en-US" altLang="zh-CN" sz="2500" b="1">
                  <a:latin typeface="Times New Roman" panose="02020603050405020304" pitchFamily="18" charset="0"/>
                </a:rPr>
                <a:t>,</a:t>
              </a:r>
              <a:endParaRPr lang="en-US" altLang="zh-CN" sz="2500" b="1"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Times New Roman" panose="02020603050405020304" pitchFamily="18" charset="0"/>
                </a:rPr>
                <a:t> </a:t>
              </a:r>
              <a:r>
                <a:rPr lang="en-US" altLang="zh-CN" sz="2500" b="1">
                  <a:solidFill>
                    <a:srgbClr val="CC0099"/>
                  </a:solidFill>
                  <a:latin typeface="Times New Roman" panose="02020603050405020304" pitchFamily="18" charset="0"/>
                </a:rPr>
                <a:t>a few</a:t>
              </a:r>
              <a:r>
                <a:rPr lang="en-US" altLang="zh-CN" sz="2500" b="1">
                  <a:latin typeface="Times New Roman" panose="02020603050405020304" pitchFamily="18" charset="0"/>
                </a:rPr>
                <a:t> </a:t>
              </a:r>
              <a:r>
                <a:rPr lang="zh-CN" altLang="en-US" sz="2500" b="1">
                  <a:latin typeface="Times New Roman" panose="02020603050405020304" pitchFamily="18" charset="0"/>
                </a:rPr>
                <a:t>和 </a:t>
              </a:r>
              <a:r>
                <a:rPr lang="en-US" altLang="zh-CN" sz="2500" b="1">
                  <a:solidFill>
                    <a:srgbClr val="CC0099"/>
                  </a:solidFill>
                  <a:latin typeface="Times New Roman" panose="02020603050405020304" pitchFamily="18" charset="0"/>
                </a:rPr>
                <a:t>a little</a:t>
              </a:r>
              <a:r>
                <a:rPr lang="zh-CN" altLang="en-US" sz="2200" b="1">
                  <a:latin typeface="Times New Roman" panose="02020603050405020304" pitchFamily="18" charset="0"/>
                </a:rPr>
                <a:t>后面所加名词的区别哦！</a:t>
              </a: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8" grpId="0" animBg="1"/>
      <p:bldP spid="86039" grpId="0" animBg="1"/>
      <p:bldP spid="86040" grpId="0" animBg="1"/>
      <p:bldP spid="86041" grpId="0" animBg="1"/>
      <p:bldP spid="86042" grpId="0" animBg="1"/>
      <p:bldP spid="860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 bwMode="auto">
          <a:xfrm>
            <a:off x="375437" y="758547"/>
            <a:ext cx="7858950" cy="2495355"/>
            <a:chOff x="201" y="1111"/>
            <a:chExt cx="5407" cy="1044"/>
          </a:xfrm>
        </p:grpSpPr>
        <p:grpSp>
          <p:nvGrpSpPr>
            <p:cNvPr id="17411" name="Group 23"/>
            <p:cNvGrpSpPr/>
            <p:nvPr/>
          </p:nvGrpSpPr>
          <p:grpSpPr bwMode="auto">
            <a:xfrm>
              <a:off x="279" y="1111"/>
              <a:ext cx="5329" cy="1044"/>
              <a:chOff x="234" y="1065"/>
              <a:chExt cx="5329" cy="1044"/>
            </a:xfrm>
          </p:grpSpPr>
          <p:pic>
            <p:nvPicPr>
              <p:cNvPr id="17413" name="Picture 24" descr="图片2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4" y="1065"/>
                <a:ext cx="5329" cy="10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14" name="Text Box 25"/>
              <p:cNvSpPr txBox="1">
                <a:spLocks noChangeArrowheads="1"/>
              </p:cNvSpPr>
              <p:nvPr/>
            </p:nvSpPr>
            <p:spPr bwMode="auto">
              <a:xfrm>
                <a:off x="975" y="1253"/>
                <a:ext cx="4403" cy="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 lot of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和</a:t>
                </a:r>
                <a:r>
                  <a:rPr lang="zh-CN" altLang="en-US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200" b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some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后面加</a:t>
                </a:r>
                <a:r>
                  <a:rPr lang="zh-CN" altLang="en-US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可数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名词复数和</a:t>
                </a:r>
                <a:r>
                  <a:rPr lang="zh-CN" altLang="en-US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不可数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名词。</a:t>
                </a:r>
                <a:endParaRPr lang="zh-CN" altLang="en-US" sz="2200" b="1">
                  <a:latin typeface="Times New Roman" panose="02020603050405020304" pitchFamily="18" charset="0"/>
                </a:endParaRPr>
              </a:p>
              <a:p>
                <a:pPr eaLnBrk="1" hangingPunct="1"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2200" b="1">
                    <a:solidFill>
                      <a:srgbClr val="CC0099"/>
                    </a:solidFill>
                    <a:latin typeface="Times New Roman" panose="02020603050405020304" pitchFamily="18" charset="0"/>
                  </a:rPr>
                  <a:t>a little</a:t>
                </a:r>
                <a:r>
                  <a:rPr lang="en-US" altLang="zh-CN" sz="2200" b="1">
                    <a:solidFill>
                      <a:srgbClr val="00CC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后面只能加</a:t>
                </a:r>
                <a:r>
                  <a:rPr lang="zh-CN" altLang="en-US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不可数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名词，如：</a:t>
                </a:r>
                <a:r>
                  <a:rPr lang="en-US" altLang="zh-CN" sz="2200" b="1">
                    <a:solidFill>
                      <a:srgbClr val="D60093"/>
                    </a:solidFill>
                    <a:latin typeface="Times New Roman" panose="02020603050405020304" pitchFamily="18" charset="0"/>
                  </a:rPr>
                  <a:t>a little</a:t>
                </a:r>
                <a:r>
                  <a:rPr lang="en-US" altLang="zh-CN" sz="2200" b="1">
                    <a:latin typeface="Times New Roman" panose="02020603050405020304" pitchFamily="18" charset="0"/>
                  </a:rPr>
                  <a:t> juice.</a:t>
                </a:r>
                <a:endParaRPr lang="en-US" altLang="zh-CN" sz="2200" b="1">
                  <a:latin typeface="Times New Roman" panose="02020603050405020304" pitchFamily="18" charset="0"/>
                </a:endParaRPr>
              </a:p>
              <a:p>
                <a:pPr eaLnBrk="1" hangingPunct="1"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2200" b="1">
                    <a:solidFill>
                      <a:srgbClr val="CC0099"/>
                    </a:solidFill>
                    <a:latin typeface="Times New Roman" panose="02020603050405020304" pitchFamily="18" charset="0"/>
                  </a:rPr>
                  <a:t>a few</a:t>
                </a:r>
                <a:r>
                  <a:rPr lang="en-US" altLang="zh-CN" sz="2200" b="1">
                    <a:solidFill>
                      <a:srgbClr val="00CC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后面只能加</a:t>
                </a:r>
                <a:r>
                  <a:rPr lang="zh-CN" altLang="en-US" sz="2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可数</a:t>
                </a:r>
                <a:r>
                  <a:rPr lang="zh-CN" altLang="en-US" sz="2200" b="1">
                    <a:latin typeface="Times New Roman" panose="02020603050405020304" pitchFamily="18" charset="0"/>
                  </a:rPr>
                  <a:t>名词复数，如：</a:t>
                </a:r>
                <a:r>
                  <a:rPr lang="en-US" altLang="zh-CN" sz="2200" b="1">
                    <a:solidFill>
                      <a:srgbClr val="D60093"/>
                    </a:solidFill>
                    <a:latin typeface="Times New Roman" panose="02020603050405020304" pitchFamily="18" charset="0"/>
                  </a:rPr>
                  <a:t>a few </a:t>
                </a:r>
                <a:r>
                  <a:rPr lang="en-US" altLang="zh-CN" sz="2200" b="1">
                    <a:latin typeface="Times New Roman" panose="02020603050405020304" pitchFamily="18" charset="0"/>
                  </a:rPr>
                  <a:t>cake</a:t>
                </a:r>
                <a:r>
                  <a:rPr lang="en-US" altLang="zh-CN" sz="2200" b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s</a:t>
                </a:r>
                <a:r>
                  <a:rPr lang="en-US" altLang="zh-CN" sz="2200" b="1">
                    <a:latin typeface="Times New Roman" panose="02020603050405020304" pitchFamily="18" charset="0"/>
                  </a:rPr>
                  <a:t>.</a:t>
                </a:r>
                <a:endParaRPr lang="en-US" altLang="zh-CN" sz="2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412" name="Text Box 26"/>
            <p:cNvSpPr txBox="1">
              <a:spLocks noChangeArrowheads="1"/>
            </p:cNvSpPr>
            <p:nvPr/>
          </p:nvSpPr>
          <p:spPr bwMode="auto">
            <a:xfrm>
              <a:off x="201" y="1974"/>
              <a:ext cx="1856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200" b="1">
                  <a:latin typeface="Arial Black" panose="020B0A04020102020204" pitchFamily="34" charset="0"/>
                </a:rPr>
                <a:t>（自己轻声读并住）</a:t>
              </a:r>
              <a:endParaRPr lang="zh-CN" altLang="en-US" sz="2200" b="1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547097" y="249490"/>
            <a:ext cx="3026163" cy="57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Let’s play.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980486" y="3437400"/>
            <a:ext cx="1582373" cy="56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a little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230581" y="3366838"/>
            <a:ext cx="1728516" cy="56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a few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3850106" y="-1197042"/>
            <a:ext cx="1657964" cy="1285099"/>
            <a:chOff x="0" y="0"/>
            <a:chExt cx="1043" cy="1081"/>
          </a:xfrm>
        </p:grpSpPr>
        <p:pic>
          <p:nvPicPr>
            <p:cNvPr id="18473" name="Picture 7" descr="牛奶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22"/>
            <a:stretch>
              <a:fillRect/>
            </a:stretch>
          </p:blipFill>
          <p:spPr bwMode="auto">
            <a:xfrm>
              <a:off x="0" y="0"/>
              <a:ext cx="932" cy="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4" name="Text Box 8"/>
            <p:cNvSpPr txBox="1">
              <a:spLocks noChangeArrowheads="1"/>
            </p:cNvSpPr>
            <p:nvPr/>
          </p:nvSpPr>
          <p:spPr bwMode="auto">
            <a:xfrm>
              <a:off x="136" y="680"/>
              <a:ext cx="907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milk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pic>
        <p:nvPicPr>
          <p:cNvPr id="94217" name="Picture 9" descr="青蛙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81" r="39186" b="6502"/>
          <a:stretch>
            <a:fillRect/>
          </a:stretch>
        </p:blipFill>
        <p:spPr bwMode="auto">
          <a:xfrm>
            <a:off x="1622688" y="3820454"/>
            <a:ext cx="1945210" cy="145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8" name="Picture 10" descr="青蛙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6" t="31181" b="6502"/>
          <a:stretch>
            <a:fillRect/>
          </a:stretch>
        </p:blipFill>
        <p:spPr bwMode="auto">
          <a:xfrm>
            <a:off x="4117193" y="3686890"/>
            <a:ext cx="1945210" cy="145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9" name="泡泡堂之章鱼岛铃声①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665" y="2464647"/>
            <a:ext cx="304883" cy="22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2"/>
          <p:cNvGrpSpPr/>
          <p:nvPr/>
        </p:nvGrpSpPr>
        <p:grpSpPr bwMode="auto">
          <a:xfrm>
            <a:off x="3709002" y="-1091198"/>
            <a:ext cx="2018282" cy="1179200"/>
            <a:chOff x="0" y="0"/>
            <a:chExt cx="1271" cy="991"/>
          </a:xfrm>
        </p:grpSpPr>
        <p:pic>
          <p:nvPicPr>
            <p:cNvPr id="18471" name="Picture 13" descr="鸡蛋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71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2" name="Text Box 14"/>
            <p:cNvSpPr txBox="1">
              <a:spLocks noChangeArrowheads="1"/>
            </p:cNvSpPr>
            <p:nvPr/>
          </p:nvSpPr>
          <p:spPr bwMode="auto">
            <a:xfrm>
              <a:off x="363" y="590"/>
              <a:ext cx="680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eggs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5"/>
          <p:cNvGrpSpPr/>
          <p:nvPr/>
        </p:nvGrpSpPr>
        <p:grpSpPr bwMode="auto">
          <a:xfrm>
            <a:off x="3492308" y="-1144120"/>
            <a:ext cx="2088731" cy="1232150"/>
            <a:chOff x="0" y="0"/>
            <a:chExt cx="1315" cy="1036"/>
          </a:xfrm>
        </p:grpSpPr>
        <p:pic>
          <p:nvPicPr>
            <p:cNvPr id="18469" name="Picture 16" descr="汉堡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639" b="12729"/>
            <a:stretch>
              <a:fillRect/>
            </a:stretch>
          </p:blipFill>
          <p:spPr bwMode="auto">
            <a:xfrm>
              <a:off x="45" y="0"/>
              <a:ext cx="1270" cy="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0" name="Rectangle 17"/>
            <p:cNvSpPr>
              <a:spLocks noChangeArrowheads="1"/>
            </p:cNvSpPr>
            <p:nvPr/>
          </p:nvSpPr>
          <p:spPr bwMode="auto">
            <a:xfrm>
              <a:off x="0" y="635"/>
              <a:ext cx="1282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hamburgers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8"/>
          <p:cNvGrpSpPr/>
          <p:nvPr/>
        </p:nvGrpSpPr>
        <p:grpSpPr bwMode="auto">
          <a:xfrm>
            <a:off x="3923178" y="-907231"/>
            <a:ext cx="1514340" cy="995274"/>
            <a:chOff x="0" y="0"/>
            <a:chExt cx="953" cy="837"/>
          </a:xfrm>
        </p:grpSpPr>
        <p:pic>
          <p:nvPicPr>
            <p:cNvPr id="18467" name="Picture 19" descr="面包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8" t="7556" r="4008" b="9277"/>
            <a:stretch>
              <a:fillRect/>
            </a:stretch>
          </p:blipFill>
          <p:spPr bwMode="auto">
            <a:xfrm>
              <a:off x="0" y="0"/>
              <a:ext cx="95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8" name="Rectangle 20"/>
            <p:cNvSpPr>
              <a:spLocks noChangeArrowheads="1"/>
            </p:cNvSpPr>
            <p:nvPr/>
          </p:nvSpPr>
          <p:spPr bwMode="auto">
            <a:xfrm>
              <a:off x="45" y="436"/>
              <a:ext cx="665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bread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21"/>
          <p:cNvGrpSpPr/>
          <p:nvPr/>
        </p:nvGrpSpPr>
        <p:grpSpPr bwMode="auto">
          <a:xfrm>
            <a:off x="3850106" y="-992915"/>
            <a:ext cx="1657964" cy="1080890"/>
            <a:chOff x="0" y="0"/>
            <a:chExt cx="1043" cy="908"/>
          </a:xfrm>
        </p:grpSpPr>
        <p:pic>
          <p:nvPicPr>
            <p:cNvPr id="18465" name="Picture 22" descr="糖果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67" t="8855" r="7095" b="14388"/>
            <a:stretch>
              <a:fillRect/>
            </a:stretch>
          </p:blipFill>
          <p:spPr bwMode="auto">
            <a:xfrm>
              <a:off x="0" y="0"/>
              <a:ext cx="1043" cy="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6" name="Rectangle 23"/>
            <p:cNvSpPr>
              <a:spLocks noChangeArrowheads="1"/>
            </p:cNvSpPr>
            <p:nvPr/>
          </p:nvSpPr>
          <p:spPr bwMode="auto">
            <a:xfrm>
              <a:off x="45" y="507"/>
              <a:ext cx="789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sweets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 bwMode="auto">
          <a:xfrm>
            <a:off x="3923177" y="-1045837"/>
            <a:ext cx="1370718" cy="963601"/>
            <a:chOff x="0" y="0"/>
            <a:chExt cx="862" cy="809"/>
          </a:xfrm>
        </p:grpSpPr>
        <p:pic>
          <p:nvPicPr>
            <p:cNvPr id="18463" name="Picture 25" descr="米饭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5F3F8"/>
                </a:clrFrom>
                <a:clrTo>
                  <a:srgbClr val="F5F3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95" t="13940" r="23309" b="7680"/>
            <a:stretch>
              <a:fillRect/>
            </a:stretch>
          </p:blipFill>
          <p:spPr bwMode="auto">
            <a:xfrm>
              <a:off x="0" y="0"/>
              <a:ext cx="862" cy="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Rectangle 26"/>
            <p:cNvSpPr>
              <a:spLocks noChangeArrowheads="1"/>
            </p:cNvSpPr>
            <p:nvPr/>
          </p:nvSpPr>
          <p:spPr bwMode="auto">
            <a:xfrm>
              <a:off x="182" y="408"/>
              <a:ext cx="475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rice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27"/>
          <p:cNvGrpSpPr/>
          <p:nvPr/>
        </p:nvGrpSpPr>
        <p:grpSpPr bwMode="auto">
          <a:xfrm>
            <a:off x="3635932" y="-992914"/>
            <a:ext cx="1799067" cy="992915"/>
            <a:chOff x="0" y="0"/>
            <a:chExt cx="1134" cy="836"/>
          </a:xfrm>
        </p:grpSpPr>
        <p:pic>
          <p:nvPicPr>
            <p:cNvPr id="18461" name="Picture 28" descr="咖啡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9" t="13879" r="5354" b="18495"/>
            <a:stretch>
              <a:fillRect/>
            </a:stretch>
          </p:blipFill>
          <p:spPr bwMode="auto">
            <a:xfrm>
              <a:off x="0" y="0"/>
              <a:ext cx="1134" cy="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Rectangle 29"/>
            <p:cNvSpPr>
              <a:spLocks noChangeArrowheads="1"/>
            </p:cNvSpPr>
            <p:nvPr/>
          </p:nvSpPr>
          <p:spPr bwMode="auto">
            <a:xfrm>
              <a:off x="227" y="320"/>
              <a:ext cx="71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coffee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30"/>
          <p:cNvGrpSpPr/>
          <p:nvPr/>
        </p:nvGrpSpPr>
        <p:grpSpPr bwMode="auto">
          <a:xfrm>
            <a:off x="3996248" y="-1131519"/>
            <a:ext cx="1537041" cy="1219527"/>
            <a:chOff x="0" y="0"/>
            <a:chExt cx="969" cy="1025"/>
          </a:xfrm>
        </p:grpSpPr>
        <p:pic>
          <p:nvPicPr>
            <p:cNvPr id="18459" name="Picture 31" descr="热狗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4" t="32526"/>
            <a:stretch>
              <a:fillRect/>
            </a:stretch>
          </p:blipFill>
          <p:spPr bwMode="auto">
            <a:xfrm>
              <a:off x="0" y="0"/>
              <a:ext cx="816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Rectangle 32"/>
            <p:cNvSpPr>
              <a:spLocks noChangeArrowheads="1"/>
            </p:cNvSpPr>
            <p:nvPr/>
          </p:nvSpPr>
          <p:spPr bwMode="auto">
            <a:xfrm>
              <a:off x="0" y="624"/>
              <a:ext cx="969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latin typeface="Arial" panose="020B0604020202020204" pitchFamily="34" charset="0"/>
                </a:rPr>
                <a:t>hot dogs</a:t>
              </a:r>
              <a:endParaRPr lang="en-US" altLang="zh-CN" sz="2500" b="1">
                <a:latin typeface="Arial" panose="020B0604020202020204" pitchFamily="34" charset="0"/>
              </a:endParaRPr>
            </a:p>
          </p:txBody>
        </p:sp>
      </p:grpSp>
      <p:pic>
        <p:nvPicPr>
          <p:cNvPr id="94241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215" y="788788"/>
            <a:ext cx="304883" cy="2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2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289" y="1005516"/>
            <a:ext cx="304885" cy="2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3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840" y="1330607"/>
            <a:ext cx="304885" cy="22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4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840" y="1761542"/>
            <a:ext cx="304885" cy="2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5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840" y="2247919"/>
            <a:ext cx="304885" cy="22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6" name="喝水的声音.wma">
            <a:hlinkClick r:id="" action="ppaction://media"/>
          </p:cNvPr>
          <p:cNvPicPr>
            <a:picLocks noRot="1" noChangeAspect="1" noChangeArrowheads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link="rId18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840" y="2678854"/>
            <a:ext cx="304885" cy="2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7" name="吃(1).mp3">
            <a:hlinkClick r:id="" action="ppaction://media"/>
          </p:cNvPr>
          <p:cNvPicPr>
            <a:picLocks noRot="1" noChangeAspect="1" noChangeArrowheads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289" y="3273595"/>
            <a:ext cx="304885" cy="2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48" name="喝水的声音.wma">
            <a:hlinkClick r:id="" action="ppaction://media"/>
          </p:cNvPr>
          <p:cNvPicPr>
            <a:picLocks noRot="1" noChangeAspect="1" noChangeArrowheads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link="rId18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840" y="302411"/>
            <a:ext cx="304885" cy="22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41"/>
          <p:cNvGrpSpPr/>
          <p:nvPr/>
        </p:nvGrpSpPr>
        <p:grpSpPr bwMode="auto">
          <a:xfrm>
            <a:off x="1834343" y="1166802"/>
            <a:ext cx="5503030" cy="1769102"/>
            <a:chOff x="2109" y="255"/>
            <a:chExt cx="3466" cy="1485"/>
          </a:xfrm>
        </p:grpSpPr>
        <p:sp>
          <p:nvSpPr>
            <p:cNvPr id="18457" name="AutoShape 11"/>
            <p:cNvSpPr>
              <a:spLocks noChangeArrowheads="1"/>
            </p:cNvSpPr>
            <p:nvPr/>
          </p:nvSpPr>
          <p:spPr bwMode="auto">
            <a:xfrm>
              <a:off x="2109" y="255"/>
              <a:ext cx="3465" cy="1485"/>
            </a:xfrm>
            <a:prstGeom prst="flowChartAlternateProcess">
              <a:avLst/>
            </a:prstGeom>
            <a:solidFill>
              <a:schemeClr val="bg1"/>
            </a:solidFill>
            <a:ln w="69850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8458" name="Text Box 12"/>
            <p:cNvSpPr txBox="1">
              <a:spLocks noChangeArrowheads="1"/>
            </p:cNvSpPr>
            <p:nvPr/>
          </p:nvSpPr>
          <p:spPr bwMode="auto">
            <a:xfrm>
              <a:off x="2200" y="572"/>
              <a:ext cx="3375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宋体" panose="02010600030101010101" pitchFamily="2" charset="-122"/>
                </a:rPr>
                <a:t>看到图片，请大声说出词组，看谁反应快！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94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2245 L -0.03524 0.721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04046E-6 L 0.18507 -0.2635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-131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94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06 -0.25295 L -0.00382 -0.00139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2129 L -0.03941 0.711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71676E-6 L -0.17326 -0.283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18" fill="hold"/>
                                        <p:tgtEl>
                                          <p:spTgt spid="942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08 -0.29503 L 0.00399 -0.0011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2129 L -0.02812 0.7166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71676E-6 L -0.17326 -0.29364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918" fill="hold"/>
                                        <p:tgtEl>
                                          <p:spTgt spid="94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08 -0.28462 L -0.00382 -0.0013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0.03172 L -0.03542 0.6935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71676E-6 L 0.20487 -0.29364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918" fill="hold"/>
                                        <p:tgtEl>
                                          <p:spTgt spid="942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289 -0.28439 L -0.00382 0.00948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213 L -0.03524 0.7018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4509E-6 L -0.17326 -0.30428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918" fill="hold"/>
                                        <p:tgtEl>
                                          <p:spTgt spid="94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08 -0.30543 L -0.00382 -0.01179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0.02129 L -0.02761 0.7171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4509E-6 L 0.19688 -0.29364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918" fill="hold"/>
                                        <p:tgtEl>
                                          <p:spTgt spid="94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06 -0.27376 L 0.004 0.00925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0.03172 L -0.01962 0.70209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4509E-6 L 0.19688 -0.30428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" fill="hold"/>
                                        <p:tgtEl>
                                          <p:spTgt spid="94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87 -0.27399 L -0.00382 0.00902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97 0.04259 L -0.05278 0.71528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4509E-6 L -0.18107 -0.31468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918" fill="hold"/>
                                        <p:tgtEl>
                                          <p:spTgt spid="94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08 -0.30543 L -0.00382 0.00925 " pathEditMode="relative" rAng="0" ptsTypes="AA">
                                      <p:cBhvr>
                                        <p:cTn id="145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9"/>
                </p:tgtEl>
              </p:cMediaNode>
            </p:audio>
            <p:audio>
              <p:cMediaNode>
                <p:cTn id="1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1"/>
                </p:tgtEl>
              </p:cMediaNode>
            </p:audio>
            <p:audio>
              <p:cMediaNode>
                <p:cTn id="1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2"/>
                </p:tgtEl>
              </p:cMediaNode>
            </p:audio>
            <p:audio>
              <p:cMediaNode>
                <p:cTn id="1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3"/>
                </p:tgtEl>
              </p:cMediaNode>
            </p:audio>
            <p:audio>
              <p:cMediaNode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4"/>
                </p:tgtEl>
              </p:cMediaNode>
            </p:audio>
            <p:audio>
              <p:cMediaNode>
                <p:cTn id="1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5"/>
                </p:tgtEl>
              </p:cMediaNode>
            </p:audio>
            <p:audio>
              <p:cMediaNode>
                <p:cTn id="1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6"/>
                </p:tgtEl>
              </p:cMediaNode>
            </p:audio>
            <p:audio>
              <p:cMediaNode>
                <p:cTn id="1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7"/>
                </p:tgtEl>
              </p:cMediaNode>
            </p:audio>
            <p:audio>
              <p:cMediaNode>
                <p:cTn id="1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4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856699" y="803909"/>
            <a:ext cx="7216427" cy="1645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A: What do you have for breakfast?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B: I have</a:t>
            </a: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A: What about lunch and dinner?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B: For lunch and dinner, I have </a:t>
            </a: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图片 25" descr="L[JRD{102]WPL)9GYLC[YUL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C8F7FD"/>
              </a:clrFrom>
              <a:clrTo>
                <a:srgbClr val="C8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09" y="642623"/>
            <a:ext cx="2786791" cy="152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AutoShape 48"/>
          <p:cNvSpPr>
            <a:spLocks noChangeArrowheads="1"/>
          </p:cNvSpPr>
          <p:nvPr/>
        </p:nvSpPr>
        <p:spPr bwMode="auto">
          <a:xfrm>
            <a:off x="70552" y="161286"/>
            <a:ext cx="4144911" cy="453616"/>
          </a:xfrm>
          <a:prstGeom prst="roundRect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38100">
            <a:solidFill>
              <a:schemeClr val="tx1"/>
            </a:solidFill>
            <a:prstDash val="sysDot"/>
            <a:round/>
          </a:ln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19461" name="图片 28" descr="noodle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25000" r="17574" b="21875"/>
          <a:stretch>
            <a:fillRect/>
          </a:stretch>
        </p:blipFill>
        <p:spPr bwMode="auto">
          <a:xfrm>
            <a:off x="0" y="4274069"/>
            <a:ext cx="786147" cy="63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7" descr="2007115163329332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83" y="4387475"/>
            <a:ext cx="579532" cy="40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2" descr="香蕉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3306">
            <a:off x="6987135" y="3893537"/>
            <a:ext cx="713075" cy="38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41" descr="1007534_00_mai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312" y="2573011"/>
            <a:ext cx="783627" cy="58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50" descr="234764-140330210T46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765" y="2457087"/>
            <a:ext cx="783627" cy="76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29" descr="bread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FD2E6"/>
              </a:clrFrom>
              <a:clrTo>
                <a:srgbClr val="EFD2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" t="14844" r="9091" b="10938"/>
          <a:stretch>
            <a:fillRect/>
          </a:stretch>
        </p:blipFill>
        <p:spPr bwMode="auto">
          <a:xfrm>
            <a:off x="4787435" y="4392514"/>
            <a:ext cx="972605" cy="55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41"/>
          <p:cNvGrpSpPr/>
          <p:nvPr/>
        </p:nvGrpSpPr>
        <p:grpSpPr bwMode="auto">
          <a:xfrm>
            <a:off x="4215463" y="4662163"/>
            <a:ext cx="498901" cy="289811"/>
            <a:chOff x="3857620" y="1785926"/>
            <a:chExt cx="683165" cy="530212"/>
          </a:xfrm>
        </p:grpSpPr>
        <p:pic>
          <p:nvPicPr>
            <p:cNvPr id="19521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620" y="1857364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22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1785926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8" name="组合 48"/>
          <p:cNvGrpSpPr/>
          <p:nvPr/>
        </p:nvGrpSpPr>
        <p:grpSpPr bwMode="auto">
          <a:xfrm>
            <a:off x="7181152" y="3140029"/>
            <a:ext cx="783628" cy="302411"/>
            <a:chOff x="4572000" y="7429528"/>
            <a:chExt cx="1968144" cy="1047729"/>
          </a:xfrm>
        </p:grpSpPr>
        <p:pic>
          <p:nvPicPr>
            <p:cNvPr id="19519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7429528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20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40586">
              <a:off x="5111385" y="7460776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9" name="Picture 6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6" t="66602" r="3986" b="14153"/>
          <a:stretch>
            <a:fillRect/>
          </a:stretch>
        </p:blipFill>
        <p:spPr bwMode="auto">
          <a:xfrm rot="21017463">
            <a:off x="5190586" y="4183347"/>
            <a:ext cx="957487" cy="47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0" name="组合 51"/>
          <p:cNvGrpSpPr/>
          <p:nvPr/>
        </p:nvGrpSpPr>
        <p:grpSpPr bwMode="auto">
          <a:xfrm rot="20221631">
            <a:off x="1537018" y="4211068"/>
            <a:ext cx="725674" cy="524178"/>
            <a:chOff x="3585798" y="971371"/>
            <a:chExt cx="887730" cy="907368"/>
          </a:xfrm>
        </p:grpSpPr>
        <p:pic>
          <p:nvPicPr>
            <p:cNvPr id="19517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640800">
              <a:off x="3585798" y="971371"/>
              <a:ext cx="5473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18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96289">
              <a:off x="3945742" y="1049618"/>
              <a:ext cx="5277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71" name="Picture 17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0" t="41330" r="45688" b="44246"/>
          <a:stretch>
            <a:fillRect/>
          </a:stretch>
        </p:blipFill>
        <p:spPr bwMode="auto">
          <a:xfrm rot="1448724">
            <a:off x="1776391" y="4699965"/>
            <a:ext cx="1070873" cy="41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Picture 13" descr="oran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152" y="3480242"/>
            <a:ext cx="428349" cy="312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3" name="组合 45"/>
          <p:cNvGrpSpPr/>
          <p:nvPr/>
        </p:nvGrpSpPr>
        <p:grpSpPr bwMode="auto">
          <a:xfrm>
            <a:off x="3499868" y="4178306"/>
            <a:ext cx="1214496" cy="536779"/>
            <a:chOff x="3015097" y="3543297"/>
            <a:chExt cx="1744667" cy="1086296"/>
          </a:xfrm>
        </p:grpSpPr>
        <p:pic>
          <p:nvPicPr>
            <p:cNvPr id="19514" name="Picture 53" descr="MCj01934300000[1]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066147">
              <a:off x="3985622" y="3855451"/>
              <a:ext cx="1086296" cy="4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15" name="Picture 54" descr="MCj01934280000[1]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097" y="3738504"/>
              <a:ext cx="1028100" cy="83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16" name="Picture 55" descr="MCj02151450000[1]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981" y="3969925"/>
              <a:ext cx="733425" cy="61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5922" name="表格 35921"/>
          <p:cNvGraphicFramePr/>
          <p:nvPr/>
        </p:nvGraphicFramePr>
        <p:xfrm>
          <a:off x="571973" y="2089153"/>
          <a:ext cx="6500831" cy="2086632"/>
        </p:xfrm>
        <a:graphic>
          <a:graphicData uri="http://schemas.openxmlformats.org/drawingml/2006/table">
            <a:tbl>
              <a:tblPr/>
              <a:tblGrid>
                <a:gridCol w="1071566"/>
                <a:gridCol w="1714505"/>
                <a:gridCol w="1857380"/>
                <a:gridCol w="1857380"/>
              </a:tblGrid>
              <a:tr h="9105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8090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40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495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201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75" marB="34275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9501" name="标题 1"/>
          <p:cNvSpPr>
            <a:spLocks noChangeArrowheads="1"/>
          </p:cNvSpPr>
          <p:nvPr/>
        </p:nvSpPr>
        <p:spPr bwMode="auto">
          <a:xfrm>
            <a:off x="-2015761" y="-52922"/>
            <a:ext cx="8231868" cy="85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Do a survey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502" name="组合 27"/>
          <p:cNvGrpSpPr/>
          <p:nvPr/>
        </p:nvGrpSpPr>
        <p:grpSpPr bwMode="auto">
          <a:xfrm rot="782876">
            <a:off x="2292930" y="4238789"/>
            <a:ext cx="1428672" cy="642623"/>
            <a:chOff x="752579" y="4034362"/>
            <a:chExt cx="1648229" cy="767863"/>
          </a:xfrm>
        </p:grpSpPr>
        <p:pic>
          <p:nvPicPr>
            <p:cNvPr id="19511" name="Picture 50" descr="MCj02155220000[1]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79" y="4077072"/>
              <a:ext cx="832693" cy="63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12" name="Picture 56" descr="MCj01986390000[1]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661" y="4295831"/>
              <a:ext cx="971147" cy="506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13" name="Picture 51" descr="MCj02904800000[1]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973" y="4034362"/>
              <a:ext cx="703262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503" name="Picture 45" descr="1943892815926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16" y="4500877"/>
            <a:ext cx="781108" cy="34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04" name="图片 27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AF8F9"/>
              </a:clrFrom>
              <a:clrTo>
                <a:srgbClr val="FAF8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5" t="31419" r="41000" b="41554"/>
          <a:stretch>
            <a:fillRect/>
          </a:stretch>
        </p:blipFill>
        <p:spPr bwMode="auto">
          <a:xfrm>
            <a:off x="3928217" y="2099235"/>
            <a:ext cx="859218" cy="68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05" name="图片 28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5F3F4"/>
              </a:clrFrom>
              <a:clrTo>
                <a:srgbClr val="F5F3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4" t="24661" r="9500" b="58446"/>
          <a:stretch>
            <a:fillRect/>
          </a:stretch>
        </p:blipFill>
        <p:spPr bwMode="auto">
          <a:xfrm>
            <a:off x="5644133" y="2142075"/>
            <a:ext cx="927250" cy="53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06" name="TextBox 30"/>
          <p:cNvSpPr txBox="1">
            <a:spLocks noChangeArrowheads="1"/>
          </p:cNvSpPr>
          <p:nvPr/>
        </p:nvSpPr>
        <p:spPr bwMode="auto">
          <a:xfrm>
            <a:off x="3787113" y="2625931"/>
            <a:ext cx="1569774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Lunch</a:t>
            </a:r>
            <a:endParaRPr lang="zh-CN" altLang="en-US" sz="2500" b="1"/>
          </a:p>
        </p:txBody>
      </p:sp>
      <p:pic>
        <p:nvPicPr>
          <p:cNvPr id="19507" name="图片 26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t="58446" r="77000" b="26350"/>
          <a:stretch>
            <a:fillRect/>
          </a:stretch>
        </p:blipFill>
        <p:spPr bwMode="auto">
          <a:xfrm>
            <a:off x="2000643" y="2142075"/>
            <a:ext cx="1000323" cy="48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08" name="TextBox 31"/>
          <p:cNvSpPr txBox="1">
            <a:spLocks noChangeArrowheads="1"/>
          </p:cNvSpPr>
          <p:nvPr/>
        </p:nvSpPr>
        <p:spPr bwMode="auto">
          <a:xfrm>
            <a:off x="5571062" y="2608291"/>
            <a:ext cx="1572294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Dinner</a:t>
            </a:r>
            <a:endParaRPr lang="zh-CN" altLang="en-US" sz="2500" b="1"/>
          </a:p>
        </p:txBody>
      </p:sp>
      <p:sp>
        <p:nvSpPr>
          <p:cNvPr id="19509" name="TextBox 29"/>
          <p:cNvSpPr txBox="1">
            <a:spLocks noChangeArrowheads="1"/>
          </p:cNvSpPr>
          <p:nvPr/>
        </p:nvSpPr>
        <p:spPr bwMode="auto">
          <a:xfrm>
            <a:off x="1713397" y="2608291"/>
            <a:ext cx="1715918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Breakfast</a:t>
            </a:r>
            <a:endParaRPr lang="zh-CN" altLang="en-US" sz="2500" b="1"/>
          </a:p>
        </p:txBody>
      </p:sp>
      <p:sp>
        <p:nvSpPr>
          <p:cNvPr id="19510" name="TextBox 29"/>
          <p:cNvSpPr txBox="1">
            <a:spLocks noChangeArrowheads="1"/>
          </p:cNvSpPr>
          <p:nvPr/>
        </p:nvSpPr>
        <p:spPr bwMode="auto">
          <a:xfrm>
            <a:off x="571973" y="2338641"/>
            <a:ext cx="1713397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Name</a:t>
            </a:r>
            <a:endParaRPr lang="zh-CN" altLang="en-US" sz="2500" b="1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5" descr="L[JRD{102]WPL)9GYLC[YUL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C8F7FD"/>
              </a:clrFrom>
              <a:clrTo>
                <a:srgbClr val="C8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09" y="642623"/>
            <a:ext cx="2786791" cy="152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8" descr="noodle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25000" r="17574" b="21875"/>
          <a:stretch>
            <a:fillRect/>
          </a:stretch>
        </p:blipFill>
        <p:spPr bwMode="auto">
          <a:xfrm>
            <a:off x="357798" y="4178307"/>
            <a:ext cx="786147" cy="64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37" descr="2007115163329332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75" y="4500878"/>
            <a:ext cx="579532" cy="40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香蕉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3306">
            <a:off x="7100521" y="3553325"/>
            <a:ext cx="713077" cy="38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1" descr="1007534_00_mai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992" y="3933858"/>
            <a:ext cx="783627" cy="58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50" descr="234764-140330210T46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931" y="4178306"/>
            <a:ext cx="783628" cy="76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29" descr="bread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FD2E6"/>
              </a:clrFrom>
              <a:clrTo>
                <a:srgbClr val="EFD2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" t="14844" r="9091" b="10938"/>
          <a:stretch>
            <a:fillRect/>
          </a:stretch>
        </p:blipFill>
        <p:spPr bwMode="auto">
          <a:xfrm>
            <a:off x="4787435" y="4392514"/>
            <a:ext cx="972605" cy="55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9" name="组合 41"/>
          <p:cNvGrpSpPr/>
          <p:nvPr/>
        </p:nvGrpSpPr>
        <p:grpSpPr bwMode="auto">
          <a:xfrm>
            <a:off x="4215463" y="4662163"/>
            <a:ext cx="498901" cy="289811"/>
            <a:chOff x="3857620" y="1785926"/>
            <a:chExt cx="683165" cy="530212"/>
          </a:xfrm>
        </p:grpSpPr>
        <p:pic>
          <p:nvPicPr>
            <p:cNvPr id="20546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620" y="1857364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7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1785926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0" name="组合 48"/>
          <p:cNvGrpSpPr/>
          <p:nvPr/>
        </p:nvGrpSpPr>
        <p:grpSpPr bwMode="auto">
          <a:xfrm>
            <a:off x="7067765" y="3140029"/>
            <a:ext cx="783627" cy="302411"/>
            <a:chOff x="4572000" y="7429528"/>
            <a:chExt cx="1968144" cy="1047729"/>
          </a:xfrm>
        </p:grpSpPr>
        <p:pic>
          <p:nvPicPr>
            <p:cNvPr id="20544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7429528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5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40586">
              <a:off x="5111385" y="7460776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91" name="Picture 6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6" t="66602" r="3986" b="14153"/>
          <a:stretch>
            <a:fillRect/>
          </a:stretch>
        </p:blipFill>
        <p:spPr bwMode="auto">
          <a:xfrm rot="21017463">
            <a:off x="5190586" y="4183347"/>
            <a:ext cx="957487" cy="47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2" name="组合 51"/>
          <p:cNvGrpSpPr/>
          <p:nvPr/>
        </p:nvGrpSpPr>
        <p:grpSpPr bwMode="auto">
          <a:xfrm rot="20221631">
            <a:off x="1537018" y="4211068"/>
            <a:ext cx="725674" cy="524178"/>
            <a:chOff x="3585798" y="971371"/>
            <a:chExt cx="887730" cy="907368"/>
          </a:xfrm>
        </p:grpSpPr>
        <p:pic>
          <p:nvPicPr>
            <p:cNvPr id="20542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640800">
              <a:off x="3585798" y="971371"/>
              <a:ext cx="5473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3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96289">
              <a:off x="3945742" y="1049618"/>
              <a:ext cx="5277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93" name="Picture 17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0" t="41330" r="45688" b="44246"/>
          <a:stretch>
            <a:fillRect/>
          </a:stretch>
        </p:blipFill>
        <p:spPr bwMode="auto">
          <a:xfrm rot="1448724">
            <a:off x="6992175" y="2658694"/>
            <a:ext cx="1070873" cy="41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13" descr="oran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40" y="2343682"/>
            <a:ext cx="428349" cy="31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5" name="组合 45"/>
          <p:cNvGrpSpPr/>
          <p:nvPr/>
        </p:nvGrpSpPr>
        <p:grpSpPr bwMode="auto">
          <a:xfrm>
            <a:off x="3499868" y="4178306"/>
            <a:ext cx="1214496" cy="536779"/>
            <a:chOff x="3015097" y="3543297"/>
            <a:chExt cx="1744667" cy="1086296"/>
          </a:xfrm>
        </p:grpSpPr>
        <p:pic>
          <p:nvPicPr>
            <p:cNvPr id="20539" name="Picture 53" descr="MCj01934300000[1]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066147">
              <a:off x="3985622" y="3855451"/>
              <a:ext cx="1086296" cy="4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0" name="Picture 54" descr="MCj01934280000[1]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097" y="3738504"/>
              <a:ext cx="1028100" cy="83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1" name="Picture 55" descr="MCj02151450000[1]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981" y="3969925"/>
              <a:ext cx="733425" cy="61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6942" name="表格 36941"/>
          <p:cNvGraphicFramePr/>
          <p:nvPr/>
        </p:nvGraphicFramePr>
        <p:xfrm>
          <a:off x="571973" y="2111834"/>
          <a:ext cx="6500831" cy="2134515"/>
        </p:xfrm>
        <a:graphic>
          <a:graphicData uri="http://schemas.openxmlformats.org/drawingml/2006/table">
            <a:tbl>
              <a:tblPr/>
              <a:tblGrid>
                <a:gridCol w="1071566"/>
                <a:gridCol w="1714505"/>
                <a:gridCol w="1857380"/>
                <a:gridCol w="1857380"/>
              </a:tblGrid>
              <a:tr h="91071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56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40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499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2023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pSp>
        <p:nvGrpSpPr>
          <p:cNvPr id="20523" name="组合 23"/>
          <p:cNvGrpSpPr/>
          <p:nvPr/>
        </p:nvGrpSpPr>
        <p:grpSpPr bwMode="auto">
          <a:xfrm>
            <a:off x="571974" y="756026"/>
            <a:ext cx="5104917" cy="1612856"/>
            <a:chOff x="2473661" y="3415443"/>
            <a:chExt cx="5809835" cy="2329423"/>
          </a:xfrm>
        </p:grpSpPr>
        <p:sp>
          <p:nvSpPr>
            <p:cNvPr id="46" name="圆角矩形标注 45"/>
            <p:cNvSpPr/>
            <p:nvPr/>
          </p:nvSpPr>
          <p:spPr>
            <a:xfrm>
              <a:off x="2473661" y="3561032"/>
              <a:ext cx="5643512" cy="1932694"/>
            </a:xfrm>
            <a:prstGeom prst="wedgeRoundRectCallout">
              <a:avLst>
                <a:gd name="adj1" fmla="val 60763"/>
                <a:gd name="adj2" fmla="val 10018"/>
                <a:gd name="adj3" fmla="val 16667"/>
              </a:avLst>
            </a:prstGeom>
            <a:solidFill>
              <a:srgbClr val="FFFF99"/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538" name="TextBox 22"/>
            <p:cNvSpPr txBox="1">
              <a:spLocks noChangeArrowheads="1"/>
            </p:cNvSpPr>
            <p:nvPr/>
          </p:nvSpPr>
          <p:spPr bwMode="auto">
            <a:xfrm>
              <a:off x="2639065" y="3415443"/>
              <a:ext cx="5644431" cy="2329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has </a:t>
              </a: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for breakfast. </a:t>
              </a:r>
              <a:endParaRPr lang="en-US" altLang="zh-CN" sz="1900" b="1" dirty="0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 dirty="0" err="1">
                  <a:latin typeface="Times New Roman" panose="02020603050405020304" pitchFamily="18" charset="0"/>
                </a:rPr>
                <a:t>He/She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has </a:t>
              </a: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for lunch.</a:t>
              </a:r>
              <a:endParaRPr lang="en-US" altLang="zh-CN" sz="1900" b="1" dirty="0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 dirty="0" err="1">
                  <a:latin typeface="Times New Roman" panose="02020603050405020304" pitchFamily="18" charset="0"/>
                </a:rPr>
                <a:t>He/She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has </a:t>
              </a: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 for dinner.</a:t>
              </a:r>
              <a:endParaRPr lang="en-US" altLang="zh-CN" sz="1900" b="1" dirty="0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 dirty="0">
                  <a:latin typeface="Times New Roman" panose="02020603050405020304" pitchFamily="18" charset="0"/>
                </a:rPr>
                <a:t>I think he/she </a:t>
              </a: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zh-CN" altLang="en-US" sz="19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a healthy diet.</a:t>
              </a:r>
              <a:endParaRPr lang="en-US" altLang="zh-CN" sz="1900" b="1" dirty="0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 dirty="0">
                  <a:latin typeface="Times New Roman" panose="02020603050405020304" pitchFamily="18" charset="0"/>
                </a:rPr>
                <a:t>(I think he/she can have </a:t>
              </a:r>
              <a:r>
                <a:rPr lang="en-US" altLang="zh-CN" sz="1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 dirty="0">
                  <a:latin typeface="Times New Roman" panose="02020603050405020304" pitchFamily="18" charset="0"/>
                </a:rPr>
                <a:t>)</a:t>
              </a:r>
              <a:endPara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4" name="组合 27"/>
          <p:cNvGrpSpPr/>
          <p:nvPr/>
        </p:nvGrpSpPr>
        <p:grpSpPr bwMode="auto">
          <a:xfrm rot="782876">
            <a:off x="2292930" y="4238789"/>
            <a:ext cx="1428672" cy="642623"/>
            <a:chOff x="752579" y="4034362"/>
            <a:chExt cx="1648229" cy="767863"/>
          </a:xfrm>
        </p:grpSpPr>
        <p:pic>
          <p:nvPicPr>
            <p:cNvPr id="20534" name="Picture 50" descr="MCj02155220000[1]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79" y="4077072"/>
              <a:ext cx="832693" cy="63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5" name="Picture 56" descr="MCj01986390000[1]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661" y="4295831"/>
              <a:ext cx="971147" cy="506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6" name="Picture 51" descr="MCj02904800000[1]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973" y="4034362"/>
              <a:ext cx="703262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25" name="Picture 45" descr="1943892815926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471" y="4606720"/>
            <a:ext cx="778587" cy="34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6" name="图片 27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AF8F9"/>
              </a:clrFrom>
              <a:clrTo>
                <a:srgbClr val="FAF8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5" t="31419" r="41000" b="41554"/>
          <a:stretch>
            <a:fillRect/>
          </a:stretch>
        </p:blipFill>
        <p:spPr bwMode="auto">
          <a:xfrm>
            <a:off x="3928217" y="2099235"/>
            <a:ext cx="859218" cy="68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7" name="图片 28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5F3F4"/>
              </a:clrFrom>
              <a:clrTo>
                <a:srgbClr val="F5F3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4" t="24661" r="9500" b="58446"/>
          <a:stretch>
            <a:fillRect/>
          </a:stretch>
        </p:blipFill>
        <p:spPr bwMode="auto">
          <a:xfrm>
            <a:off x="5644133" y="2142075"/>
            <a:ext cx="927250" cy="53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8" name="TextBox 30"/>
          <p:cNvSpPr txBox="1">
            <a:spLocks noChangeArrowheads="1"/>
          </p:cNvSpPr>
          <p:nvPr/>
        </p:nvSpPr>
        <p:spPr bwMode="auto">
          <a:xfrm>
            <a:off x="3787113" y="2625931"/>
            <a:ext cx="1569774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Lunch</a:t>
            </a:r>
            <a:endParaRPr lang="zh-CN" altLang="en-US" sz="2500" b="1"/>
          </a:p>
        </p:txBody>
      </p:sp>
      <p:pic>
        <p:nvPicPr>
          <p:cNvPr id="20529" name="图片 26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t="58446" r="77000" b="26350"/>
          <a:stretch>
            <a:fillRect/>
          </a:stretch>
        </p:blipFill>
        <p:spPr bwMode="auto">
          <a:xfrm>
            <a:off x="2000643" y="2142075"/>
            <a:ext cx="1000323" cy="48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0" name="TextBox 31"/>
          <p:cNvSpPr txBox="1">
            <a:spLocks noChangeArrowheads="1"/>
          </p:cNvSpPr>
          <p:nvPr/>
        </p:nvSpPr>
        <p:spPr bwMode="auto">
          <a:xfrm>
            <a:off x="5571062" y="2608291"/>
            <a:ext cx="1572294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Dinner</a:t>
            </a:r>
            <a:endParaRPr lang="zh-CN" altLang="en-US" sz="2500" b="1"/>
          </a:p>
        </p:txBody>
      </p:sp>
      <p:sp>
        <p:nvSpPr>
          <p:cNvPr id="20531" name="TextBox 29"/>
          <p:cNvSpPr txBox="1">
            <a:spLocks noChangeArrowheads="1"/>
          </p:cNvSpPr>
          <p:nvPr/>
        </p:nvSpPr>
        <p:spPr bwMode="auto">
          <a:xfrm>
            <a:off x="1713397" y="2608291"/>
            <a:ext cx="1715918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Breakfast</a:t>
            </a:r>
            <a:endParaRPr lang="zh-CN" altLang="en-US" sz="2500" b="1"/>
          </a:p>
        </p:txBody>
      </p:sp>
      <p:sp>
        <p:nvSpPr>
          <p:cNvPr id="20532" name="TextBox 29"/>
          <p:cNvSpPr txBox="1">
            <a:spLocks noChangeArrowheads="1"/>
          </p:cNvSpPr>
          <p:nvPr/>
        </p:nvSpPr>
        <p:spPr bwMode="auto">
          <a:xfrm>
            <a:off x="571973" y="2338641"/>
            <a:ext cx="1713397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Name</a:t>
            </a:r>
            <a:endParaRPr lang="zh-CN" altLang="en-US" sz="2500" b="1"/>
          </a:p>
        </p:txBody>
      </p:sp>
      <p:sp>
        <p:nvSpPr>
          <p:cNvPr id="25654" name="AutoShape 48"/>
          <p:cNvSpPr>
            <a:spLocks noChangeArrowheads="1"/>
          </p:cNvSpPr>
          <p:nvPr/>
        </p:nvSpPr>
        <p:spPr bwMode="auto">
          <a:xfrm>
            <a:off x="899534" y="52922"/>
            <a:ext cx="7236585" cy="735866"/>
          </a:xfrm>
          <a:prstGeom prst="roundRect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38100">
            <a:noFill/>
            <a:prstDash val="sysDot"/>
            <a:round/>
          </a:ln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Let’s write!</a:t>
            </a:r>
            <a:endParaRPr lang="en-US" altLang="zh-CN" sz="3200" b="1" i="1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写出组员的饮食情况！（结束后请交换纠错）</a:t>
            </a:r>
            <a:endParaRPr lang="zh-CN" altLang="en-US" sz="2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5" descr="L[JRD{102]WPL)9GYLC[YUL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C8F7FD"/>
              </a:clrFrom>
              <a:clrTo>
                <a:srgbClr val="C8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09" y="642623"/>
            <a:ext cx="2786791" cy="152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8" descr="noodle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25000" r="17574" b="21875"/>
          <a:stretch>
            <a:fillRect/>
          </a:stretch>
        </p:blipFill>
        <p:spPr bwMode="auto">
          <a:xfrm>
            <a:off x="357798" y="4178307"/>
            <a:ext cx="786147" cy="64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7" descr="2007115163329332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75" y="4500878"/>
            <a:ext cx="579532" cy="40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2" descr="香蕉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3306">
            <a:off x="6987135" y="4006940"/>
            <a:ext cx="713075" cy="38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41" descr="1007534_00_mai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379" y="2913222"/>
            <a:ext cx="783628" cy="58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50" descr="234764-140330210T46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312" y="2343682"/>
            <a:ext cx="783627" cy="76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29" descr="bread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FD2E6"/>
              </a:clrFrom>
              <a:clrTo>
                <a:srgbClr val="EFD2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" t="14844" r="9091" b="10938"/>
          <a:stretch>
            <a:fillRect/>
          </a:stretch>
        </p:blipFill>
        <p:spPr bwMode="auto">
          <a:xfrm>
            <a:off x="4787435" y="4392514"/>
            <a:ext cx="972605" cy="55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3" name="组合 41"/>
          <p:cNvGrpSpPr/>
          <p:nvPr/>
        </p:nvGrpSpPr>
        <p:grpSpPr bwMode="auto">
          <a:xfrm>
            <a:off x="4215463" y="4662163"/>
            <a:ext cx="498901" cy="289811"/>
            <a:chOff x="3857620" y="1785926"/>
            <a:chExt cx="683165" cy="530212"/>
          </a:xfrm>
        </p:grpSpPr>
        <p:pic>
          <p:nvPicPr>
            <p:cNvPr id="21571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620" y="1857364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2" name="Picture 18" descr="appl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1785926"/>
              <a:ext cx="468851" cy="45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4" name="组合 48"/>
          <p:cNvGrpSpPr/>
          <p:nvPr/>
        </p:nvGrpSpPr>
        <p:grpSpPr bwMode="auto">
          <a:xfrm>
            <a:off x="7407925" y="2913221"/>
            <a:ext cx="783628" cy="302411"/>
            <a:chOff x="4572000" y="7429528"/>
            <a:chExt cx="1968144" cy="1047729"/>
          </a:xfrm>
        </p:grpSpPr>
        <p:pic>
          <p:nvPicPr>
            <p:cNvPr id="21569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7429528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0" name="Picture 6" descr="http://pica.nipic.com/2008-01-22/2008122105340718_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40586">
              <a:off x="5111385" y="7460776"/>
              <a:ext cx="1428759" cy="101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5" name="Picture 6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6" t="66602" r="3986" b="14153"/>
          <a:stretch>
            <a:fillRect/>
          </a:stretch>
        </p:blipFill>
        <p:spPr bwMode="auto">
          <a:xfrm rot="21017463">
            <a:off x="5190586" y="4183347"/>
            <a:ext cx="957487" cy="47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6" name="组合 51"/>
          <p:cNvGrpSpPr/>
          <p:nvPr/>
        </p:nvGrpSpPr>
        <p:grpSpPr bwMode="auto">
          <a:xfrm rot="20221631">
            <a:off x="1537018" y="4211068"/>
            <a:ext cx="725674" cy="524178"/>
            <a:chOff x="3585798" y="971371"/>
            <a:chExt cx="887730" cy="907368"/>
          </a:xfrm>
        </p:grpSpPr>
        <p:pic>
          <p:nvPicPr>
            <p:cNvPr id="21567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640800">
              <a:off x="3585798" y="971371"/>
              <a:ext cx="5473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8" name="Picture 10" descr="http://img.sootuu.com/vector/2006-4/200642511638163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96289">
              <a:off x="3945742" y="1049618"/>
              <a:ext cx="527786" cy="8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7" name="Picture 17" descr="ba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0" t="41330" r="45688" b="44246"/>
          <a:stretch>
            <a:fillRect/>
          </a:stretch>
        </p:blipFill>
        <p:spPr bwMode="auto">
          <a:xfrm rot="1448724">
            <a:off x="6765402" y="3452520"/>
            <a:ext cx="1070873" cy="41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3" descr="oran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152" y="2457087"/>
            <a:ext cx="428349" cy="3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9" name="组合 45"/>
          <p:cNvGrpSpPr/>
          <p:nvPr/>
        </p:nvGrpSpPr>
        <p:grpSpPr bwMode="auto">
          <a:xfrm>
            <a:off x="3499868" y="4178306"/>
            <a:ext cx="1214496" cy="536779"/>
            <a:chOff x="3015097" y="3543297"/>
            <a:chExt cx="1744667" cy="1086296"/>
          </a:xfrm>
        </p:grpSpPr>
        <p:pic>
          <p:nvPicPr>
            <p:cNvPr id="21564" name="Picture 53" descr="MCj01934300000[1]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066147">
              <a:off x="3985622" y="3855451"/>
              <a:ext cx="1086296" cy="4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5" name="Picture 54" descr="MCj01934280000[1]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097" y="3738504"/>
              <a:ext cx="1028100" cy="83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6" name="Picture 55" descr="MCj02151450000[1]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981" y="3969925"/>
              <a:ext cx="733425" cy="61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46107" name="表格 46106"/>
          <p:cNvGraphicFramePr/>
          <p:nvPr/>
        </p:nvGraphicFramePr>
        <p:xfrm>
          <a:off x="571973" y="2089153"/>
          <a:ext cx="6500831" cy="2134513"/>
        </p:xfrm>
        <a:graphic>
          <a:graphicData uri="http://schemas.openxmlformats.org/drawingml/2006/table">
            <a:tbl>
              <a:tblPr/>
              <a:tblGrid>
                <a:gridCol w="1071566"/>
                <a:gridCol w="1714505"/>
                <a:gridCol w="1857380"/>
                <a:gridCol w="1857380"/>
              </a:tblGrid>
              <a:tr h="91071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56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140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499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2023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39" marR="91439" marT="34280" marB="3428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pSp>
        <p:nvGrpSpPr>
          <p:cNvPr id="21547" name="组合 23"/>
          <p:cNvGrpSpPr/>
          <p:nvPr/>
        </p:nvGrpSpPr>
        <p:grpSpPr bwMode="auto">
          <a:xfrm>
            <a:off x="571974" y="756026"/>
            <a:ext cx="5102396" cy="1612856"/>
            <a:chOff x="2473661" y="3415443"/>
            <a:chExt cx="5809011" cy="2329424"/>
          </a:xfrm>
        </p:grpSpPr>
        <p:sp>
          <p:nvSpPr>
            <p:cNvPr id="46" name="圆角矩形标注 45"/>
            <p:cNvSpPr/>
            <p:nvPr/>
          </p:nvSpPr>
          <p:spPr>
            <a:xfrm>
              <a:off x="2473661" y="3561032"/>
              <a:ext cx="5645499" cy="1932695"/>
            </a:xfrm>
            <a:prstGeom prst="wedgeRoundRectCallout">
              <a:avLst>
                <a:gd name="adj1" fmla="val 60763"/>
                <a:gd name="adj2" fmla="val 10018"/>
                <a:gd name="adj3" fmla="val 16667"/>
              </a:avLst>
            </a:prstGeom>
            <a:solidFill>
              <a:srgbClr val="FFFF99"/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1563" name="TextBox 22"/>
            <p:cNvSpPr txBox="1">
              <a:spLocks noChangeArrowheads="1"/>
            </p:cNvSpPr>
            <p:nvPr/>
          </p:nvSpPr>
          <p:spPr bwMode="auto">
            <a:xfrm>
              <a:off x="2639065" y="3415443"/>
              <a:ext cx="5643607" cy="2329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>
                  <a:latin typeface="Times New Roman" panose="02020603050405020304" pitchFamily="18" charset="0"/>
                </a:rPr>
                <a:t> has </a:t>
              </a:r>
              <a:r>
                <a:rPr lang="en-US" altLang="zh-CN" sz="19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>
                  <a:latin typeface="Times New Roman" panose="02020603050405020304" pitchFamily="18" charset="0"/>
                </a:rPr>
                <a:t> for breakfast. </a:t>
              </a:r>
              <a:endParaRPr lang="en-US" altLang="zh-CN" sz="1900" b="1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>
                  <a:latin typeface="Times New Roman" panose="02020603050405020304" pitchFamily="18" charset="0"/>
                </a:rPr>
                <a:t>He/She has </a:t>
              </a:r>
              <a:r>
                <a:rPr lang="en-US" altLang="zh-CN" sz="19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>
                  <a:latin typeface="Times New Roman" panose="02020603050405020304" pitchFamily="18" charset="0"/>
                </a:rPr>
                <a:t> for lunch.</a:t>
              </a:r>
              <a:endParaRPr lang="en-US" altLang="zh-CN" sz="1900" b="1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>
                  <a:latin typeface="Times New Roman" panose="02020603050405020304" pitchFamily="18" charset="0"/>
                </a:rPr>
                <a:t>He/She has </a:t>
              </a:r>
              <a:r>
                <a:rPr lang="en-US" altLang="zh-CN" sz="19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>
                  <a:latin typeface="Times New Roman" panose="02020603050405020304" pitchFamily="18" charset="0"/>
                </a:rPr>
                <a:t> for dinner.</a:t>
              </a:r>
              <a:endParaRPr lang="en-US" altLang="zh-CN" sz="1900" b="1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>
                  <a:latin typeface="Times New Roman" panose="02020603050405020304" pitchFamily="18" charset="0"/>
                </a:rPr>
                <a:t>I think he/she has a healthy diet.</a:t>
              </a:r>
              <a:endParaRPr lang="en-US" altLang="zh-CN" sz="1900" b="1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00" b="1">
                  <a:latin typeface="Times New Roman" panose="02020603050405020304" pitchFamily="18" charset="0"/>
                </a:rPr>
                <a:t>(I think he/she can have </a:t>
              </a:r>
              <a:r>
                <a:rPr lang="en-US" altLang="zh-CN" sz="19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r>
                <a:rPr lang="en-US" altLang="zh-CN" sz="1900" b="1">
                  <a:latin typeface="Times New Roman" panose="02020603050405020304" pitchFamily="18" charset="0"/>
                </a:rPr>
                <a:t>)</a:t>
              </a:r>
              <a:endParaRPr lang="zh-CN" altLang="en-US" sz="1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548" name="组合 27"/>
          <p:cNvGrpSpPr/>
          <p:nvPr/>
        </p:nvGrpSpPr>
        <p:grpSpPr bwMode="auto">
          <a:xfrm rot="782876">
            <a:off x="2292930" y="4238789"/>
            <a:ext cx="1428672" cy="642623"/>
            <a:chOff x="752579" y="4034362"/>
            <a:chExt cx="1648229" cy="767863"/>
          </a:xfrm>
        </p:grpSpPr>
        <p:pic>
          <p:nvPicPr>
            <p:cNvPr id="21559" name="Picture 50" descr="MCj02155220000[1]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79" y="4077072"/>
              <a:ext cx="832693" cy="63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0" name="Picture 56" descr="MCj01986390000[1]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661" y="4295831"/>
              <a:ext cx="971147" cy="506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1" name="Picture 51" descr="MCj02904800000[1]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973" y="4034362"/>
              <a:ext cx="703262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49" name="Picture 45" descr="1943892815926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471" y="4606720"/>
            <a:ext cx="778587" cy="34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50" name="图片 27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AF8F9"/>
              </a:clrFrom>
              <a:clrTo>
                <a:srgbClr val="FAF8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5" t="31419" r="41000" b="41554"/>
          <a:stretch>
            <a:fillRect/>
          </a:stretch>
        </p:blipFill>
        <p:spPr bwMode="auto">
          <a:xfrm>
            <a:off x="3928217" y="2099235"/>
            <a:ext cx="859218" cy="68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51" name="图片 28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5F3F4"/>
              </a:clrFrom>
              <a:clrTo>
                <a:srgbClr val="F5F3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4" t="24661" r="9500" b="58446"/>
          <a:stretch>
            <a:fillRect/>
          </a:stretch>
        </p:blipFill>
        <p:spPr bwMode="auto">
          <a:xfrm>
            <a:off x="5644133" y="2142075"/>
            <a:ext cx="927250" cy="53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52" name="TextBox 30"/>
          <p:cNvSpPr txBox="1">
            <a:spLocks noChangeArrowheads="1"/>
          </p:cNvSpPr>
          <p:nvPr/>
        </p:nvSpPr>
        <p:spPr bwMode="auto">
          <a:xfrm>
            <a:off x="3787113" y="2625931"/>
            <a:ext cx="1569774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Lunch</a:t>
            </a:r>
            <a:endParaRPr lang="zh-CN" altLang="en-US" sz="2500" b="1"/>
          </a:p>
        </p:txBody>
      </p:sp>
      <p:pic>
        <p:nvPicPr>
          <p:cNvPr id="21553" name="图片 26" descr="MjAwODExMTgxODI1NDRfMjAyLjExMi4yMC4xOTFfODUwNjg2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t="58446" r="77000" b="26350"/>
          <a:stretch>
            <a:fillRect/>
          </a:stretch>
        </p:blipFill>
        <p:spPr bwMode="auto">
          <a:xfrm>
            <a:off x="2000643" y="2142075"/>
            <a:ext cx="1000323" cy="48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54" name="TextBox 31"/>
          <p:cNvSpPr txBox="1">
            <a:spLocks noChangeArrowheads="1"/>
          </p:cNvSpPr>
          <p:nvPr/>
        </p:nvSpPr>
        <p:spPr bwMode="auto">
          <a:xfrm>
            <a:off x="5571062" y="2608291"/>
            <a:ext cx="1572294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Dinner</a:t>
            </a:r>
            <a:endParaRPr lang="zh-CN" altLang="en-US" sz="2500" b="1"/>
          </a:p>
        </p:txBody>
      </p:sp>
      <p:sp>
        <p:nvSpPr>
          <p:cNvPr id="21555" name="TextBox 29"/>
          <p:cNvSpPr txBox="1">
            <a:spLocks noChangeArrowheads="1"/>
          </p:cNvSpPr>
          <p:nvPr/>
        </p:nvSpPr>
        <p:spPr bwMode="auto">
          <a:xfrm>
            <a:off x="1713397" y="2608291"/>
            <a:ext cx="1715918" cy="4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Breakfast</a:t>
            </a:r>
            <a:endParaRPr lang="zh-CN" altLang="en-US" sz="2500" b="1"/>
          </a:p>
        </p:txBody>
      </p:sp>
      <p:sp>
        <p:nvSpPr>
          <p:cNvPr id="21556" name="TextBox 29"/>
          <p:cNvSpPr txBox="1">
            <a:spLocks noChangeArrowheads="1"/>
          </p:cNvSpPr>
          <p:nvPr/>
        </p:nvSpPr>
        <p:spPr bwMode="auto">
          <a:xfrm>
            <a:off x="571973" y="2338641"/>
            <a:ext cx="1713397" cy="4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500" b="1"/>
              <a:t>Name</a:t>
            </a:r>
            <a:endParaRPr lang="zh-CN" altLang="en-US" sz="2500" b="1"/>
          </a:p>
        </p:txBody>
      </p:sp>
      <p:sp>
        <p:nvSpPr>
          <p:cNvPr id="21557" name="圆角矩形 46149"/>
          <p:cNvSpPr>
            <a:spLocks noChangeArrowheads="1"/>
          </p:cNvSpPr>
          <p:nvPr/>
        </p:nvSpPr>
        <p:spPr bwMode="auto">
          <a:xfrm>
            <a:off x="899534" y="85684"/>
            <a:ext cx="3658608" cy="572061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58" name="矩形 46150"/>
          <p:cNvSpPr>
            <a:spLocks noChangeArrowheads="1" noChangeShapeType="1" noTextEdit="1"/>
          </p:cNvSpPr>
          <p:nvPr/>
        </p:nvSpPr>
        <p:spPr bwMode="auto">
          <a:xfrm>
            <a:off x="1620169" y="194048"/>
            <a:ext cx="2617970" cy="400693"/>
          </a:xfrm>
          <a:prstGeom prst="rect">
            <a:avLst/>
          </a:prstGeom>
        </p:spPr>
        <p:txBody>
          <a:bodyPr wrap="none" lIns="145143" tIns="72571" rIns="145143" bIns="72571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2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Let's show!</a:t>
            </a:r>
            <a:endParaRPr lang="zh-CN" altLang="en-US" sz="32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椭圆 39937"/>
          <p:cNvSpPr>
            <a:spLocks noChangeArrowheads="1"/>
          </p:cNvSpPr>
          <p:nvPr/>
        </p:nvSpPr>
        <p:spPr bwMode="auto">
          <a:xfrm>
            <a:off x="262050" y="1436450"/>
            <a:ext cx="4268375" cy="2288240"/>
          </a:xfrm>
          <a:prstGeom prst="ellipse">
            <a:avLst/>
          </a:prstGeom>
          <a:solidFill>
            <a:srgbClr val="A8FAA4"/>
          </a:solidFill>
          <a:ln w="9525">
            <a:solidFill>
              <a:srgbClr val="A8FAA4"/>
            </a:solidFill>
            <a:round/>
          </a:ln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1" name="文本框 39938"/>
          <p:cNvSpPr txBox="1">
            <a:spLocks noChangeArrowheads="1"/>
          </p:cNvSpPr>
          <p:nvPr/>
        </p:nvSpPr>
        <p:spPr bwMode="auto">
          <a:xfrm>
            <a:off x="1370719" y="1542294"/>
            <a:ext cx="1738595" cy="76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Healthy food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  </a:t>
            </a:r>
            <a:r>
              <a:rPr lang="zh-CN" altLang="en-US" sz="2200" b="1">
                <a:latin typeface="Times New Roman" panose="02020603050405020304" pitchFamily="18" charset="0"/>
              </a:rPr>
              <a:t>健康食品</a:t>
            </a:r>
            <a:endParaRPr lang="zh-CN" altLang="en-US" sz="2200" b="1">
              <a:latin typeface="Times New Roman" panose="02020603050405020304" pitchFamily="18" charset="0"/>
            </a:endParaRPr>
          </a:p>
        </p:txBody>
      </p:sp>
      <p:sp>
        <p:nvSpPr>
          <p:cNvPr id="22532" name="椭圆 39939"/>
          <p:cNvSpPr>
            <a:spLocks noChangeArrowheads="1"/>
          </p:cNvSpPr>
          <p:nvPr/>
        </p:nvSpPr>
        <p:spPr bwMode="auto">
          <a:xfrm>
            <a:off x="4800034" y="1549856"/>
            <a:ext cx="4265855" cy="2230277"/>
          </a:xfrm>
          <a:prstGeom prst="ellipse">
            <a:avLst/>
          </a:prstGeom>
          <a:solidFill>
            <a:srgbClr val="F9F7A7"/>
          </a:solidFill>
          <a:ln w="9525">
            <a:solidFill>
              <a:srgbClr val="F9F7A7"/>
            </a:solidFill>
            <a:round/>
          </a:ln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3" name="文本框 39940"/>
          <p:cNvSpPr txBox="1">
            <a:spLocks noChangeArrowheads="1"/>
          </p:cNvSpPr>
          <p:nvPr/>
        </p:nvSpPr>
        <p:spPr bwMode="auto">
          <a:xfrm>
            <a:off x="6400044" y="1600256"/>
            <a:ext cx="1388357" cy="76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Junk food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垃圾食品</a:t>
            </a:r>
            <a:endParaRPr lang="zh-CN" altLang="en-US" sz="2200" b="1">
              <a:latin typeface="Times New Roman" panose="02020603050405020304" pitchFamily="18" charset="0"/>
            </a:endParaRPr>
          </a:p>
        </p:txBody>
      </p:sp>
      <p:sp>
        <p:nvSpPr>
          <p:cNvPr id="39942" name="文本框 39941"/>
          <p:cNvSpPr txBox="1">
            <a:spLocks noChangeArrowheads="1"/>
          </p:cNvSpPr>
          <p:nvPr/>
        </p:nvSpPr>
        <p:spPr bwMode="auto">
          <a:xfrm>
            <a:off x="229295" y="4800768"/>
            <a:ext cx="667720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egg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pic>
        <p:nvPicPr>
          <p:cNvPr id="39943" name="图片 39942" descr="V0NC_ZO16$I67QYG}D1~Y1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E3EFD7"/>
              </a:clrFrom>
              <a:clrTo>
                <a:srgbClr val="E3EF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537" y="3999380"/>
            <a:ext cx="1096071" cy="83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文本框 39943"/>
          <p:cNvSpPr txBox="1">
            <a:spLocks noChangeArrowheads="1"/>
          </p:cNvSpPr>
          <p:nvPr/>
        </p:nvSpPr>
        <p:spPr bwMode="auto">
          <a:xfrm>
            <a:off x="1370718" y="4800768"/>
            <a:ext cx="826462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bean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pic>
        <p:nvPicPr>
          <p:cNvPr id="39945" name="图片 39944" descr="%X2V~Y8WL_H042V}LTJWW0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845" y="3943938"/>
            <a:ext cx="826462" cy="91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文本框 39945"/>
          <p:cNvSpPr txBox="1">
            <a:spLocks noChangeArrowheads="1"/>
          </p:cNvSpPr>
          <p:nvPr/>
        </p:nvSpPr>
        <p:spPr bwMode="auto">
          <a:xfrm>
            <a:off x="2439072" y="4836049"/>
            <a:ext cx="1194339" cy="35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>
                <a:latin typeface="Arial" panose="020B0604020202020204" pitchFamily="34" charset="0"/>
              </a:rPr>
              <a:t>ice cream</a:t>
            </a:r>
            <a:endParaRPr lang="en-US" altLang="zh-CN" sz="1700" b="1">
              <a:latin typeface="Arial" panose="020B0604020202020204" pitchFamily="34" charset="0"/>
            </a:endParaRPr>
          </a:p>
        </p:txBody>
      </p:sp>
      <p:pic>
        <p:nvPicPr>
          <p:cNvPr id="39947" name="图片 39946" descr=")DFS_F$ESA[V20}{I2P[2TJ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262" y="3933859"/>
            <a:ext cx="1678122" cy="87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8" name="文本框 39947"/>
          <p:cNvSpPr txBox="1">
            <a:spLocks noChangeArrowheads="1"/>
          </p:cNvSpPr>
          <p:nvPr/>
        </p:nvSpPr>
        <p:spPr bwMode="auto">
          <a:xfrm>
            <a:off x="3777035" y="4720125"/>
            <a:ext cx="891975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salad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pic>
        <p:nvPicPr>
          <p:cNvPr id="39949" name="图片 39948" descr="CL6@`64N}$KQKV8T2X1AC]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192" y="4047262"/>
            <a:ext cx="907093" cy="6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0" name="文本框 39949"/>
          <p:cNvSpPr txBox="1">
            <a:spLocks noChangeArrowheads="1"/>
          </p:cNvSpPr>
          <p:nvPr/>
        </p:nvSpPr>
        <p:spPr bwMode="auto">
          <a:xfrm>
            <a:off x="5140193" y="4614282"/>
            <a:ext cx="1022999" cy="61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>
                <a:latin typeface="Arial" panose="020B0604020202020204" pitchFamily="34" charset="0"/>
              </a:rPr>
              <a:t>instant </a:t>
            </a:r>
            <a:endParaRPr lang="en-US" altLang="zh-CN" sz="1700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700" b="1">
                <a:latin typeface="Arial" panose="020B0604020202020204" pitchFamily="34" charset="0"/>
              </a:rPr>
              <a:t>noodles</a:t>
            </a:r>
            <a:endParaRPr lang="en-US" altLang="zh-CN" sz="1700" b="1">
              <a:latin typeface="Arial" panose="020B0604020202020204" pitchFamily="34" charset="0"/>
            </a:endParaRPr>
          </a:p>
        </p:txBody>
      </p:sp>
      <p:pic>
        <p:nvPicPr>
          <p:cNvPr id="39951" name="图片 39950" descr="~LE69G@8A%3SE65NX1@B4ZM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606" y="3707051"/>
            <a:ext cx="733234" cy="892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椭圆 39951"/>
          <p:cNvSpPr>
            <a:spLocks noChangeArrowheads="1"/>
          </p:cNvSpPr>
          <p:nvPr/>
        </p:nvSpPr>
        <p:spPr bwMode="auto">
          <a:xfrm>
            <a:off x="760951" y="4458036"/>
            <a:ext cx="914653" cy="68546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953" name="椭圆 39952" descr="图片1"/>
          <p:cNvSpPr>
            <a:spLocks noChangeArrowheads="1"/>
          </p:cNvSpPr>
          <p:nvPr/>
        </p:nvSpPr>
        <p:spPr bwMode="auto">
          <a:xfrm>
            <a:off x="229294" y="3943939"/>
            <a:ext cx="685359" cy="798867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954" name="文本框 39953"/>
          <p:cNvSpPr txBox="1">
            <a:spLocks noChangeArrowheads="1"/>
          </p:cNvSpPr>
          <p:nvPr/>
        </p:nvSpPr>
        <p:spPr bwMode="auto">
          <a:xfrm>
            <a:off x="7294539" y="3933858"/>
            <a:ext cx="1751192" cy="35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700" b="1">
                <a:latin typeface="Arial" panose="020B0604020202020204" pitchFamily="34" charset="0"/>
              </a:rPr>
              <a:t> </a:t>
            </a:r>
            <a:r>
              <a:rPr lang="en-US" altLang="zh-CN" sz="1700" b="1">
                <a:latin typeface="Arial" panose="020B0604020202020204" pitchFamily="34" charset="0"/>
              </a:rPr>
              <a:t>Coca Cola</a:t>
            </a:r>
            <a:endParaRPr lang="en-US" altLang="zh-CN" sz="1700" b="1">
              <a:latin typeface="Arial" panose="020B0604020202020204" pitchFamily="34" charset="0"/>
            </a:endParaRPr>
          </a:p>
        </p:txBody>
      </p:sp>
      <p:sp>
        <p:nvSpPr>
          <p:cNvPr id="22547" name="五边形 39954"/>
          <p:cNvSpPr>
            <a:spLocks noChangeArrowheads="1"/>
          </p:cNvSpPr>
          <p:nvPr/>
        </p:nvSpPr>
        <p:spPr bwMode="auto">
          <a:xfrm>
            <a:off x="0" y="1"/>
            <a:ext cx="3419237" cy="680424"/>
          </a:xfrm>
          <a:prstGeom prst="homePlate">
            <a:avLst>
              <a:gd name="adj" fmla="val 94050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66"/>
                </a:solidFill>
                <a:latin typeface="Arial" panose="020B0604020202020204" pitchFamily="34" charset="0"/>
              </a:rPr>
              <a:t>Know more</a:t>
            </a:r>
            <a:endParaRPr lang="en-US" altLang="zh-CN" b="1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4.44444E-6 L 0.05417 -0.3333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16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 0.00343 L 0.07385 -0.3411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19 0.04412 L 0.02204 -0.314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179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3 -0.00784 L 0.07274 -0.3411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92 0.03529 L -0.10499 -0.3058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71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24 -0.0147 L -0.13696 -0.34804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65 -0.03333 L 0.27363 -0.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18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7 -0.03824 L 0.27721 -0.3852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78 0.04265 L 0.08404 -0.28529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16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94 0.04314 L 0.11931 -0.32059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-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48 0.07892 L 0.06172 -0.19657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3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82 0.13039 L 0.00661 -0.2318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-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39944" grpId="0"/>
      <p:bldP spid="39946" grpId="0"/>
      <p:bldP spid="39948" grpId="0"/>
      <p:bldP spid="39950" grpId="0"/>
      <p:bldP spid="399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12290"/>
          <p:cNvSpPr txBox="1">
            <a:spLocks noChangeArrowheads="1"/>
          </p:cNvSpPr>
          <p:nvPr/>
        </p:nvSpPr>
        <p:spPr bwMode="auto">
          <a:xfrm>
            <a:off x="667323" y="525753"/>
            <a:ext cx="1882218" cy="57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学习目标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827584" y="1418580"/>
            <a:ext cx="8002574" cy="269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>
            <a:lvl1pPr marL="192405" indent="-19240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4859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19431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4003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8575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700" b="1" dirty="0">
                <a:latin typeface="Times New Roman" panose="02020603050405020304" pitchFamily="18" charset="0"/>
              </a:rPr>
              <a:t>1</a:t>
            </a:r>
            <a:r>
              <a:rPr lang="zh-CN" altLang="en-US" sz="1700" b="1" dirty="0">
                <a:latin typeface="Times New Roman" panose="02020603050405020304" pitchFamily="18" charset="0"/>
              </a:rPr>
              <a:t>、 </a:t>
            </a:r>
            <a:r>
              <a:rPr lang="en-US" altLang="zh-CN" sz="1700" b="1" dirty="0">
                <a:latin typeface="Times New Roman" panose="02020603050405020304" pitchFamily="18" charset="0"/>
              </a:rPr>
              <a:t>I can retell the story. </a:t>
            </a:r>
            <a:r>
              <a:rPr lang="zh-CN" altLang="en-US" sz="1700" b="1" dirty="0">
                <a:latin typeface="Times New Roman" panose="02020603050405020304" pitchFamily="18" charset="0"/>
                <a:ea typeface="楷体_GB2312" pitchFamily="49" charset="-122"/>
              </a:rPr>
              <a:t>我会复述故事。</a:t>
            </a:r>
            <a:endParaRPr lang="zh-CN" altLang="en-US" sz="17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1700" b="1" dirty="0">
                <a:latin typeface="Times New Roman" panose="02020603050405020304" pitchFamily="18" charset="0"/>
              </a:rPr>
              <a:t>2</a:t>
            </a:r>
            <a:r>
              <a:rPr lang="zh-CN" altLang="en-US" sz="1700" b="1" dirty="0">
                <a:latin typeface="Times New Roman" panose="02020603050405020304" pitchFamily="18" charset="0"/>
              </a:rPr>
              <a:t>、 </a:t>
            </a:r>
            <a:r>
              <a:rPr lang="en-US" altLang="zh-CN" sz="1700" b="1" dirty="0">
                <a:latin typeface="Times New Roman" panose="02020603050405020304" pitchFamily="18" charset="0"/>
              </a:rPr>
              <a:t>I can distinguish between “countable </a:t>
            </a:r>
            <a:r>
              <a:rPr lang="en-US" altLang="zh-CN" sz="1700" b="1" dirty="0" smtClean="0">
                <a:latin typeface="Times New Roman" panose="02020603050405020304" pitchFamily="18" charset="0"/>
              </a:rPr>
              <a:t>nouns</a:t>
            </a:r>
            <a:r>
              <a:rPr lang="en-US" altLang="zh-CN" sz="1700" b="1" dirty="0">
                <a:latin typeface="Times New Roman" panose="02020603050405020304" pitchFamily="18" charset="0"/>
              </a:rPr>
              <a:t>” and ”uncountable nouns</a:t>
            </a:r>
            <a:r>
              <a:rPr lang="en-US" altLang="zh-CN" sz="1700" b="1" dirty="0" smtClean="0">
                <a:latin typeface="Times New Roman" panose="02020603050405020304" pitchFamily="18" charset="0"/>
              </a:rPr>
              <a:t>”.</a:t>
            </a:r>
            <a:endParaRPr lang="en-US" altLang="zh-CN" sz="1700" b="1" dirty="0" smtClean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1700" b="1" dirty="0" smtClean="0">
                <a:latin typeface="Times New Roman" panose="02020603050405020304" pitchFamily="18" charset="0"/>
                <a:ea typeface="楷体_GB2312" pitchFamily="49" charset="-122"/>
              </a:rPr>
              <a:t>我</a:t>
            </a:r>
            <a:r>
              <a:rPr lang="zh-CN" altLang="en-US" sz="1700" b="1" dirty="0">
                <a:latin typeface="Times New Roman" panose="02020603050405020304" pitchFamily="18" charset="0"/>
                <a:ea typeface="楷体_GB2312" pitchFamily="49" charset="-122"/>
              </a:rPr>
              <a:t>能区分“可数名词”和“不可数名词”。</a:t>
            </a:r>
            <a:endParaRPr lang="zh-CN" altLang="en-US" sz="17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endParaRPr lang="en-US" altLang="zh-CN" sz="17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1700" b="1" dirty="0">
                <a:latin typeface="Times New Roman" panose="02020603050405020304" pitchFamily="18" charset="0"/>
              </a:rPr>
              <a:t>3 </a:t>
            </a:r>
            <a:r>
              <a:rPr lang="zh-CN" altLang="en-US" sz="1700" b="1" dirty="0">
                <a:latin typeface="Times New Roman" panose="02020603050405020304" pitchFamily="18" charset="0"/>
              </a:rPr>
              <a:t>、 </a:t>
            </a:r>
            <a:r>
              <a:rPr lang="en-US" altLang="zh-CN" sz="1700" b="1" dirty="0">
                <a:latin typeface="Times New Roman" panose="02020603050405020304" pitchFamily="18" charset="0"/>
              </a:rPr>
              <a:t>I can use the quantities “some”, ”a lot </a:t>
            </a:r>
            <a:r>
              <a:rPr lang="en-US" altLang="zh-CN" sz="1700" b="1" dirty="0" smtClean="0">
                <a:latin typeface="Times New Roman" panose="02020603050405020304" pitchFamily="18" charset="0"/>
              </a:rPr>
              <a:t>of</a:t>
            </a:r>
            <a:r>
              <a:rPr lang="en-US" altLang="zh-CN" sz="1700" b="1" dirty="0">
                <a:latin typeface="Times New Roman" panose="02020603050405020304" pitchFamily="18" charset="0"/>
              </a:rPr>
              <a:t>”, ”a little”, ”a few” correctly.</a:t>
            </a:r>
            <a:endParaRPr lang="en-US" altLang="zh-CN" sz="17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1700" b="1" dirty="0" smtClean="0">
                <a:latin typeface="Times New Roman" panose="02020603050405020304" pitchFamily="18" charset="0"/>
                <a:ea typeface="楷体_GB2312" pitchFamily="49" charset="-122"/>
              </a:rPr>
              <a:t>我</a:t>
            </a:r>
            <a:r>
              <a:rPr lang="zh-CN" altLang="en-US" sz="1700" b="1" dirty="0">
                <a:latin typeface="Times New Roman" panose="02020603050405020304" pitchFamily="18" charset="0"/>
                <a:ea typeface="楷体_GB2312" pitchFamily="49" charset="-122"/>
              </a:rPr>
              <a:t>能正确运用量词表达事物的数量。</a:t>
            </a:r>
            <a:endParaRPr lang="zh-CN" altLang="en-US" sz="17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endParaRPr lang="zh-CN" altLang="en-US" sz="17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1700" dirty="0">
                <a:latin typeface="Times New Roman" panose="02020603050405020304" pitchFamily="18" charset="0"/>
              </a:rPr>
              <a:t> </a:t>
            </a:r>
            <a:r>
              <a:rPr lang="en-US" altLang="zh-CN" sz="1700" b="1" dirty="0">
                <a:latin typeface="Times New Roman" panose="02020603050405020304" pitchFamily="18" charset="0"/>
              </a:rPr>
              <a:t>4</a:t>
            </a:r>
            <a:r>
              <a:rPr lang="zh-CN" altLang="en-US" sz="1700" b="1" dirty="0">
                <a:latin typeface="Times New Roman" panose="02020603050405020304" pitchFamily="18" charset="0"/>
              </a:rPr>
              <a:t>、 </a:t>
            </a:r>
            <a:r>
              <a:rPr lang="en-US" altLang="zh-CN" sz="1700" b="1" dirty="0">
                <a:latin typeface="Times New Roman" panose="02020603050405020304" pitchFamily="18" charset="0"/>
              </a:rPr>
              <a:t>I can talk about our daily meals and say something about someone else.</a:t>
            </a:r>
            <a:endParaRPr lang="en-US" altLang="zh-CN" sz="17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1700" b="1" dirty="0" smtClean="0">
                <a:latin typeface="Times New Roman" panose="02020603050405020304" pitchFamily="18" charset="0"/>
                <a:ea typeface="楷体_GB2312" pitchFamily="49" charset="-122"/>
              </a:rPr>
              <a:t>我</a:t>
            </a:r>
            <a:r>
              <a:rPr lang="zh-CN" altLang="en-US" sz="1700" b="1" dirty="0">
                <a:latin typeface="Times New Roman" panose="02020603050405020304" pitchFamily="18" charset="0"/>
                <a:ea typeface="楷体_GB2312" pitchFamily="49" charset="-122"/>
              </a:rPr>
              <a:t>会谈论自己和他人的一日三餐。</a:t>
            </a:r>
            <a:endParaRPr lang="zh-CN" altLang="en-US" sz="17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1" name="文本框 12292"/>
          <p:cNvSpPr txBox="1">
            <a:spLocks noChangeArrowheads="1"/>
          </p:cNvSpPr>
          <p:nvPr/>
        </p:nvSpPr>
        <p:spPr bwMode="auto">
          <a:xfrm>
            <a:off x="2956290" y="2588131"/>
            <a:ext cx="164944" cy="35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2" name="流程图: 过程 12293"/>
          <p:cNvSpPr>
            <a:spLocks noChangeArrowheads="1"/>
          </p:cNvSpPr>
          <p:nvPr/>
        </p:nvSpPr>
        <p:spPr bwMode="auto">
          <a:xfrm>
            <a:off x="1403475" y="1600257"/>
            <a:ext cx="6629336" cy="1942987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CC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47105"/>
          <p:cNvSpPr>
            <a:spLocks noChangeArrowheads="1" noChangeShapeType="1" noTextEdit="1"/>
          </p:cNvSpPr>
          <p:nvPr/>
        </p:nvSpPr>
        <p:spPr bwMode="auto">
          <a:xfrm>
            <a:off x="603441" y="190250"/>
            <a:ext cx="8334375" cy="1145382"/>
          </a:xfrm>
          <a:prstGeom prst="rect">
            <a:avLst/>
          </a:prstGeom>
        </p:spPr>
        <p:txBody>
          <a:bodyPr wrap="none" lIns="81643" tIns="40822" rIns="81643" bIns="4082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Refused to junk </a:t>
            </a:r>
            <a:r>
              <a:rPr lang="en-US" altLang="zh-CN" sz="3200" b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food,stars</a:t>
            </a:r>
            <a:r>
              <a:rPr lang="en-US" altLang="zh-CN" sz="32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from me!</a:t>
            </a:r>
            <a:endParaRPr lang="en-US" altLang="zh-CN" sz="3200" b="1" kern="10" dirty="0">
              <a:ln w="9525">
                <a:solidFill>
                  <a:srgbClr val="000000"/>
                </a:solidFill>
                <a:round/>
              </a:ln>
              <a:solidFill>
                <a:srgbClr val="0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拒绝垃圾食品，从我做起！</a:t>
            </a:r>
            <a:endParaRPr lang="zh-CN" altLang="en-US" sz="3200" b="1" kern="10" dirty="0">
              <a:ln w="9525">
                <a:solidFill>
                  <a:srgbClr val="000000"/>
                </a:solidFill>
                <a:round/>
              </a:ln>
              <a:solidFill>
                <a:srgbClr val="0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29" name="文本框 47128"/>
          <p:cNvSpPr txBox="1">
            <a:spLocks noChangeArrowheads="1"/>
          </p:cNvSpPr>
          <p:nvPr/>
        </p:nvSpPr>
        <p:spPr bwMode="auto">
          <a:xfrm>
            <a:off x="2590255" y="1829584"/>
            <a:ext cx="4260817" cy="105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Eat well, eat healthy.</a:t>
            </a:r>
            <a:endParaRPr lang="en-US" altLang="zh-CN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合理饮食，健康饮食！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31" name="秋日私语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785" y="4677284"/>
            <a:ext cx="304883" cy="22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47128"/>
          <p:cNvSpPr txBox="1">
            <a:spLocks noChangeArrowheads="1"/>
          </p:cNvSpPr>
          <p:nvPr/>
        </p:nvSpPr>
        <p:spPr bwMode="auto">
          <a:xfrm>
            <a:off x="2529782" y="2913221"/>
            <a:ext cx="4331369" cy="105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Healthy diet, happy life.</a:t>
            </a:r>
            <a:endParaRPr lang="en-US" altLang="zh-CN" sz="32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健康饮食，开心生活！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0249" fill="hold"/>
                                        <p:tgtEl>
                                          <p:spTgt spid="47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2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31"/>
                </p:tgtEl>
              </p:cMediaNode>
            </p:audio>
          </p:childTnLst>
        </p:cTn>
      </p:par>
    </p:tnLst>
    <p:bldLst>
      <p:bldP spid="47129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3"/>
          <p:cNvSpPr txBox="1">
            <a:spLocks noChangeArrowheads="1"/>
          </p:cNvSpPr>
          <p:nvPr/>
        </p:nvSpPr>
        <p:spPr bwMode="auto">
          <a:xfrm>
            <a:off x="5485393" y="342733"/>
            <a:ext cx="2897658" cy="35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4579" name="Picture 36" descr="u=1283117784,2921872706&amp;fm=2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235" y="4407634"/>
            <a:ext cx="4011366" cy="73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262049" y="1096239"/>
            <a:ext cx="7921944" cy="125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509" tIns="41956" rIns="80509" bIns="41956">
            <a:spAutoFit/>
          </a:bodyPr>
          <a:lstStyle>
            <a:lvl1pPr marL="192405" indent="-19240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4859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19431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4003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857500" indent="8001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500" b="1" dirty="0">
              <a:solidFill>
                <a:srgbClr val="002060"/>
              </a:solidFill>
              <a:latin typeface="Victorian LET"/>
            </a:endParaRPr>
          </a:p>
          <a:p>
            <a:pPr algn="ctr" eaLnBrk="1" hangingPunct="1">
              <a:buFont typeface="Arial" panose="020B0604020202020204" pitchFamily="34" charset="0"/>
              <a:buAutoNum type="arabicPeriod"/>
            </a:pP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Write down the food you eat today. </a:t>
            </a:r>
            <a:endParaRPr lang="en-US" altLang="zh-CN" sz="25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（写下你今天的饮食情况。）</a:t>
            </a:r>
            <a:endParaRPr lang="zh-CN" altLang="en-US" sz="2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375436" y="2457087"/>
            <a:ext cx="7921944" cy="86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509" tIns="41956" rIns="80509" bIns="41956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500" b="1" dirty="0">
                <a:latin typeface="Times New Roman" panose="02020603050405020304" pitchFamily="18" charset="0"/>
              </a:rPr>
              <a:t>2.</a:t>
            </a: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Make a proposal for the schoolmates.</a:t>
            </a:r>
            <a:r>
              <a:rPr lang="en-US" altLang="zh-CN" sz="2500" dirty="0">
                <a:latin typeface="Times New Roman" panose="02020603050405020304" pitchFamily="18" charset="0"/>
              </a:rPr>
              <a:t>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（完成倡议书。）</a:t>
            </a:r>
            <a:endParaRPr lang="zh-CN" altLang="en-US" sz="2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582" name="Group 28"/>
          <p:cNvGrpSpPr/>
          <p:nvPr/>
        </p:nvGrpSpPr>
        <p:grpSpPr bwMode="auto">
          <a:xfrm rot="21342474">
            <a:off x="231813" y="466217"/>
            <a:ext cx="3691364" cy="1942987"/>
            <a:chOff x="0" y="0"/>
            <a:chExt cx="1440" cy="2291"/>
          </a:xfrm>
        </p:grpSpPr>
        <p:grpSp>
          <p:nvGrpSpPr>
            <p:cNvPr id="24584" name="Group 29"/>
            <p:cNvGrpSpPr>
              <a:grpSpLocks noChangeAspect="1"/>
            </p:cNvGrpSpPr>
            <p:nvPr/>
          </p:nvGrpSpPr>
          <p:grpSpPr bwMode="auto">
            <a:xfrm>
              <a:off x="0" y="31"/>
              <a:ext cx="1440" cy="2260"/>
              <a:chOff x="0" y="0"/>
              <a:chExt cx="1440" cy="2260"/>
            </a:xfrm>
          </p:grpSpPr>
          <p:pic>
            <p:nvPicPr>
              <p:cNvPr id="24586" name="Picture 4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40" cy="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87" name="Picture 5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96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88" name="Picture 6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240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89" name="Picture 7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" y="96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0" name="Picture 8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" y="240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1" name="Picture 9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96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2" name="Picture 10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" y="240"/>
                <a:ext cx="33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3" name="Picture 11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2" y="192"/>
                <a:ext cx="384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4" name="Picture 12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" y="384"/>
                <a:ext cx="38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5" name="Picture 13" descr="未命名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" y="384"/>
                <a:ext cx="57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585" name="未知"/>
            <p:cNvSpPr>
              <a:spLocks noChangeArrowheads="1"/>
            </p:cNvSpPr>
            <p:nvPr/>
          </p:nvSpPr>
          <p:spPr bwMode="auto">
            <a:xfrm>
              <a:off x="122" y="0"/>
              <a:ext cx="1292" cy="952"/>
            </a:xfrm>
            <a:custGeom>
              <a:avLst/>
              <a:gdLst>
                <a:gd name="T0" fmla="*/ 61 w 1292"/>
                <a:gd name="T1" fmla="*/ 158 h 952"/>
                <a:gd name="T2" fmla="*/ 0 w 1292"/>
                <a:gd name="T3" fmla="*/ 323 h 952"/>
                <a:gd name="T4" fmla="*/ 9 w 1292"/>
                <a:gd name="T5" fmla="*/ 672 h 952"/>
                <a:gd name="T6" fmla="*/ 114 w 1292"/>
                <a:gd name="T7" fmla="*/ 803 h 952"/>
                <a:gd name="T8" fmla="*/ 768 w 1292"/>
                <a:gd name="T9" fmla="*/ 812 h 952"/>
                <a:gd name="T10" fmla="*/ 829 w 1292"/>
                <a:gd name="T11" fmla="*/ 952 h 952"/>
                <a:gd name="T12" fmla="*/ 882 w 1292"/>
                <a:gd name="T13" fmla="*/ 891 h 952"/>
                <a:gd name="T14" fmla="*/ 1091 w 1292"/>
                <a:gd name="T15" fmla="*/ 812 h 952"/>
                <a:gd name="T16" fmla="*/ 1117 w 1292"/>
                <a:gd name="T17" fmla="*/ 803 h 952"/>
                <a:gd name="T18" fmla="*/ 1135 w 1292"/>
                <a:gd name="T19" fmla="*/ 786 h 952"/>
                <a:gd name="T20" fmla="*/ 1187 w 1292"/>
                <a:gd name="T21" fmla="*/ 768 h 952"/>
                <a:gd name="T22" fmla="*/ 1266 w 1292"/>
                <a:gd name="T23" fmla="*/ 699 h 952"/>
                <a:gd name="T24" fmla="*/ 1292 w 1292"/>
                <a:gd name="T25" fmla="*/ 559 h 952"/>
                <a:gd name="T26" fmla="*/ 1283 w 1292"/>
                <a:gd name="T27" fmla="*/ 350 h 952"/>
                <a:gd name="T28" fmla="*/ 1266 w 1292"/>
                <a:gd name="T29" fmla="*/ 297 h 952"/>
                <a:gd name="T30" fmla="*/ 1231 w 1292"/>
                <a:gd name="T31" fmla="*/ 254 h 952"/>
                <a:gd name="T32" fmla="*/ 1196 w 1292"/>
                <a:gd name="T33" fmla="*/ 210 h 952"/>
                <a:gd name="T34" fmla="*/ 1143 w 1292"/>
                <a:gd name="T35" fmla="*/ 88 h 952"/>
                <a:gd name="T36" fmla="*/ 637 w 1292"/>
                <a:gd name="T37" fmla="*/ 53 h 952"/>
                <a:gd name="T38" fmla="*/ 210 w 1292"/>
                <a:gd name="T39" fmla="*/ 79 h 952"/>
                <a:gd name="T40" fmla="*/ 157 w 1292"/>
                <a:gd name="T41" fmla="*/ 105 h 952"/>
                <a:gd name="T42" fmla="*/ 140 w 1292"/>
                <a:gd name="T43" fmla="*/ 123 h 952"/>
                <a:gd name="T44" fmla="*/ 87 w 1292"/>
                <a:gd name="T45" fmla="*/ 140 h 952"/>
                <a:gd name="T46" fmla="*/ 61 w 1292"/>
                <a:gd name="T47" fmla="*/ 158 h 9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92" h="952">
                  <a:moveTo>
                    <a:pt x="61" y="158"/>
                  </a:moveTo>
                  <a:cubicBezTo>
                    <a:pt x="45" y="209"/>
                    <a:pt x="31" y="279"/>
                    <a:pt x="0" y="323"/>
                  </a:cubicBezTo>
                  <a:cubicBezTo>
                    <a:pt x="3" y="439"/>
                    <a:pt x="3" y="556"/>
                    <a:pt x="9" y="672"/>
                  </a:cubicBezTo>
                  <a:cubicBezTo>
                    <a:pt x="10" y="701"/>
                    <a:pt x="84" y="802"/>
                    <a:pt x="114" y="803"/>
                  </a:cubicBezTo>
                  <a:cubicBezTo>
                    <a:pt x="332" y="811"/>
                    <a:pt x="550" y="809"/>
                    <a:pt x="768" y="812"/>
                  </a:cubicBezTo>
                  <a:cubicBezTo>
                    <a:pt x="821" y="849"/>
                    <a:pt x="815" y="892"/>
                    <a:pt x="829" y="952"/>
                  </a:cubicBezTo>
                  <a:cubicBezTo>
                    <a:pt x="849" y="932"/>
                    <a:pt x="862" y="910"/>
                    <a:pt x="882" y="891"/>
                  </a:cubicBezTo>
                  <a:cubicBezTo>
                    <a:pt x="908" y="802"/>
                    <a:pt x="1017" y="817"/>
                    <a:pt x="1091" y="812"/>
                  </a:cubicBezTo>
                  <a:cubicBezTo>
                    <a:pt x="1100" y="809"/>
                    <a:pt x="1109" y="808"/>
                    <a:pt x="1117" y="803"/>
                  </a:cubicBezTo>
                  <a:cubicBezTo>
                    <a:pt x="1124" y="799"/>
                    <a:pt x="1128" y="790"/>
                    <a:pt x="1135" y="786"/>
                  </a:cubicBezTo>
                  <a:cubicBezTo>
                    <a:pt x="1151" y="778"/>
                    <a:pt x="1187" y="768"/>
                    <a:pt x="1187" y="768"/>
                  </a:cubicBezTo>
                  <a:cubicBezTo>
                    <a:pt x="1213" y="744"/>
                    <a:pt x="1240" y="723"/>
                    <a:pt x="1266" y="699"/>
                  </a:cubicBezTo>
                  <a:cubicBezTo>
                    <a:pt x="1281" y="647"/>
                    <a:pt x="1286" y="619"/>
                    <a:pt x="1292" y="559"/>
                  </a:cubicBezTo>
                  <a:cubicBezTo>
                    <a:pt x="1289" y="489"/>
                    <a:pt x="1290" y="419"/>
                    <a:pt x="1283" y="350"/>
                  </a:cubicBezTo>
                  <a:cubicBezTo>
                    <a:pt x="1281" y="332"/>
                    <a:pt x="1279" y="310"/>
                    <a:pt x="1266" y="297"/>
                  </a:cubicBezTo>
                  <a:cubicBezTo>
                    <a:pt x="1248" y="280"/>
                    <a:pt x="1243" y="277"/>
                    <a:pt x="1231" y="254"/>
                  </a:cubicBezTo>
                  <a:cubicBezTo>
                    <a:pt x="1210" y="212"/>
                    <a:pt x="1239" y="238"/>
                    <a:pt x="1196" y="210"/>
                  </a:cubicBezTo>
                  <a:cubicBezTo>
                    <a:pt x="1189" y="133"/>
                    <a:pt x="1208" y="107"/>
                    <a:pt x="1143" y="88"/>
                  </a:cubicBezTo>
                  <a:cubicBezTo>
                    <a:pt x="1016" y="0"/>
                    <a:pt x="656" y="53"/>
                    <a:pt x="637" y="53"/>
                  </a:cubicBezTo>
                  <a:cubicBezTo>
                    <a:pt x="423" y="59"/>
                    <a:pt x="369" y="56"/>
                    <a:pt x="210" y="79"/>
                  </a:cubicBezTo>
                  <a:cubicBezTo>
                    <a:pt x="184" y="88"/>
                    <a:pt x="180" y="87"/>
                    <a:pt x="157" y="105"/>
                  </a:cubicBezTo>
                  <a:cubicBezTo>
                    <a:pt x="151" y="110"/>
                    <a:pt x="147" y="119"/>
                    <a:pt x="140" y="123"/>
                  </a:cubicBezTo>
                  <a:cubicBezTo>
                    <a:pt x="123" y="131"/>
                    <a:pt x="105" y="134"/>
                    <a:pt x="87" y="140"/>
                  </a:cubicBezTo>
                  <a:cubicBezTo>
                    <a:pt x="58" y="149"/>
                    <a:pt x="61" y="140"/>
                    <a:pt x="61" y="158"/>
                  </a:cubicBezTo>
                  <a:close/>
                </a:path>
              </a:pathLst>
            </a:custGeom>
            <a:noFill/>
            <a:ln w="38100">
              <a:solidFill>
                <a:srgbClr val="660033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Text Box 19"/>
          <p:cNvSpPr txBox="1">
            <a:spLocks noChangeArrowheads="1"/>
          </p:cNvSpPr>
          <p:nvPr/>
        </p:nvSpPr>
        <p:spPr bwMode="auto">
          <a:xfrm rot="21146995">
            <a:off x="181419" y="433456"/>
            <a:ext cx="3739238" cy="740906"/>
          </a:xfrm>
          <a:prstGeom prst="rect">
            <a:avLst/>
          </a:prstGeom>
          <a:noFill/>
          <a:ln>
            <a:noFill/>
          </a:ln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zh-CN" sz="4300" b="1" noProof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en-US" altLang="zh-CN" sz="3700" b="1" noProof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anose="02000600000000000000" pitchFamily="2" charset="0"/>
              </a:rPr>
              <a:t>Homework</a:t>
            </a:r>
            <a:endParaRPr lang="en-US" altLang="zh-CN" sz="3700" b="1" noProof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11"/>
          <p:cNvSpPr txBox="1">
            <a:spLocks noChangeArrowheads="1"/>
          </p:cNvSpPr>
          <p:nvPr/>
        </p:nvSpPr>
        <p:spPr bwMode="auto">
          <a:xfrm>
            <a:off x="828983" y="1315486"/>
            <a:ext cx="7385246" cy="63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If you see a word, please read it out.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如果你看到了一个单词，请把它大声读出来。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3316" name="Text Box 12"/>
          <p:cNvSpPr txBox="1"/>
          <p:nvPr/>
        </p:nvSpPr>
        <p:spPr>
          <a:xfrm>
            <a:off x="715595" y="2457087"/>
            <a:ext cx="7400366" cy="63643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x-none" b="1" noProof="1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If you see a </a:t>
            </a:r>
            <a:r>
              <a:rPr lang="en-US" altLang="x-none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thunder</a:t>
            </a:r>
            <a:r>
              <a:rPr lang="en-US" altLang="x-none" b="1" noProof="1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, please say </a:t>
            </a:r>
            <a:r>
              <a:rPr lang="zh-CN" altLang="en-US" b="1" noProof="1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"</a:t>
            </a:r>
            <a:r>
              <a:rPr lang="en-US" altLang="x-none" b="1" i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Oh, no</a:t>
            </a:r>
            <a:r>
              <a:rPr lang="en-US" altLang="x-none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! </a:t>
            </a:r>
            <a:r>
              <a:rPr lang="zh-CN" altLang="en-US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".</a:t>
            </a:r>
            <a:endParaRPr lang="en-US" altLang="x-none" b="1" noProof="1"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latin typeface="+mn-ea"/>
                <a:ea typeface="+mn-ea"/>
                <a:cs typeface="Times New Roman" panose="02020603050405020304" pitchFamily="18" charset="0"/>
                <a:sym typeface="Arial" panose="020B0604020202020204" pitchFamily="34" charset="0"/>
              </a:rPr>
              <a:t>如果你看到了一个闪电，请说"</a:t>
            </a:r>
            <a:r>
              <a:rPr lang="en-US" altLang="x-none" b="1" noProof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  <a:sym typeface="Arial" panose="020B0604020202020204" pitchFamily="34" charset="0"/>
              </a:rPr>
              <a:t>Oh, no!</a:t>
            </a:r>
            <a:r>
              <a:rPr lang="zh-CN" altLang="en-US" b="1" noProof="1">
                <a:latin typeface="+mn-ea"/>
                <a:ea typeface="+mn-ea"/>
                <a:cs typeface="Times New Roman" panose="02020603050405020304" pitchFamily="18" charset="0"/>
                <a:sym typeface="Arial" panose="020B0604020202020204" pitchFamily="34" charset="0"/>
              </a:rPr>
              <a:t>"。</a:t>
            </a:r>
            <a:endParaRPr lang="zh-CN" altLang="en-US" b="1" noProof="1">
              <a:latin typeface="+mn-ea"/>
              <a:ea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5124" name="WordArt 7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701" y="498978"/>
            <a:ext cx="498649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AutoShape 35"/>
          <p:cNvSpPr>
            <a:spLocks noChangeArrowheads="1"/>
          </p:cNvSpPr>
          <p:nvPr/>
        </p:nvSpPr>
        <p:spPr bwMode="auto">
          <a:xfrm rot="20594447">
            <a:off x="146143" y="204129"/>
            <a:ext cx="2056077" cy="627501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6" name="Text Box 36"/>
          <p:cNvSpPr txBox="1">
            <a:spLocks noChangeArrowheads="1"/>
          </p:cNvSpPr>
          <p:nvPr/>
        </p:nvSpPr>
        <p:spPr bwMode="auto">
          <a:xfrm rot="20584351">
            <a:off x="201576" y="302410"/>
            <a:ext cx="2209780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Times New Roman" panose="02020603050405020304" pitchFamily="18" charset="0"/>
              </a:rPr>
              <a:t>Play a game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云形 3"/>
          <p:cNvSpPr>
            <a:spLocks noChangeArrowheads="1"/>
          </p:cNvSpPr>
          <p:nvPr/>
        </p:nvSpPr>
        <p:spPr bwMode="auto">
          <a:xfrm>
            <a:off x="-899534" y="-1801864"/>
            <a:ext cx="3016084" cy="1484333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w 43200"/>
              <a:gd name="T7" fmla="*/ 0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some </a:t>
            </a:r>
            <a:endParaRPr lang="en-US" altLang="zh-CN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CC"/>
                </a:solidFill>
                <a:latin typeface="Arial" panose="020B0604020202020204" pitchFamily="34" charset="0"/>
              </a:rPr>
              <a:t>bread</a:t>
            </a:r>
            <a:endParaRPr lang="en-US" altLang="zh-CN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云形 3"/>
          <p:cNvSpPr>
            <a:spLocks noChangeArrowheads="1"/>
          </p:cNvSpPr>
          <p:nvPr/>
        </p:nvSpPr>
        <p:spPr bwMode="auto">
          <a:xfrm>
            <a:off x="5941458" y="-1486851"/>
            <a:ext cx="3023643" cy="1486852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w 43200"/>
              <a:gd name="T7" fmla="*/ 0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a lot of</a:t>
            </a:r>
            <a:endParaRPr lang="en-US" altLang="zh-CN" sz="25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en-US" altLang="zh-CN" sz="2500" b="1">
                <a:solidFill>
                  <a:srgbClr val="0000CC"/>
                </a:solidFill>
                <a:latin typeface="Arial" panose="020B0604020202020204" pitchFamily="34" charset="0"/>
              </a:rPr>
              <a:t>milk</a:t>
            </a:r>
            <a:endParaRPr lang="en-US" altLang="zh-CN" sz="25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4339"/>
          <p:cNvGrpSpPr/>
          <p:nvPr/>
        </p:nvGrpSpPr>
        <p:grpSpPr bwMode="auto">
          <a:xfrm>
            <a:off x="468665" y="-1479292"/>
            <a:ext cx="2665845" cy="1133000"/>
            <a:chOff x="0" y="0"/>
            <a:chExt cx="4200" cy="3132"/>
          </a:xfrm>
        </p:grpSpPr>
        <p:sp>
          <p:nvSpPr>
            <p:cNvPr id="6169" name="云形 3"/>
            <p:cNvSpPr>
              <a:spLocks noChangeArrowheads="1"/>
            </p:cNvSpPr>
            <p:nvPr/>
          </p:nvSpPr>
          <p:spPr bwMode="auto">
            <a:xfrm>
              <a:off x="0" y="0"/>
              <a:ext cx="4200" cy="3120"/>
            </a:xfrm>
            <a:custGeom>
              <a:avLst/>
              <a:gdLst>
                <a:gd name="T0" fmla="*/ 379 w 43200"/>
                <a:gd name="T1" fmla="*/ 1038 h 43200"/>
                <a:gd name="T2" fmla="*/ 1030 w 43200"/>
                <a:gd name="T3" fmla="*/ 285 h 43200"/>
                <a:gd name="T4" fmla="*/ 1362 w 43200"/>
                <a:gd name="T5" fmla="*/ 376 h 43200"/>
                <a:gd name="T6" fmla="*/ 2183 w 43200"/>
                <a:gd name="T7" fmla="*/ 248 h 43200"/>
                <a:gd name="T8" fmla="*/ 2563 w 43200"/>
                <a:gd name="T9" fmla="*/ 10 h 43200"/>
                <a:gd name="T10" fmla="*/ 2900 w 43200"/>
                <a:gd name="T11" fmla="*/ 179 h 43200"/>
                <a:gd name="T12" fmla="*/ 3725 w 43200"/>
                <a:gd name="T13" fmla="*/ 403 h 43200"/>
                <a:gd name="T14" fmla="*/ 4108 w 43200"/>
                <a:gd name="T15" fmla="*/ 910 h 43200"/>
                <a:gd name="T16" fmla="*/ 4066 w 43200"/>
                <a:gd name="T17" fmla="*/ 1116 h 43200"/>
                <a:gd name="T18" fmla="*/ 3637 w 43200"/>
                <a:gd name="T19" fmla="*/ 2181 h 43200"/>
                <a:gd name="T20" fmla="*/ 3074 w 43200"/>
                <a:gd name="T21" fmla="*/ 2745 h 43200"/>
                <a:gd name="T22" fmla="*/ 2776 w 43200"/>
                <a:gd name="T23" fmla="*/ 2659 h 43200"/>
                <a:gd name="T24" fmla="*/ 1602 w 43200"/>
                <a:gd name="T25" fmla="*/ 2836 h 43200"/>
                <a:gd name="T26" fmla="*/ 1216 w 43200"/>
                <a:gd name="T27" fmla="*/ 2945 h 43200"/>
                <a:gd name="T28" fmla="*/ 564 w 43200"/>
                <a:gd name="T29" fmla="*/ 2562 h 43200"/>
                <a:gd name="T30" fmla="*/ 91 w 43200"/>
                <a:gd name="T31" fmla="*/ 2137 h 43200"/>
                <a:gd name="T32" fmla="*/ 205 w 43200"/>
                <a:gd name="T33" fmla="*/ 1845 h 43200"/>
                <a:gd name="T34" fmla="*/ 376 w 43200"/>
                <a:gd name="T35" fmla="*/ 1048 h 43200"/>
                <a:gd name="T36" fmla="*/ 456 w 43200"/>
                <a:gd name="T37" fmla="*/ 1891 h 43200"/>
                <a:gd name="T38" fmla="*/ 210 w 43200"/>
                <a:gd name="T39" fmla="*/ 1833 h 43200"/>
                <a:gd name="T40" fmla="*/ 673 w 43200"/>
                <a:gd name="T41" fmla="*/ 2520 h 43200"/>
                <a:gd name="T42" fmla="*/ 1602 w 43200"/>
                <a:gd name="T43" fmla="*/ 2823 h 43200"/>
                <a:gd name="T44" fmla="*/ 1537 w 43200"/>
                <a:gd name="T45" fmla="*/ 2697 h 43200"/>
                <a:gd name="T46" fmla="*/ 2803 w 43200"/>
                <a:gd name="T47" fmla="*/ 2510 h 43200"/>
                <a:gd name="T48" fmla="*/ 3318 w 43200"/>
                <a:gd name="T49" fmla="*/ 1658 h 43200"/>
                <a:gd name="T50" fmla="*/ 3634 w 43200"/>
                <a:gd name="T51" fmla="*/ 2169 h 43200"/>
                <a:gd name="T52" fmla="*/ 4064 w 43200"/>
                <a:gd name="T53" fmla="*/ 1109 h 43200"/>
                <a:gd name="T54" fmla="*/ 3923 w 43200"/>
                <a:gd name="T55" fmla="*/ 1302 h 43200"/>
                <a:gd name="T56" fmla="*/ 3726 w 43200"/>
                <a:gd name="T57" fmla="*/ 392 h 43200"/>
                <a:gd name="T58" fmla="*/ 3733 w 43200"/>
                <a:gd name="T59" fmla="*/ 483 h 43200"/>
                <a:gd name="T60" fmla="*/ 2827 w 43200"/>
                <a:gd name="T61" fmla="*/ 285 h 43200"/>
                <a:gd name="T62" fmla="*/ 2153 w 43200"/>
                <a:gd name="T63" fmla="*/ 341 h 43200"/>
                <a:gd name="T64" fmla="*/ 2188 w 43200"/>
                <a:gd name="T65" fmla="*/ 240 h 43200"/>
                <a:gd name="T66" fmla="*/ 1361 w 43200"/>
                <a:gd name="T67" fmla="*/ 375 h 43200"/>
                <a:gd name="T68" fmla="*/ 401 w 43200"/>
                <a:gd name="T69" fmla="*/ 1140 h 43200"/>
                <a:gd name="T70" fmla="*/ 379 w 43200"/>
                <a:gd name="T71" fmla="*/ 1038 h 432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lnTo>
                    <a:pt x="3900" y="14370"/>
                  </a:ln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rgbClr val="FFFFFF"/>
            </a:solidFill>
            <a:ln w="12700">
              <a:solidFill>
                <a:srgbClr val="89A4A7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文本框 14341"/>
            <p:cNvSpPr txBox="1">
              <a:spLocks noChangeArrowheads="1"/>
            </p:cNvSpPr>
            <p:nvPr/>
          </p:nvSpPr>
          <p:spPr bwMode="auto">
            <a:xfrm>
              <a:off x="115" y="750"/>
              <a:ext cx="3853" cy="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solidFill>
                    <a:srgbClr val="FF0000"/>
                  </a:solidFill>
                  <a:latin typeface="Arial" panose="020B0604020202020204" pitchFamily="34" charset="0"/>
                </a:rPr>
                <a:t>a little </a:t>
              </a:r>
              <a:endParaRPr lang="en-US" altLang="zh-CN" sz="2500" b="1">
                <a:solidFill>
                  <a:srgbClr val="FF0000"/>
                </a:solidFill>
                <a:latin typeface="Arial" panose="020B0604020202020204" pitchFamily="34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500" b="1">
                  <a:solidFill>
                    <a:srgbClr val="0000CC"/>
                  </a:solidFill>
                  <a:latin typeface="Arial" panose="020B0604020202020204" pitchFamily="34" charset="0"/>
                </a:rPr>
                <a:t>water</a:t>
              </a:r>
              <a:endParaRPr lang="en-US" altLang="zh-CN" sz="2500" b="1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343" name="闪电形 27"/>
          <p:cNvSpPr>
            <a:spLocks noChangeArrowheads="1"/>
          </p:cNvSpPr>
          <p:nvPr/>
        </p:nvSpPr>
        <p:spPr bwMode="auto">
          <a:xfrm flipH="1">
            <a:off x="1264890" y="2351243"/>
            <a:ext cx="1552137" cy="1456611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闪电形 25"/>
          <p:cNvSpPr>
            <a:spLocks noChangeArrowheads="1"/>
          </p:cNvSpPr>
          <p:nvPr/>
        </p:nvSpPr>
        <p:spPr bwMode="auto">
          <a:xfrm flipH="1">
            <a:off x="4643813" y="2462127"/>
            <a:ext cx="1554655" cy="1454090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云形 7"/>
          <p:cNvSpPr>
            <a:spLocks noChangeArrowheads="1"/>
          </p:cNvSpPr>
          <p:nvPr/>
        </p:nvSpPr>
        <p:spPr bwMode="auto">
          <a:xfrm>
            <a:off x="3492308" y="-1748940"/>
            <a:ext cx="2517183" cy="1514572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w 43200"/>
              <a:gd name="T7" fmla="*/ 0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a few </a:t>
            </a:r>
            <a:endParaRPr lang="en-US" altLang="zh-CN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egg</a:t>
            </a:r>
            <a:r>
              <a:rPr lang="en-US" altLang="zh-CN" b="1">
                <a:solidFill>
                  <a:srgbClr val="0000CC"/>
                </a:solidFill>
                <a:latin typeface="Arial" panose="020B0604020202020204" pitchFamily="34" charset="0"/>
              </a:rPr>
              <a:t>s</a:t>
            </a:r>
            <a:endParaRPr lang="en-US" altLang="zh-CN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闪电形 24"/>
          <p:cNvSpPr>
            <a:spLocks noChangeArrowheads="1"/>
          </p:cNvSpPr>
          <p:nvPr/>
        </p:nvSpPr>
        <p:spPr bwMode="auto">
          <a:xfrm flipH="1">
            <a:off x="3852626" y="1328088"/>
            <a:ext cx="1554655" cy="1454090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闪电形 23"/>
          <p:cNvSpPr>
            <a:spLocks noChangeArrowheads="1"/>
          </p:cNvSpPr>
          <p:nvPr/>
        </p:nvSpPr>
        <p:spPr bwMode="auto">
          <a:xfrm flipH="1">
            <a:off x="6589022" y="1113879"/>
            <a:ext cx="1552137" cy="1456611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8" name="云形 3"/>
          <p:cNvSpPr>
            <a:spLocks noChangeArrowheads="1"/>
          </p:cNvSpPr>
          <p:nvPr/>
        </p:nvSpPr>
        <p:spPr bwMode="auto">
          <a:xfrm>
            <a:off x="1116229" y="-2018590"/>
            <a:ext cx="2738915" cy="1728780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w 43200"/>
              <a:gd name="T7" fmla="*/ 0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0509" tIns="41956" rIns="80509" bIns="41956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some </a:t>
            </a:r>
            <a:endParaRPr lang="en-US" altLang="zh-CN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CC"/>
                </a:solidFill>
                <a:latin typeface="Arial" panose="020B0604020202020204" pitchFamily="34" charset="0"/>
              </a:rPr>
              <a:t>meat</a:t>
            </a:r>
            <a:endParaRPr lang="en-US" altLang="zh-CN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49" name="闪电形 24"/>
          <p:cNvSpPr>
            <a:spLocks noChangeArrowheads="1"/>
          </p:cNvSpPr>
          <p:nvPr/>
        </p:nvSpPr>
        <p:spPr bwMode="auto">
          <a:xfrm flipH="1">
            <a:off x="2701121" y="1922828"/>
            <a:ext cx="1552137" cy="1456611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云形 9"/>
          <p:cNvSpPr>
            <a:spLocks noChangeArrowheads="1"/>
          </p:cNvSpPr>
          <p:nvPr/>
        </p:nvSpPr>
        <p:spPr bwMode="auto">
          <a:xfrm>
            <a:off x="2267732" y="-1587655"/>
            <a:ext cx="2481907" cy="1350767"/>
          </a:xfrm>
          <a:custGeom>
            <a:avLst/>
            <a:gdLst>
              <a:gd name="T0" fmla="*/ 2147483646 w 43200"/>
              <a:gd name="T1" fmla="*/ 2147483646 h 43200"/>
              <a:gd name="T2" fmla="*/ 2147483646 w 43200"/>
              <a:gd name="T3" fmla="*/ 2147483646 h 43200"/>
              <a:gd name="T4" fmla="*/ 2147483646 w 43200"/>
              <a:gd name="T5" fmla="*/ 2147483646 h 43200"/>
              <a:gd name="T6" fmla="*/ 2147483646 w 43200"/>
              <a:gd name="T7" fmla="*/ 214748364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a little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rice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51" name="闪电形 23"/>
          <p:cNvSpPr>
            <a:spLocks noChangeArrowheads="1"/>
          </p:cNvSpPr>
          <p:nvPr/>
        </p:nvSpPr>
        <p:spPr bwMode="auto">
          <a:xfrm flipH="1">
            <a:off x="3492307" y="2951024"/>
            <a:ext cx="1552137" cy="1454090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2" name="云形 5"/>
          <p:cNvSpPr>
            <a:spLocks noChangeArrowheads="1"/>
          </p:cNvSpPr>
          <p:nvPr/>
        </p:nvSpPr>
        <p:spPr bwMode="auto">
          <a:xfrm>
            <a:off x="466147" y="-1857305"/>
            <a:ext cx="8569506" cy="1459132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w 43200"/>
              <a:gd name="T7" fmla="*/ 0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They have some bread and milk for breakfast. </a:t>
            </a:r>
            <a:endParaRPr lang="en-US" altLang="zh-CN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65" name="闪电形 23"/>
          <p:cNvSpPr>
            <a:spLocks noChangeArrowheads="1"/>
          </p:cNvSpPr>
          <p:nvPr/>
        </p:nvSpPr>
        <p:spPr bwMode="auto">
          <a:xfrm flipH="1">
            <a:off x="5220823" y="-1668297"/>
            <a:ext cx="1552137" cy="1454090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7" name="云形 9"/>
          <p:cNvSpPr>
            <a:spLocks noChangeArrowheads="1"/>
          </p:cNvSpPr>
          <p:nvPr/>
        </p:nvSpPr>
        <p:spPr bwMode="auto">
          <a:xfrm>
            <a:off x="5291375" y="-2018591"/>
            <a:ext cx="3991208" cy="1323047"/>
          </a:xfrm>
          <a:custGeom>
            <a:avLst/>
            <a:gdLst>
              <a:gd name="T0" fmla="*/ 2147483646 w 43200"/>
              <a:gd name="T1" fmla="*/ 2147483646 h 43200"/>
              <a:gd name="T2" fmla="*/ 2147483646 w 43200"/>
              <a:gd name="T3" fmla="*/ 2147483646 h 43200"/>
              <a:gd name="T4" fmla="*/ 2147483646 w 43200"/>
              <a:gd name="T5" fmla="*/ 2147483646 h 43200"/>
              <a:gd name="T6" fmla="*/ 2147483646 w 43200"/>
              <a:gd name="T7" fmla="*/ 214748364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  some vegetable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s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68" name="云形 9"/>
          <p:cNvSpPr>
            <a:spLocks noChangeArrowheads="1"/>
          </p:cNvSpPr>
          <p:nvPr/>
        </p:nvSpPr>
        <p:spPr bwMode="auto">
          <a:xfrm>
            <a:off x="3419237" y="-1910226"/>
            <a:ext cx="3817348" cy="1348246"/>
          </a:xfrm>
          <a:custGeom>
            <a:avLst/>
            <a:gdLst>
              <a:gd name="T0" fmla="*/ 2147483646 w 43200"/>
              <a:gd name="T1" fmla="*/ 2147483646 h 43200"/>
              <a:gd name="T2" fmla="*/ 2147483646 w 43200"/>
              <a:gd name="T3" fmla="*/ 2147483646 h 43200"/>
              <a:gd name="T4" fmla="*/ 2147483646 w 43200"/>
              <a:gd name="T5" fmla="*/ 2147483646 h 43200"/>
              <a:gd name="T6" fmla="*/ 2147483646 w 43200"/>
              <a:gd name="T7" fmla="*/ 214748364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a few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egg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s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69" name="云形 9"/>
          <p:cNvSpPr>
            <a:spLocks noChangeArrowheads="1"/>
          </p:cNvSpPr>
          <p:nvPr/>
        </p:nvSpPr>
        <p:spPr bwMode="auto">
          <a:xfrm>
            <a:off x="105827" y="-1585135"/>
            <a:ext cx="3671207" cy="1348248"/>
          </a:xfrm>
          <a:custGeom>
            <a:avLst/>
            <a:gdLst>
              <a:gd name="T0" fmla="*/ 2147483646 w 43200"/>
              <a:gd name="T1" fmla="*/ 2147483646 h 43200"/>
              <a:gd name="T2" fmla="*/ 2147483646 w 43200"/>
              <a:gd name="T3" fmla="*/ 2147483646 h 43200"/>
              <a:gd name="T4" fmla="*/ 2147483646 w 43200"/>
              <a:gd name="T5" fmla="*/ 2147483646 h 43200"/>
              <a:gd name="T6" fmla="*/ 2147483646 w 43200"/>
              <a:gd name="T7" fmla="*/ 214748364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some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fruit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70" name="云形 9"/>
          <p:cNvSpPr>
            <a:spLocks noChangeArrowheads="1"/>
          </p:cNvSpPr>
          <p:nvPr/>
        </p:nvSpPr>
        <p:spPr bwMode="auto">
          <a:xfrm>
            <a:off x="3779553" y="-1693499"/>
            <a:ext cx="3671207" cy="1348246"/>
          </a:xfrm>
          <a:custGeom>
            <a:avLst/>
            <a:gdLst>
              <a:gd name="T0" fmla="*/ 2147483646 w 43200"/>
              <a:gd name="T1" fmla="*/ 2147483646 h 43200"/>
              <a:gd name="T2" fmla="*/ 2147483646 w 43200"/>
              <a:gd name="T3" fmla="*/ 2147483646 h 43200"/>
              <a:gd name="T4" fmla="*/ 2147483646 w 43200"/>
              <a:gd name="T5" fmla="*/ 2147483646 h 43200"/>
              <a:gd name="T6" fmla="*/ 2147483646 w 43200"/>
              <a:gd name="T7" fmla="*/ 2147483646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lnTo>
                  <a:pt x="3900" y="14370"/>
                </a:ln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FFFFFF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a few mango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es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4371" name="闪电形 23"/>
          <p:cNvSpPr>
            <a:spLocks noChangeArrowheads="1"/>
          </p:cNvSpPr>
          <p:nvPr/>
        </p:nvSpPr>
        <p:spPr bwMode="auto">
          <a:xfrm flipH="1">
            <a:off x="3275613" y="249490"/>
            <a:ext cx="1554657" cy="1456611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2" name="闪电形 23"/>
          <p:cNvSpPr>
            <a:spLocks noChangeArrowheads="1"/>
          </p:cNvSpPr>
          <p:nvPr/>
        </p:nvSpPr>
        <p:spPr bwMode="auto">
          <a:xfrm flipH="1">
            <a:off x="4933577" y="1222244"/>
            <a:ext cx="1552137" cy="1456611"/>
          </a:xfrm>
          <a:prstGeom prst="lightningBolt">
            <a:avLst/>
          </a:prstGeom>
          <a:solidFill>
            <a:srgbClr val="FFCC00"/>
          </a:solidFill>
          <a:ln w="12700">
            <a:solidFill>
              <a:srgbClr val="89A4A7"/>
            </a:solidFill>
            <a:miter lim="800000"/>
          </a:ln>
        </p:spPr>
        <p:txBody>
          <a:bodyPr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4374" name="图片 42" descr="bread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EFD2E6"/>
              </a:clrFrom>
              <a:clrTo>
                <a:srgbClr val="EFD2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" t="14844" r="9091" b="10938"/>
          <a:stretch>
            <a:fillRect/>
          </a:stretch>
        </p:blipFill>
        <p:spPr bwMode="auto">
          <a:xfrm rot="20798997">
            <a:off x="7740525" y="2366364"/>
            <a:ext cx="1403475" cy="79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图片 24" descr="mil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5" t="22501" r="28708" b="20000"/>
          <a:stretch>
            <a:fillRect/>
          </a:stretch>
        </p:blipFill>
        <p:spPr bwMode="auto">
          <a:xfrm>
            <a:off x="6515951" y="2517568"/>
            <a:ext cx="1136386" cy="73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6" name="图片 25" descr="L[JRD{102]WPL)9GYLC[YU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8F7FD"/>
              </a:clrFrom>
              <a:clrTo>
                <a:srgbClr val="C8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496" y="3480243"/>
            <a:ext cx="3220179" cy="175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37 0.07801 L 0.30262 0.07818 L 0.30994 0.07835 L 0.31844 0.08135 L 0.32923 0.09003 L 0.33644 0.09845 L 0.34362 0.10424 L 0.35201 0.11566 L 0.35915 0.12424 L 0.36632 0.13564 L 0.3736 0.13861 L 0.38192 0.14988 L 0.38913 0.15846 L 0.3963 0.16986 L 0.40347 0.17564 L 0.41186 0.18706 L 0.419 0.2011 L 0.42603 0.2181 L 0.43069 0.23505 L 0.43534 0.25184 L 0.43993 0.26879 L 0.44459 0.28558 L 0.44803 0.3025 L 0.45025 0.31939 L 0.45247 0.33613 L 0.45465 0.35582 L 0.45565 0.37269 L 0.45777 0.39222 L 0.45999 0.40912 L 0.46095 0.42863 L 0.46317 0.44552 L 0.46539 0.46241 L 0.46635 0.48192 L 0.46857 0.49881 L 0.46957 0.51568 L 0.47057 0.53238 L 0.47401 0.5493 L 0.47616 0.56604 L 0.47716 0.5829 L 0.4806 0.59982 L 0.48038 0.61649 L 0.4826 0.63339 L 0.48238 0.65022 L 0.48216 0.6669 L 0.48316 0.68376 L 0.48416 0.70062 L 0.48634 0.72016 L 0.48734 0.73703 L 0.49078 0.75379 L 0.49178 0.77065 L 0.49271 0.78751 L 0.49371 0.80422 L 0.49349 0.82105 L 0.49327 0.83789 L 0.49427 0.85459 L 0.49645 0.87429 L 0.49986 0.89386 L 0.50208 0.91075 L 0.50548 0.93047 L 0.5077 0.94721 L 0.50992 0.9641 L 0.51081 0.98377 L 0.51425 1.00053 L 0.51647 1.01742 L 0.51866 1.03696 L 0.52087 1.05386 L 0.52187 1.07072 L 0.52287 1.08742 L 0.52387 1.10428 L 0.52487 1.12115 L 0.52709 1.13788 L 0.52921 1.15758 L 0.53017 1.17709 L 0.53239 1.19398 L 0.53339 1.21084 L 0.53439 1.22755 L 0.53295 1.24436 L 0.53269 1.264 L 0.53247 1.28067 L 0.53225 1.29751 L 0.53203 1.31434 L 0.53181 1.33102 L 0.53156 1.35066 L 0.53134 1.36734 L 0.53234 1.3842 L 0.53212 1.40104 " pathEditMode="fixed" rAng="60000" ptsTypes="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6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69 0.017293 L 0.008750 0.040194 L 0.017500 0.059979 L 0.026180 0.082880 L 0.033680 0.102666 L 0.039930 0.129047 L 0.043611 0.151948 L 0.051111 0.181627 L 0.051111 0.201229 L 0.051111 0.224314 L 0.051111 0.244099 L 0.051111 0.263702 L 0.051111 0.283488 L 0.047361 0.309687 L 0.046111 0.329472 L 0.042430 0.365564 L 0.039930 0.385349 L 0.033680 0.424738 L 0.031180 0.454417 L 0.027430 0.480615 L 0.024930 0.503699 L 0.023680 0.526598 L 0.022430 0.546384 L 0.022430 0.566170 L 0.022430 0.589070 L 0.023680 0.615453 L 0.024930 0.638354 L 0.026180 0.661437 L 0.026180 0.681224 L 0.026180 0.707420 L 0.026180 0.727206 L 0.026180 0.746810 L 0.026180 0.769892 L 0.026180 0.789679 L 0.026180 0.809282 L 0.026180 0.829069 L 0.026180 0.851969 L 0.026180 0.871755 L 0.024930 0.891541 L 0.023680 0.914442 L 0.023680 0.934227 L 0.023680 0.957312 L 0.022430 0.983508 L 0.020000 1.006592 L 0.020000 1.029493 L 0.017500 1.049278 L 0.015000 1.072179 L 0.013750 1.091965 L 0.012500 1.115049 L 0.011250 1.137949 L 0.010000 1.157736 L 0.007500 1.183934 L 0.005000 1.203720 L 0.003750 1.223506 L 0.003750 1.243108 L 0.003750 1.262894 L 0.003750 1.282679 L 0.003750 1.302281 L 0.003750 1.322068 L 0.003750 1.341853 L 0.003750 1.361458 L 0.003750 1.381245 L 0.003750 1.404144 L 0.003750 1.427228 L 0.003750 1.450311 L 0.002500 1.469914 L 0.001250 1.489701 " pathEditMode="relative" rAng="0" ptsTypes="">
                                      <p:cBhvr>
                                        <p:cTn id="20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7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0247 0.000091 L 0.172325 0.017569 L 0.191518 0.044033 L 0.210847 0.073274 L 0.222925 0.099738 L 0.232453 0.117218 L 0.242118 0.146624 L 0.246950 0.178803 L 0.251782 0.196446 L 0.254196 0.231570 L 0.254196 0.251989 L 0.259029 0.275511 L 0.259029 0.299035 L 0.259029 0.331217 L 0.259029 0.357518 L 0.259029 0.386922 L 0.259029 0.416163 L 0.259029 0.442627 L 0.259029 0.471868 L 0.259029 0.492452 L 0.259029 0.515812 L 0.259029 0.533454 L 0.259029 0.553875 L 0.259029 0.577397 L 0.259029 0.597817 L 0.259029 0.615460 L 0.259029 0.636043 L 0.259029 0.653522 L 0.259029 0.671165 L 0.259029 0.688808 L 0.259029 0.706289 L 0.259029 0.723931 L 0.259029 0.750231 L 0.259029 0.770814 L 0.259029 0.794175 L 0.259029 0.814757 L 0.256615 0.838118 L 0.254196 0.855761 L 0.254196 0.873403 L 0.251782 0.890882 L 0.249364 0.914407 L 0.246950 0.937768 L 0.244536 0.955408 L 0.242118 0.973051 L 0.242118 0.990530 L 0.237285 1.014054 L 0.237285 1.031697 L 0.237285 1.063879 L 0.234872 1.087240 L 0.232453 1.104882 L 0.232453 1.122525 L 0.215679 1.134122 L 0.189104 1.140004 L 0.167493 1.142944 L 0.152996 1.142944 L 0.138636 1.142944 L 0.124139 1.151766 L 0.109643 1.151766 L 0.083204 1.154705 L 0.068707 1.157647 L 0.051929 1.169408 L 0.027772 1.183948 L 0.003747 1.198650 L -0.022696 1.216293 L -0.046857 1.230831 L -0.070882 1.248472 L -0.090207 1.260234 L -0.104571 1.269056 L -0.119068 1.280655 L -0.128728 1.301237 L -0.135979 1.318879 L -0.135979 1.336358 L -0.135979 1.356943 L -0.138260 1.377362 L -0.143088 1.395005 L -0.145506 1.412648 L -0.150339 1.433068 L -0.150339 1.450711 L -0.157585 1.471293 L -0.172082 1.462473 " pathEditMode="relative" rAng="0" ptsTypes="">
                                      <p:cBhvr>
                                        <p:cTn id="24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034 0.156845 L 0.012034 0.184228 L 0.012034 0.207887 L 0.012034 0.231546 L 0.012034 0.270757 L 0.012034 0.310189 L 0.006386 0.333627 L 0.006386 0.357286 L -0.004909 0.392556 L -0.004909 0.416215 L -0.010558 0.439874 L -0.010558 0.463312 L -0.016206 0.486971 L -0.016206 0.510630 L -0.021854 0.534070 L -0.021854 0.561670 L -0.027191 0.585112 L -0.032839 0.608770 L -0.038487 0.636370 L -0.038487 0.659811 L -0.044135 0.687414 L -0.044135 0.714797 L -0.049783 0.742396 L -0.049783 0.769999 L -0.049783 0.793438 L -0.055432 0.817096 L -0.055432 0.840537 L -0.055432 0.864195 L -0.061080 0.895740 L -0.061080 0.919178 L -0.066727 0.946780 L -0.072375 0.970439 L -0.072375 0.993879 L -0.078024 1.017539 L -0.089320 1.044921 L -0.094968 1.072522 L -0.100616 1.100124 L -0.106265 1.131450 L -0.106265 1.155109 L -0.111913 1.194320 L -0.117561 1.221921 L -0.122898 1.249306 L -0.128546 1.272964 L -0.134193 1.300346 L -0.139841 1.327947 L -0.145489 1.359493 L -0.151138 1.386876 L -0.156786 1.410534 L -0.162434 1.433973 L -0.168082 1.457632 L -0.173730 1.481291 " pathEditMode="relative" rAng="0" ptsTypes="">
                                      <p:cBhvr>
                                        <p:cTn id="38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6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14686 L 0.03628 0.16466 L 0.04115 0.18895 L 0.04722 0.21901 L 0.04965 0.23982 L 0.05208 0.25763 L 0.0533 0.27613 L 0.05816 0.30597 L 0.06059 0.32424 L 0.06059 0.34181 L 0.06059 0.36332 L 0.06059 0.3839 L 0.06059 0.4142 L 0.05937 0.44427 L 0.05816 0.47757 L 0.05573 0.50763 L 0.05451 0.54047 L 0.0533 0.56499 L 0.0533 0.5858 L 0.05208 0.61263 L 0.05208 0.63691 L 0.05087 0.65495 L 0.05087 0.67276 L 0.05087 0.69403 L 0.04844 0.71809 L 0.04722 0.74792 L 0.04722 0.7722 L 0.04601 0.79579 L 0.04601 0.81707 L 0.04601 0.83534 L 0.04479 0.85615 L 0.04479 0.87442 L 0.04479 0.89246 L 0.04479 0.91328 L 0.04479 0.93155 L 0.04479 0.94912 L 0.04479 0.9734 L 0.04358 0.99769 L 0.04236 1.02151 L 0.04236 1.04556 L 0.04236 1.06637 L 0.04115 1.09089 L 0.04115 1.10893 L 0.04115 1.12697 L 0.04115 1.14477 L 0.03993 1.16304 L 0.03993 1.18108 L 0.03993 1.19889 L 0.03871 1.22017 L 0.03871 1.24399 L 0.03871 1.2648 L 0.0375 1.29834 L 0.0375 1.33141 L 0.0375 1.35523 L 0.03628 1.38229 L 0.03628 1.40056 L 0.03507 1.42461 L 0.03385 1.44242 L 0.03264 1.46045 L 0.03142 1.4815 L 0.03142 1.50301 L 0.03142 1.52683 L 0.03142 1.54764 L 0.03142 1.56915 L 0.03142 1.59019 L 0.03142 1.61702 L 0.03142 1.63506 L 0.03142 1.6531 L 0.03142 1.67715 L 0.03142 1.69542 L 0.03142 1.713 L 0.03142 1.73104 L 0.03507 1.7012 L 0.0375 1.67391 L 0.03993 1.64084 L 0.04236 1.605 L 0.04722 1.56568 L 0.04844 1.53562 L 0.04965 1.5118 L 0.05208 1.48751 " pathEditMode="relative" rAng="0" ptsTypes="FFFFFFFFFFFFFFFFFFFFFFFFFFFFFFFFFFFFFFFFFFFFFFFFFFFFFFFFFFFFFFFFFFFFFFFFFFFFFFFF">
                                      <p:cBhvr>
                                        <p:cTn id="68" dur="3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7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89 0.124259 L 0.248056 1.559259 " pathEditMode="relative" rAng="0" ptsTypes="">
                                      <p:cBhvr>
                                        <p:cTn id="84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6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833 0.116482 L 0.070834 1.551482 " pathEditMode="relative" rAng="0" ptsTypes="">
                                      <p:cBhvr>
                                        <p:cTn id="108" dur="2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64477E-6 L 0.23177 1.43502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7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89 0.124259 L 0.248056 1.559259 " pathEditMode="relative" rAng="0" ptsTypes="">
                                      <p:cBhvr>
                                        <p:cTn id="138" dur="2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6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89 0.124259 L 0.248056 1.559259 " pathEditMode="relative" rAng="0" ptsTypes="">
                                      <p:cBhvr>
                                        <p:cTn id="156" dur="2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6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22 -0.000031 L 0.001192 0.011915 L 0.001192 0.025625 L 0.001192 0.037573 L 0.001192 0.047855 L 0.001192 0.058136 L 0.001192 0.075274 L 0.001192 0.085457 L 0.001192 0.097502 L 0.001192 0.109450 L 0.001192 0.119731 L 0.001192 0.130014 L 0.001192 0.140296 L 0.001192 0.152242 L 0.000622 0.162525 L 0.000622 0.172807 L 0.000622 0.183089 L 0.000622 0.195036 L 0.001192 0.206984 L 0.001192 0.219028 L 0.001192 0.230975 L 0.001192 0.241256 L 0.001192 0.253203 L 0.000622 0.263487 L -0.000486 0.273768 L -0.001024 0.284050 L -0.001024 0.294235 L -0.001024 0.309706 L -0.001024 0.321654 L -0.001024 0.333601 L -0.001594 0.347310 L -0.001594 0.362782 L -0.001594 0.376394 L -0.001594 0.386676 L -0.001594 0.396958 L -0.001594 0.407241 L -0.001594 0.417523 L -0.002133 0.429469 L -0.002133 0.439751 L -0.002703 0.450034 L -0.003241 0.460316 L -0.003241 0.470499 L -0.003811 0.480783 L -0.003811 0.491064 L -0.003811 0.501346 L -0.003811 0.513293 L -0.004349 0.523576 L -0.004919 0.533858 " pathEditMode="relative" rAng="0" ptsTypes="">
                                      <p:cBhvr>
                                        <p:cTn id="160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9" dur="1" fill="hold"/>
                                        <p:tgtEl>
                                          <p:spTgt spid="143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2" dur="1" fill="hold"/>
                                        <p:tgtEl>
                                          <p:spTgt spid="143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5" dur="1" fill="hold"/>
                                        <p:tgtEl>
                                          <p:spTgt spid="143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bldLvl="0" animBg="1"/>
      <p:bldP spid="14343" grpId="0" bldLvl="0" animBg="1"/>
      <p:bldP spid="14343" grpId="1" bldLvl="0" animBg="1"/>
      <p:bldP spid="14344" grpId="0" bldLvl="0" animBg="1"/>
      <p:bldP spid="14345" grpId="0" bldLvl="0" animBg="1"/>
      <p:bldP spid="14346" grpId="0" bldLvl="0" animBg="1"/>
      <p:bldP spid="14347" grpId="0" bldLvl="0" animBg="1"/>
      <p:bldP spid="14347" grpId="1" bldLvl="0" animBg="1"/>
      <p:bldP spid="14348" grpId="0" bldLvl="0" animBg="1"/>
      <p:bldP spid="14349" grpId="0" bldLvl="0" animBg="1"/>
      <p:bldP spid="14349" grpId="1" bldLvl="0" animBg="1"/>
      <p:bldP spid="14350" grpId="0" bldLvl="0" animBg="1"/>
      <p:bldP spid="14350" grpId="1" bldLvl="0" animBg="1"/>
      <p:bldP spid="14350" grpId="2" bldLvl="0" animBg="1"/>
      <p:bldP spid="14351" grpId="0" bldLvl="0" animBg="1"/>
      <p:bldP spid="14351" grpId="1" bldLvl="0" animBg="1"/>
      <p:bldP spid="14352" grpId="0" bldLvl="0" animBg="1"/>
      <p:bldP spid="14365" grpId="0" bldLvl="0" animBg="1"/>
      <p:bldP spid="14365" grpId="1" bldLvl="0" animBg="1"/>
      <p:bldP spid="14365" grpId="2" bldLvl="0" animBg="1"/>
      <p:bldP spid="14367" grpId="0" bldLvl="0" animBg="1"/>
      <p:bldP spid="14367" grpId="1" bldLvl="0" animBg="1"/>
      <p:bldP spid="14367" grpId="2" bldLvl="0" animBg="1"/>
      <p:bldP spid="14368" grpId="0" bldLvl="0" animBg="1"/>
      <p:bldP spid="14368" grpId="1" bldLvl="0" animBg="1"/>
      <p:bldP spid="14368" grpId="2" bldLvl="0" animBg="1"/>
      <p:bldP spid="14369" grpId="0" bldLvl="0" animBg="1"/>
      <p:bldP spid="14369" grpId="1" bldLvl="0" animBg="1"/>
      <p:bldP spid="14369" grpId="2" bldLvl="0" animBg="1"/>
      <p:bldP spid="14370" grpId="0" bldLvl="0" animBg="1"/>
      <p:bldP spid="14371" grpId="0" bldLvl="0" animBg="1"/>
      <p:bldP spid="14371" grpId="1" bldLvl="0" animBg="1"/>
      <p:bldP spid="14372" grpId="0" bldLvl="0" animBg="1"/>
      <p:bldP spid="14372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椭圆 15361" descr="2014031420244699894_看图王"/>
          <p:cNvSpPr>
            <a:spLocks noChangeArrowheads="1"/>
          </p:cNvSpPr>
          <p:nvPr/>
        </p:nvSpPr>
        <p:spPr bwMode="auto">
          <a:xfrm>
            <a:off x="5485392" y="2114354"/>
            <a:ext cx="914651" cy="1086157"/>
          </a:xfrm>
          <a:prstGeom prst="ellipse">
            <a:avLst/>
          </a:pr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1" name="矩形 15362"/>
          <p:cNvSpPr>
            <a:spLocks noChangeArrowheads="1" noChangeShapeType="1" noTextEdit="1"/>
          </p:cNvSpPr>
          <p:nvPr/>
        </p:nvSpPr>
        <p:spPr bwMode="auto">
          <a:xfrm>
            <a:off x="488822" y="415815"/>
            <a:ext cx="8002574" cy="572059"/>
          </a:xfrm>
          <a:prstGeom prst="rect">
            <a:avLst/>
          </a:prstGeom>
        </p:spPr>
        <p:txBody>
          <a:bodyPr wrap="none" lIns="145143" tIns="72571" rIns="145143" bIns="7257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6600"/>
                </a:solidFill>
                <a:latin typeface="Times New Roman" panose="02020603050405020304"/>
                <a:cs typeface="Times New Roman" panose="02020603050405020304"/>
              </a:rPr>
              <a:t>What's for their breakfast ,lunch and dinner?</a:t>
            </a:r>
            <a:endParaRPr lang="zh-CN" altLang="en-US" sz="3200" b="1" kern="10">
              <a:ln w="9525">
                <a:solidFill>
                  <a:srgbClr val="000000"/>
                </a:solidFill>
                <a:round/>
              </a:ln>
              <a:solidFill>
                <a:srgbClr val="FF66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172" name="流程图: 过程 15363" descr="2014031420244699894_看图王"/>
          <p:cNvSpPr>
            <a:spLocks noChangeArrowheads="1"/>
          </p:cNvSpPr>
          <p:nvPr/>
        </p:nvSpPr>
        <p:spPr bwMode="auto">
          <a:xfrm rot="482108">
            <a:off x="5014207" y="2131994"/>
            <a:ext cx="1947731" cy="1585136"/>
          </a:xfrm>
          <a:prstGeom prst="flowChartProcess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3" name="任意多边形 15364" descr="图片1_看图王"/>
          <p:cNvSpPr>
            <a:spLocks noChangeArrowheads="1"/>
          </p:cNvSpPr>
          <p:nvPr/>
        </p:nvSpPr>
        <p:spPr bwMode="auto">
          <a:xfrm rot="20345406">
            <a:off x="1710878" y="1910227"/>
            <a:ext cx="1753713" cy="2076552"/>
          </a:xfrm>
          <a:custGeom>
            <a:avLst/>
            <a:gdLst>
              <a:gd name="T0" fmla="*/ 0 w 21600"/>
              <a:gd name="T1" fmla="*/ 0 h 21600"/>
              <a:gd name="T2" fmla="*/ 76831 w 21600"/>
              <a:gd name="T3" fmla="*/ 1308100 h 21600"/>
              <a:gd name="T4" fmla="*/ 1028069 w 21600"/>
              <a:gd name="T5" fmla="*/ 1308100 h 21600"/>
              <a:gd name="T6" fmla="*/ 11049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1502" y="21600"/>
                </a:lnTo>
                <a:lnTo>
                  <a:pt x="2009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文本框 16390"/>
          <p:cNvSpPr txBox="1">
            <a:spLocks noChangeArrowheads="1"/>
          </p:cNvSpPr>
          <p:nvPr/>
        </p:nvSpPr>
        <p:spPr bwMode="auto">
          <a:xfrm>
            <a:off x="148664" y="1436450"/>
            <a:ext cx="7372649" cy="2790875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dirty="0">
                <a:latin typeface="Times New Roman" panose="02020603050405020304" pitchFamily="18" charset="0"/>
              </a:rPr>
              <a:t>Mike likes eating </a:t>
            </a:r>
            <a:r>
              <a:rPr lang="en-US" altLang="zh-CN" sz="2200" u="sng" dirty="0">
                <a:latin typeface="Times New Roman" panose="02020603050405020304" pitchFamily="18" charset="0"/>
              </a:rPr>
              <a:t>                                                 </a:t>
            </a:r>
            <a:r>
              <a:rPr lang="en-US" altLang="zh-CN" sz="2200" dirty="0">
                <a:latin typeface="Times New Roman" panose="02020603050405020304" pitchFamily="18" charset="0"/>
              </a:rPr>
              <a:t>. 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dirty="0">
                <a:latin typeface="Times New Roman" panose="02020603050405020304" pitchFamily="18" charset="0"/>
              </a:rPr>
              <a:t>But he only drinks </a:t>
            </a:r>
            <a:r>
              <a:rPr lang="zh-CN" altLang="en-US" dirty="0">
                <a:latin typeface="Times New Roman" panose="02020603050405020304" pitchFamily="18" charset="0"/>
              </a:rPr>
              <a:t>＿＿＿＿＿＿＿＿＿＿＿</a:t>
            </a:r>
            <a:r>
              <a:rPr lang="en-US" altLang="zh-CN" dirty="0">
                <a:latin typeface="Times New Roman" panose="02020603050405020304" pitchFamily="18" charset="0"/>
              </a:rPr>
              <a:t>. 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dirty="0">
                <a:latin typeface="Times New Roman" panose="02020603050405020304" pitchFamily="18" charset="0"/>
              </a:rPr>
              <a:t>He has  </a:t>
            </a:r>
            <a:r>
              <a:rPr lang="zh-CN" altLang="en-US" sz="2200" dirty="0">
                <a:latin typeface="Times New Roman" panose="02020603050405020304" pitchFamily="18" charset="0"/>
              </a:rPr>
              <a:t>＿＿＿＿＿＿＿＿＿＿  </a:t>
            </a:r>
            <a:r>
              <a:rPr lang="en-US" altLang="zh-CN" sz="2200" dirty="0">
                <a:latin typeface="Times New Roman" panose="02020603050405020304" pitchFamily="18" charset="0"/>
              </a:rPr>
              <a:t>for breakfast.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dirty="0">
                <a:latin typeface="Times New Roman" panose="02020603050405020304" pitchFamily="18" charset="0"/>
              </a:rPr>
              <a:t>He has</a:t>
            </a:r>
            <a:r>
              <a:rPr lang="en-US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u="sng" dirty="0">
                <a:latin typeface="Times New Roman" panose="02020603050405020304" pitchFamily="18" charset="0"/>
              </a:rPr>
              <a:t>                                                                    </a:t>
            </a:r>
            <a:r>
              <a:rPr lang="en-US" altLang="zh-CN" sz="2200" dirty="0">
                <a:latin typeface="Times New Roman" panose="02020603050405020304" pitchFamily="18" charset="0"/>
              </a:rPr>
              <a:t>for lunch and dinner.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dirty="0">
                <a:latin typeface="Times New Roman" panose="02020603050405020304" pitchFamily="18" charset="0"/>
              </a:rPr>
              <a:t>He has  </a:t>
            </a:r>
            <a:r>
              <a:rPr lang="en-US" altLang="zh-CN" sz="2200" u="sng" dirty="0">
                <a:latin typeface="Times New Roman" panose="02020603050405020304" pitchFamily="18" charset="0"/>
              </a:rPr>
              <a:t>                          </a:t>
            </a:r>
            <a:r>
              <a:rPr lang="en-US" altLang="zh-CN" sz="2200" dirty="0">
                <a:latin typeface="Times New Roman" panose="02020603050405020304" pitchFamily="18" charset="0"/>
              </a:rPr>
              <a:t>every week. 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文本框 16394"/>
          <p:cNvSpPr txBox="1">
            <a:spLocks noChangeArrowheads="1"/>
          </p:cNvSpPr>
          <p:nvPr/>
        </p:nvSpPr>
        <p:spPr bwMode="auto">
          <a:xfrm>
            <a:off x="2529782" y="1436450"/>
            <a:ext cx="4177666" cy="425896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sweets, cakes and ice cream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6" name="文本框 16395"/>
          <p:cNvSpPr txBox="1">
            <a:spLocks noChangeArrowheads="1"/>
          </p:cNvSpPr>
          <p:nvPr/>
        </p:nvSpPr>
        <p:spPr bwMode="auto">
          <a:xfrm>
            <a:off x="1055757" y="2573010"/>
            <a:ext cx="3026162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some bread and milk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7" name="文本框 16396"/>
          <p:cNvSpPr txBox="1">
            <a:spLocks noChangeArrowheads="1"/>
          </p:cNvSpPr>
          <p:nvPr/>
        </p:nvSpPr>
        <p:spPr bwMode="auto">
          <a:xfrm>
            <a:off x="1055756" y="3026626"/>
            <a:ext cx="4878143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lot of rice, some fish and some meat</a:t>
            </a:r>
            <a:r>
              <a:rPr lang="en-US" altLang="zh-CN" sz="2200" b="1" dirty="0">
                <a:latin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8" name="TextBox 92"/>
          <p:cNvSpPr txBox="1">
            <a:spLocks noChangeArrowheads="1"/>
          </p:cNvSpPr>
          <p:nvPr/>
        </p:nvSpPr>
        <p:spPr bwMode="auto">
          <a:xfrm>
            <a:off x="826463" y="831629"/>
            <a:ext cx="5689488" cy="473777"/>
          </a:xfrm>
          <a:prstGeom prst="rect">
            <a:avLst/>
          </a:prstGeom>
          <a:solidFill>
            <a:srgbClr val="FF9900"/>
          </a:solidFill>
          <a:ln w="38100">
            <a:solidFill>
              <a:srgbClr val="FF0000"/>
            </a:solidFill>
            <a:prstDash val="dash"/>
            <a:miter lim="800000"/>
          </a:ln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What does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Mike have?</a:t>
            </a:r>
            <a:endParaRPr lang="en-US" altLang="zh-CN" sz="2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9" name="AutoShape 48"/>
          <p:cNvSpPr>
            <a:spLocks noChangeArrowheads="1"/>
          </p:cNvSpPr>
          <p:nvPr/>
        </p:nvSpPr>
        <p:spPr bwMode="auto">
          <a:xfrm>
            <a:off x="70552" y="161286"/>
            <a:ext cx="3716562" cy="453616"/>
          </a:xfrm>
          <a:prstGeom prst="roundRect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38100">
            <a:solidFill>
              <a:schemeClr val="tx1"/>
            </a:solidFill>
            <a:prstDash val="sysDot"/>
            <a:round/>
          </a:ln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200" name="标题 1"/>
          <p:cNvSpPr>
            <a:spLocks noChangeArrowheads="1"/>
          </p:cNvSpPr>
          <p:nvPr/>
        </p:nvSpPr>
        <p:spPr bwMode="auto">
          <a:xfrm>
            <a:off x="-2267731" y="0"/>
            <a:ext cx="8229347" cy="85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Let’s review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1" name="流程图: 过程 16401" descr="2014031420244699894_看图王"/>
          <p:cNvSpPr>
            <a:spLocks noChangeArrowheads="1"/>
          </p:cNvSpPr>
          <p:nvPr/>
        </p:nvSpPr>
        <p:spPr bwMode="auto">
          <a:xfrm rot="21154764">
            <a:off x="7357531" y="141125"/>
            <a:ext cx="1607570" cy="1141601"/>
          </a:xfrm>
          <a:prstGeom prst="flowChartProcess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403" name="文本框 16402"/>
          <p:cNvSpPr txBox="1">
            <a:spLocks noChangeArrowheads="1"/>
          </p:cNvSpPr>
          <p:nvPr/>
        </p:nvSpPr>
        <p:spPr bwMode="auto">
          <a:xfrm>
            <a:off x="2756554" y="2003471"/>
            <a:ext cx="2088834" cy="425894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a little water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04" name="文本框 16403"/>
          <p:cNvSpPr txBox="1">
            <a:spLocks noChangeArrowheads="1"/>
          </p:cNvSpPr>
          <p:nvPr/>
        </p:nvSpPr>
        <p:spPr bwMode="auto">
          <a:xfrm>
            <a:off x="1055756" y="3933858"/>
            <a:ext cx="1700798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few eggs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5" grpId="0" bldLvl="0"/>
      <p:bldP spid="16395" grpId="1" bldLvl="0"/>
      <p:bldP spid="16395" grpId="2" bldLvl="0" animBg="1"/>
      <p:bldP spid="16396" grpId="0" bldLvl="0" animBg="1"/>
      <p:bldP spid="16397" grpId="0" bldLvl="0" animBg="1"/>
      <p:bldP spid="16398" grpId="0" bldLvl="0" animBg="1"/>
      <p:bldP spid="16403" grpId="0" bldLvl="0"/>
      <p:bldP spid="16403" grpId="1" bldLvl="0"/>
      <p:bldP spid="16403" grpId="2" bldLvl="0" animBg="1"/>
      <p:bldP spid="1640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92"/>
          <p:cNvSpPr txBox="1">
            <a:spLocks noChangeArrowheads="1"/>
          </p:cNvSpPr>
          <p:nvPr/>
        </p:nvSpPr>
        <p:spPr bwMode="auto">
          <a:xfrm>
            <a:off x="2076235" y="189007"/>
            <a:ext cx="6299255" cy="473777"/>
          </a:xfrm>
          <a:prstGeom prst="rect">
            <a:avLst/>
          </a:prstGeom>
          <a:solidFill>
            <a:srgbClr val="FF9900"/>
          </a:solidFill>
          <a:ln w="38100">
            <a:solidFill>
              <a:srgbClr val="FF0000"/>
            </a:solidFill>
            <a:prstDash val="dash"/>
            <a:miter lim="800000"/>
          </a:ln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500" b="1">
                <a:solidFill>
                  <a:srgbClr val="000000"/>
                </a:solidFill>
                <a:latin typeface="Times New Roman" panose="02020603050405020304" pitchFamily="18" charset="0"/>
              </a:rPr>
              <a:t>What does 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</a:rPr>
              <a:t>Yang Ling have?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1" y="756027"/>
            <a:ext cx="7211388" cy="3467983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Yang Ling often has  </a:t>
            </a:r>
            <a:r>
              <a:rPr lang="zh-CN" altLang="en-US" sz="2200">
                <a:latin typeface="Times New Roman" panose="02020603050405020304" pitchFamily="18" charset="0"/>
              </a:rPr>
              <a:t>＿＿＿＿＿＿＿＿＿＿＿ </a:t>
            </a:r>
            <a:r>
              <a:rPr lang="en-US" altLang="zh-CN" sz="2200">
                <a:latin typeface="Times New Roman" panose="02020603050405020304" pitchFamily="18" charset="0"/>
              </a:rPr>
              <a:t>for</a:t>
            </a:r>
            <a:endParaRPr lang="en-US" altLang="zh-CN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 breakfast. She sometimes eats </a:t>
            </a:r>
            <a:r>
              <a:rPr lang="zh-CN" altLang="en-US">
                <a:latin typeface="Times New Roman" panose="02020603050405020304" pitchFamily="18" charset="0"/>
              </a:rPr>
              <a:t>＿＿＿＿＿＿＿＿＿ </a:t>
            </a:r>
            <a:r>
              <a:rPr lang="en-US" altLang="zh-CN">
                <a:latin typeface="Times New Roman" panose="02020603050405020304" pitchFamily="18" charset="0"/>
              </a:rPr>
              <a:t>too.</a:t>
            </a:r>
            <a:endParaRPr lang="en-US" altLang="zh-CN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She eats  </a:t>
            </a:r>
            <a:r>
              <a:rPr lang="en-US" altLang="zh-CN" sz="2200" u="sng">
                <a:latin typeface="Times New Roman" panose="02020603050405020304" pitchFamily="18" charset="0"/>
              </a:rPr>
              <a:t>                                                          </a:t>
            </a:r>
            <a:r>
              <a:rPr lang="zh-CN" altLang="en-US" sz="2200">
                <a:latin typeface="Times New Roman" panose="02020603050405020304" pitchFamily="18" charset="0"/>
              </a:rPr>
              <a:t> </a:t>
            </a:r>
            <a:r>
              <a:rPr lang="en-US" altLang="zh-CN" sz="2200">
                <a:latin typeface="Times New Roman" panose="02020603050405020304" pitchFamily="18" charset="0"/>
              </a:rPr>
              <a:t>for lunch </a:t>
            </a:r>
            <a:endParaRPr lang="en-US" altLang="zh-CN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and dinner. She only eats</a:t>
            </a:r>
            <a:r>
              <a:rPr lang="en-US" altLang="zh-CN" u="sng">
                <a:latin typeface="Times New Roman" panose="02020603050405020304" pitchFamily="18" charset="0"/>
              </a:rPr>
              <a:t>                                    </a:t>
            </a:r>
            <a:r>
              <a:rPr lang="en-US" altLang="zh-CN">
                <a:latin typeface="Times New Roman" panose="02020603050405020304" pitchFamily="18" charset="0"/>
              </a:rPr>
              <a:t>. </a:t>
            </a:r>
            <a:endParaRPr lang="zh-CN" altLang="en-US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She also eats a little </a:t>
            </a:r>
            <a:r>
              <a:rPr lang="zh-CN" altLang="en-US" sz="2200" u="sng">
                <a:latin typeface="Times New Roman" panose="02020603050405020304" pitchFamily="18" charset="0"/>
              </a:rPr>
              <a:t>＿＿＿                ＿</a:t>
            </a:r>
            <a:r>
              <a:rPr lang="en-US" altLang="zh-CN" sz="2200">
                <a:latin typeface="Times New Roman" panose="02020603050405020304" pitchFamily="18" charset="0"/>
              </a:rPr>
              <a:t>and some</a:t>
            </a:r>
            <a:r>
              <a:rPr lang="zh-CN" altLang="en-US" sz="2200">
                <a:latin typeface="Times New Roman" panose="02020603050405020304" pitchFamily="18" charset="0"/>
              </a:rPr>
              <a:t>＿＿＿</a:t>
            </a:r>
            <a:endParaRPr lang="zh-CN" altLang="en-US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>
                <a:latin typeface="Times New Roman" panose="02020603050405020304" pitchFamily="18" charset="0"/>
              </a:rPr>
              <a:t>every day.</a:t>
            </a:r>
            <a:endParaRPr lang="en-US" altLang="zh-CN" sz="2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9" name="文本框 17418"/>
          <p:cNvSpPr txBox="1">
            <a:spLocks noChangeArrowheads="1"/>
          </p:cNvSpPr>
          <p:nvPr/>
        </p:nvSpPr>
        <p:spPr bwMode="auto">
          <a:xfrm>
            <a:off x="2643169" y="756026"/>
            <a:ext cx="2522221" cy="425896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a lot of noodles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0" name="文本框 17419"/>
          <p:cNvSpPr txBox="1">
            <a:spLocks noChangeArrowheads="1"/>
          </p:cNvSpPr>
          <p:nvPr/>
        </p:nvSpPr>
        <p:spPr bwMode="auto">
          <a:xfrm>
            <a:off x="2529781" y="3480242"/>
            <a:ext cx="1967888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sweet food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1" name="文本框 17420"/>
          <p:cNvSpPr txBox="1">
            <a:spLocks noChangeArrowheads="1"/>
          </p:cNvSpPr>
          <p:nvPr/>
        </p:nvSpPr>
        <p:spPr bwMode="auto">
          <a:xfrm>
            <a:off x="4230582" y="1436450"/>
            <a:ext cx="1547097" cy="425896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an egg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2" name="文本框 17421"/>
          <p:cNvSpPr txBox="1">
            <a:spLocks noChangeArrowheads="1"/>
          </p:cNvSpPr>
          <p:nvPr/>
        </p:nvSpPr>
        <p:spPr bwMode="auto">
          <a:xfrm>
            <a:off x="1055757" y="2343681"/>
            <a:ext cx="4084436" cy="425896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some meat and some vegetables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3" name="文本框 17422"/>
          <p:cNvSpPr txBox="1">
            <a:spLocks noChangeArrowheads="1"/>
          </p:cNvSpPr>
          <p:nvPr/>
        </p:nvSpPr>
        <p:spPr bwMode="auto">
          <a:xfrm>
            <a:off x="3323489" y="2913221"/>
            <a:ext cx="1728516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a little rice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5" name="任意多边形 17424" descr="图片1_看图王"/>
          <p:cNvSpPr>
            <a:spLocks noChangeArrowheads="1"/>
          </p:cNvSpPr>
          <p:nvPr/>
        </p:nvSpPr>
        <p:spPr bwMode="auto">
          <a:xfrm rot="20345406">
            <a:off x="514020" y="-274689"/>
            <a:ext cx="1398436" cy="1028197"/>
          </a:xfrm>
          <a:custGeom>
            <a:avLst/>
            <a:gdLst>
              <a:gd name="T0" fmla="*/ 0 w 21600"/>
              <a:gd name="T1" fmla="*/ 0 h 21600"/>
              <a:gd name="T2" fmla="*/ 61267 w 21600"/>
              <a:gd name="T3" fmla="*/ 647701 h 21600"/>
              <a:gd name="T4" fmla="*/ 819796 w 21600"/>
              <a:gd name="T5" fmla="*/ 647701 h 21600"/>
              <a:gd name="T6" fmla="*/ 88106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1502" y="21600"/>
                </a:lnTo>
                <a:lnTo>
                  <a:pt x="2009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7426" name="文本框 17425"/>
          <p:cNvSpPr txBox="1">
            <a:spLocks noChangeArrowheads="1"/>
          </p:cNvSpPr>
          <p:nvPr/>
        </p:nvSpPr>
        <p:spPr bwMode="auto">
          <a:xfrm>
            <a:off x="5820513" y="3480242"/>
            <a:ext cx="861738" cy="423375"/>
          </a:xfrm>
          <a:prstGeom prst="rect">
            <a:avLst/>
          </a:prstGeom>
          <a:solidFill>
            <a:srgbClr val="BEF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fruit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3" grpId="0" bldLvl="0" animBg="1"/>
      <p:bldP spid="17419" grpId="0" bldLvl="0" animBg="1"/>
      <p:bldP spid="17420" grpId="0" bldLvl="0" animBg="1"/>
      <p:bldP spid="17421" grpId="0" bldLvl="0" animBg="1"/>
      <p:bldP spid="17422" grpId="0" bldLvl="0" animBg="1"/>
      <p:bldP spid="17423" grpId="0" bldLvl="0" animBg="1"/>
      <p:bldP spid="17425" grpId="0" animBg="1"/>
      <p:bldP spid="174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20" y="685465"/>
            <a:ext cx="1494184" cy="75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048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83" y="514099"/>
            <a:ext cx="2134187" cy="99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圆角矩形 20483"/>
          <p:cNvSpPr>
            <a:spLocks noChangeArrowheads="1"/>
          </p:cNvSpPr>
          <p:nvPr/>
        </p:nvSpPr>
        <p:spPr bwMode="auto">
          <a:xfrm>
            <a:off x="1675603" y="2915742"/>
            <a:ext cx="6019568" cy="1370928"/>
          </a:xfrm>
          <a:prstGeom prst="roundRect">
            <a:avLst>
              <a:gd name="adj" fmla="val 16667"/>
            </a:avLst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81643" tIns="40822" rIns="81643" bIns="40822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在句型中适当的运用量词，可使你的表达更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具体、更完整。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269" name="标题 20484"/>
          <p:cNvSpPr>
            <a:spLocks noGrp="1" noChangeArrowheads="1"/>
          </p:cNvSpPr>
          <p:nvPr>
            <p:ph type="ctrTitle" idx="4294967295"/>
          </p:nvPr>
        </p:nvSpPr>
        <p:spPr>
          <a:xfrm>
            <a:off x="1428673" y="1363369"/>
            <a:ext cx="7785880" cy="1111358"/>
          </a:xfrm>
        </p:spPr>
        <p:txBody>
          <a:bodyPr/>
          <a:lstStyle/>
          <a:p>
            <a:pPr algn="l"/>
            <a:r>
              <a:rPr lang="zh-CN" altLang="en-US" sz="2200" b="1">
                <a:latin typeface="Arial" panose="020B0604020202020204" pitchFamily="34" charset="0"/>
              </a:rPr>
              <a:t>        </a:t>
            </a:r>
            <a:r>
              <a:rPr lang="en-US" altLang="zh-CN" sz="2200" b="1">
                <a:latin typeface="Arial" panose="020B0604020202020204" pitchFamily="34" charset="0"/>
              </a:rPr>
              <a:t>Yang Ling eats noodles for breakfast. </a:t>
            </a:r>
            <a:br>
              <a:rPr lang="en-US" altLang="zh-CN" sz="2200" b="1">
                <a:latin typeface="Arial" panose="020B0604020202020204" pitchFamily="34" charset="0"/>
              </a:rPr>
            </a:br>
            <a:r>
              <a:rPr lang="en-US" altLang="zh-CN" sz="2200" b="1">
                <a:latin typeface="Arial" panose="020B0604020202020204" pitchFamily="34" charset="0"/>
              </a:rPr>
              <a:t> </a:t>
            </a:r>
            <a:br>
              <a:rPr lang="en-US" altLang="zh-CN" sz="2200" b="1">
                <a:latin typeface="Arial" panose="020B0604020202020204" pitchFamily="34" charset="0"/>
              </a:rPr>
            </a:br>
            <a:br>
              <a:rPr lang="en-US" altLang="zh-CN" sz="2200" b="1">
                <a:latin typeface="Arial" panose="020B0604020202020204" pitchFamily="34" charset="0"/>
              </a:rPr>
            </a:br>
            <a:r>
              <a:rPr lang="en-US" altLang="zh-CN" sz="2200" b="1">
                <a:latin typeface="Arial" panose="020B0604020202020204" pitchFamily="34" charset="0"/>
              </a:rPr>
              <a:t>        Mike has bread and milk for breakfast.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2058598" y="2457087"/>
            <a:ext cx="1363158" cy="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Mike has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1295127" y="1658218"/>
            <a:ext cx="3963492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Yang Ling eats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4114674" y="1658218"/>
            <a:ext cx="3504905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latin typeface="Arial" panose="020B0604020202020204" pitchFamily="34" charset="0"/>
              </a:rPr>
              <a:t>  </a:t>
            </a:r>
            <a:r>
              <a:rPr lang="en-US" altLang="zh-CN" sz="2200" b="1">
                <a:latin typeface="Arial" panose="020B0604020202020204" pitchFamily="34" charset="0"/>
              </a:rPr>
              <a:t>noodles for breakfast.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3850105" y="1653177"/>
            <a:ext cx="2058597" cy="4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</a:rPr>
              <a:t>a lot of</a:t>
            </a:r>
            <a:r>
              <a:rPr lang="en-US" altLang="zh-CN" sz="2200" b="1">
                <a:latin typeface="Arial" panose="020B0604020202020204" pitchFamily="34" charset="0"/>
              </a:rPr>
              <a:t> 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0" name="文本框 20489"/>
          <p:cNvSpPr txBox="1">
            <a:spLocks noChangeArrowheads="1"/>
          </p:cNvSpPr>
          <p:nvPr/>
        </p:nvSpPr>
        <p:spPr bwMode="auto">
          <a:xfrm>
            <a:off x="3504908" y="2457087"/>
            <a:ext cx="4268375" cy="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bread and milk for breakfast.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3124431" y="2457087"/>
            <a:ext cx="1751194" cy="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</a:rPr>
              <a:t>some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6" name="矩形 20491"/>
          <p:cNvSpPr>
            <a:spLocks noChangeArrowheads="1" noChangeShapeType="1" noTextEdit="1"/>
          </p:cNvSpPr>
          <p:nvPr/>
        </p:nvSpPr>
        <p:spPr bwMode="auto">
          <a:xfrm>
            <a:off x="2303008" y="2913222"/>
            <a:ext cx="1360639" cy="458656"/>
          </a:xfrm>
          <a:prstGeom prst="rect">
            <a:avLst/>
          </a:prstGeom>
        </p:spPr>
        <p:txBody>
          <a:bodyPr wrap="none" lIns="145143" tIns="72571" rIns="145143" bIns="72571" fromWordArt="1">
            <a:prstTxWarp prst="textPlain">
              <a:avLst>
                <a:gd name="adj" fmla="val 50694"/>
              </a:avLst>
            </a:prstTxWarp>
          </a:bodyPr>
          <a:lstStyle/>
          <a:p>
            <a:pPr algn="ctr"/>
            <a:r>
              <a:rPr lang="zh-CN" altLang="en-US" sz="3200" kern="10" normalizeH="1">
                <a:ln w="9525">
                  <a:solidFill>
                    <a:srgbClr val="FFCC00"/>
                  </a:solidFill>
                  <a:round/>
                </a:ln>
                <a:solidFill>
                  <a:srgbClr val="FFCC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量词</a:t>
            </a:r>
            <a:endParaRPr lang="zh-CN" altLang="en-US" sz="3200" kern="10" normalizeH="1">
              <a:ln w="9525">
                <a:solidFill>
                  <a:srgbClr val="FFCC00"/>
                </a:solidFill>
                <a:round/>
              </a:ln>
              <a:solidFill>
                <a:srgbClr val="FFCC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3" name="爆炸形 2 20492"/>
          <p:cNvSpPr>
            <a:spLocks noChangeArrowheads="1"/>
          </p:cNvSpPr>
          <p:nvPr/>
        </p:nvSpPr>
        <p:spPr bwMode="auto">
          <a:xfrm>
            <a:off x="0" y="3943938"/>
            <a:ext cx="2058597" cy="856830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 lot of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4" name="爆炸形 2 20493"/>
          <p:cNvSpPr>
            <a:spLocks noChangeArrowheads="1"/>
          </p:cNvSpPr>
          <p:nvPr/>
        </p:nvSpPr>
        <p:spPr bwMode="auto">
          <a:xfrm>
            <a:off x="1962849" y="4286670"/>
            <a:ext cx="2134187" cy="856830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 few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5" name="爆炸形 2 20494"/>
          <p:cNvSpPr>
            <a:spLocks noChangeArrowheads="1"/>
          </p:cNvSpPr>
          <p:nvPr/>
        </p:nvSpPr>
        <p:spPr bwMode="auto">
          <a:xfrm>
            <a:off x="7314697" y="2799818"/>
            <a:ext cx="1829304" cy="856830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many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6" name="爆炸形 2 20495"/>
          <p:cNvSpPr>
            <a:spLocks noChangeArrowheads="1"/>
          </p:cNvSpPr>
          <p:nvPr/>
        </p:nvSpPr>
        <p:spPr bwMode="auto">
          <a:xfrm>
            <a:off x="5943979" y="342733"/>
            <a:ext cx="2209778" cy="630022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>
                <a:latin typeface="Arial" panose="020B0604020202020204" pitchFamily="34" charset="0"/>
              </a:rPr>
              <a:t>a </a:t>
            </a:r>
            <a:r>
              <a:rPr lang="en-US" altLang="zh-CN" sz="2200" b="1">
                <a:latin typeface="Arial" panose="020B0604020202020204" pitchFamily="34" charset="0"/>
              </a:rPr>
              <a:t>little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7" name="爆炸形 2 20496"/>
          <p:cNvSpPr>
            <a:spLocks noChangeArrowheads="1"/>
          </p:cNvSpPr>
          <p:nvPr/>
        </p:nvSpPr>
        <p:spPr bwMode="auto">
          <a:xfrm>
            <a:off x="6934220" y="1370928"/>
            <a:ext cx="2209780" cy="914793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much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8" name="爆炸形 2 20497"/>
          <p:cNvSpPr>
            <a:spLocks noChangeArrowheads="1"/>
          </p:cNvSpPr>
          <p:nvPr/>
        </p:nvSpPr>
        <p:spPr bwMode="auto">
          <a:xfrm>
            <a:off x="304886" y="229329"/>
            <a:ext cx="2209778" cy="743425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some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499" name="爆炸形 2 20498"/>
          <p:cNvSpPr>
            <a:spLocks noChangeArrowheads="1"/>
          </p:cNvSpPr>
          <p:nvPr/>
        </p:nvSpPr>
        <p:spPr bwMode="auto">
          <a:xfrm>
            <a:off x="3048840" y="1"/>
            <a:ext cx="2285371" cy="972754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any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500" name="爆炸形 2 20499"/>
          <p:cNvSpPr>
            <a:spLocks noChangeArrowheads="1"/>
          </p:cNvSpPr>
          <p:nvPr/>
        </p:nvSpPr>
        <p:spPr bwMode="auto">
          <a:xfrm>
            <a:off x="0" y="1771623"/>
            <a:ext cx="1753713" cy="743425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20501" name="爆炸形 2 20500"/>
          <p:cNvSpPr>
            <a:spLocks noChangeArrowheads="1"/>
          </p:cNvSpPr>
          <p:nvPr/>
        </p:nvSpPr>
        <p:spPr bwMode="auto">
          <a:xfrm>
            <a:off x="3663647" y="4170747"/>
            <a:ext cx="2592774" cy="972754"/>
          </a:xfrm>
          <a:prstGeom prst="irregularSeal2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43" tIns="40822" rIns="81643" bIns="4082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an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1286" name="椭圆 20501"/>
          <p:cNvSpPr>
            <a:spLocks noChangeArrowheads="1"/>
          </p:cNvSpPr>
          <p:nvPr/>
        </p:nvSpPr>
        <p:spPr bwMode="auto">
          <a:xfrm>
            <a:off x="685359" y="1257525"/>
            <a:ext cx="2209780" cy="62750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0503" name="图片 20502" descr="t016b15f51d060f784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7087"/>
            <a:ext cx="2895139" cy="217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4" name="图片 2050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37" y="2686414"/>
            <a:ext cx="2209778" cy="108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图片 20504" descr="t016b15f51d060f784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262" y="2573011"/>
            <a:ext cx="2897658" cy="216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图片 205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194" y="2913222"/>
            <a:ext cx="1983006" cy="93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9" name="椭圆 20508"/>
          <p:cNvSpPr>
            <a:spLocks noChangeArrowheads="1"/>
          </p:cNvSpPr>
          <p:nvPr/>
        </p:nvSpPr>
        <p:spPr bwMode="auto">
          <a:xfrm>
            <a:off x="3504907" y="1"/>
            <a:ext cx="990242" cy="229329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0" name="直接连接符 20509"/>
          <p:cNvSpPr>
            <a:spLocks noChangeShapeType="1"/>
          </p:cNvSpPr>
          <p:nvPr/>
        </p:nvSpPr>
        <p:spPr bwMode="auto">
          <a:xfrm flipH="1">
            <a:off x="4343967" y="113406"/>
            <a:ext cx="151182" cy="10307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20511" name="椭圆 20510"/>
          <p:cNvSpPr>
            <a:spLocks noChangeArrowheads="1"/>
          </p:cNvSpPr>
          <p:nvPr/>
        </p:nvSpPr>
        <p:spPr bwMode="auto">
          <a:xfrm>
            <a:off x="3580498" y="1086160"/>
            <a:ext cx="763469" cy="113403"/>
          </a:xfrm>
          <a:prstGeom prst="ellipse">
            <a:avLst/>
          </a:prstGeom>
          <a:solidFill>
            <a:srgbClr val="C0C0C0">
              <a:alpha val="79999"/>
            </a:srgbClr>
          </a:solidFill>
          <a:ln w="9525">
            <a:solidFill>
              <a:schemeClr val="tx1"/>
            </a:solidFill>
            <a:round/>
          </a:ln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2" name="椭圆 20511"/>
          <p:cNvSpPr>
            <a:spLocks noChangeArrowheads="1"/>
          </p:cNvSpPr>
          <p:nvPr/>
        </p:nvSpPr>
        <p:spPr bwMode="auto">
          <a:xfrm>
            <a:off x="6324452" y="1"/>
            <a:ext cx="990244" cy="229329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3" name="椭圆 20512"/>
          <p:cNvSpPr>
            <a:spLocks noChangeArrowheads="1"/>
          </p:cNvSpPr>
          <p:nvPr/>
        </p:nvSpPr>
        <p:spPr bwMode="auto">
          <a:xfrm>
            <a:off x="6400044" y="1086160"/>
            <a:ext cx="763471" cy="11340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</a:ln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4" name="任意多边形 20513"/>
          <p:cNvSpPr>
            <a:spLocks noChangeArrowheads="1"/>
          </p:cNvSpPr>
          <p:nvPr/>
        </p:nvSpPr>
        <p:spPr bwMode="auto">
          <a:xfrm>
            <a:off x="3504907" y="572061"/>
            <a:ext cx="914651" cy="572059"/>
          </a:xfrm>
          <a:custGeom>
            <a:avLst/>
            <a:gdLst>
              <a:gd name="T0" fmla="*/ 0 w 21600"/>
              <a:gd name="T1" fmla="*/ 0 h 21600"/>
              <a:gd name="T2" fmla="*/ 66030 w 21600"/>
              <a:gd name="T3" fmla="*/ 360362 h 21600"/>
              <a:gd name="T4" fmla="*/ 510232 w 21600"/>
              <a:gd name="T5" fmla="*/ 360362 h 21600"/>
              <a:gd name="T6" fmla="*/ 57626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475" y="21600"/>
                </a:lnTo>
                <a:lnTo>
                  <a:pt x="1912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C0C0">
              <a:alpha val="7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20515" name="椭圆 20514"/>
          <p:cNvSpPr>
            <a:spLocks noChangeArrowheads="1"/>
          </p:cNvSpPr>
          <p:nvPr/>
        </p:nvSpPr>
        <p:spPr bwMode="auto">
          <a:xfrm>
            <a:off x="3504907" y="456137"/>
            <a:ext cx="914651" cy="171366"/>
          </a:xfrm>
          <a:prstGeom prst="ellipse">
            <a:avLst/>
          </a:prstGeom>
          <a:solidFill>
            <a:srgbClr val="C0C0C0">
              <a:alpha val="54117"/>
            </a:srgbClr>
          </a:solidFill>
          <a:ln w="9525">
            <a:solidFill>
              <a:schemeClr val="bg2"/>
            </a:solidFill>
            <a:round/>
          </a:ln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6" name="直接连接符 20515"/>
          <p:cNvSpPr>
            <a:spLocks noChangeShapeType="1"/>
          </p:cNvSpPr>
          <p:nvPr/>
        </p:nvSpPr>
        <p:spPr bwMode="auto">
          <a:xfrm>
            <a:off x="3504907" y="171367"/>
            <a:ext cx="75591" cy="9727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20517" name="任意多边形 20516"/>
          <p:cNvSpPr>
            <a:spLocks noChangeArrowheads="1"/>
          </p:cNvSpPr>
          <p:nvPr/>
        </p:nvSpPr>
        <p:spPr bwMode="auto">
          <a:xfrm>
            <a:off x="6400043" y="856831"/>
            <a:ext cx="839062" cy="287290"/>
          </a:xfrm>
          <a:custGeom>
            <a:avLst/>
            <a:gdLst>
              <a:gd name="T0" fmla="*/ 0 w 21600"/>
              <a:gd name="T1" fmla="*/ 0 h 21600"/>
              <a:gd name="T2" fmla="*/ 30030 w 21600"/>
              <a:gd name="T3" fmla="*/ 180975 h 21600"/>
              <a:gd name="T4" fmla="*/ 498608 w 21600"/>
              <a:gd name="T5" fmla="*/ 180975 h 21600"/>
              <a:gd name="T6" fmla="*/ 52863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1227" y="21600"/>
                </a:lnTo>
                <a:lnTo>
                  <a:pt x="20373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20518" name="椭圆 20517"/>
          <p:cNvSpPr>
            <a:spLocks noChangeArrowheads="1"/>
          </p:cNvSpPr>
          <p:nvPr/>
        </p:nvSpPr>
        <p:spPr bwMode="auto">
          <a:xfrm>
            <a:off x="6400043" y="798869"/>
            <a:ext cx="839062" cy="115924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</a:ln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9" name="直接连接符 20518"/>
          <p:cNvSpPr>
            <a:spLocks noChangeShapeType="1"/>
          </p:cNvSpPr>
          <p:nvPr/>
        </p:nvSpPr>
        <p:spPr bwMode="auto">
          <a:xfrm flipH="1">
            <a:off x="7163514" y="113406"/>
            <a:ext cx="151182" cy="10307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20520" name="直接连接符 20519"/>
          <p:cNvSpPr>
            <a:spLocks noChangeShapeType="1"/>
          </p:cNvSpPr>
          <p:nvPr/>
        </p:nvSpPr>
        <p:spPr bwMode="auto">
          <a:xfrm>
            <a:off x="6324453" y="171367"/>
            <a:ext cx="75591" cy="9727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pic>
        <p:nvPicPr>
          <p:cNvPr id="20521" name="图片 2052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894495" cy="114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2" name="图片 20521" descr="u=1164678872,927089174&amp;fm=21&amp;gp=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34" y="284771"/>
            <a:ext cx="2209778" cy="139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13333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33 -1.11111E-6 L 0.1 -1.11111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6" grpId="0"/>
      <p:bldP spid="20488" grpId="0"/>
      <p:bldP spid="20488" grpId="1"/>
      <p:bldP spid="20489" grpId="0"/>
      <p:bldP spid="20490" grpId="0"/>
      <p:bldP spid="20490" grpId="1"/>
      <p:bldP spid="20491" grpId="0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10" grpId="0" animBg="1"/>
      <p:bldP spid="20514" grpId="0" animBg="1"/>
      <p:bldP spid="20516" grpId="0" animBg="1"/>
      <p:bldP spid="20517" grpId="0" animBg="1"/>
      <p:bldP spid="20519" grpId="0" animBg="1"/>
      <p:bldP spid="205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圆角矩形 21505"/>
          <p:cNvSpPr>
            <a:spLocks noChangeArrowheads="1"/>
          </p:cNvSpPr>
          <p:nvPr/>
        </p:nvSpPr>
        <p:spPr bwMode="auto">
          <a:xfrm>
            <a:off x="715596" y="3480242"/>
            <a:ext cx="7062726" cy="102819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1" name="圆角矩形 21506"/>
          <p:cNvSpPr>
            <a:spLocks noChangeArrowheads="1"/>
          </p:cNvSpPr>
          <p:nvPr/>
        </p:nvSpPr>
        <p:spPr bwMode="auto">
          <a:xfrm>
            <a:off x="685360" y="685464"/>
            <a:ext cx="7062726" cy="27443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2" name="直接连接符 21507"/>
          <p:cNvSpPr>
            <a:spLocks noChangeShapeType="1"/>
          </p:cNvSpPr>
          <p:nvPr/>
        </p:nvSpPr>
        <p:spPr bwMode="auto">
          <a:xfrm>
            <a:off x="609769" y="2056392"/>
            <a:ext cx="7314696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3" name="直接连接符 21508"/>
          <p:cNvSpPr>
            <a:spLocks noChangeShapeType="1"/>
          </p:cNvSpPr>
          <p:nvPr/>
        </p:nvSpPr>
        <p:spPr bwMode="auto">
          <a:xfrm>
            <a:off x="2058597" y="685464"/>
            <a:ext cx="0" cy="4458036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4" name="直接连接符 21509"/>
          <p:cNvSpPr>
            <a:spLocks noChangeShapeType="1"/>
          </p:cNvSpPr>
          <p:nvPr/>
        </p:nvSpPr>
        <p:spPr bwMode="auto">
          <a:xfrm>
            <a:off x="685359" y="1370928"/>
            <a:ext cx="1373238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5" name="直接连接符 21510"/>
          <p:cNvSpPr>
            <a:spLocks noChangeShapeType="1"/>
          </p:cNvSpPr>
          <p:nvPr/>
        </p:nvSpPr>
        <p:spPr bwMode="auto">
          <a:xfrm>
            <a:off x="685359" y="2744376"/>
            <a:ext cx="1373238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6" name="直接连接符 21511"/>
          <p:cNvSpPr>
            <a:spLocks noChangeShapeType="1"/>
          </p:cNvSpPr>
          <p:nvPr/>
        </p:nvSpPr>
        <p:spPr bwMode="auto">
          <a:xfrm>
            <a:off x="3504907" y="685464"/>
            <a:ext cx="0" cy="4344631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7" name="直接连接符 21512"/>
          <p:cNvSpPr>
            <a:spLocks noChangeShapeType="1"/>
          </p:cNvSpPr>
          <p:nvPr/>
        </p:nvSpPr>
        <p:spPr bwMode="auto">
          <a:xfrm>
            <a:off x="5258619" y="685464"/>
            <a:ext cx="0" cy="4458036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8" name="直接连接符 21514"/>
          <p:cNvSpPr>
            <a:spLocks noChangeShapeType="1"/>
          </p:cNvSpPr>
          <p:nvPr/>
        </p:nvSpPr>
        <p:spPr bwMode="auto">
          <a:xfrm>
            <a:off x="5258619" y="1428891"/>
            <a:ext cx="2590254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299" name="直接连接符 21515"/>
          <p:cNvSpPr>
            <a:spLocks noChangeShapeType="1"/>
          </p:cNvSpPr>
          <p:nvPr/>
        </p:nvSpPr>
        <p:spPr bwMode="auto">
          <a:xfrm>
            <a:off x="5253581" y="2799818"/>
            <a:ext cx="2665845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300" name="文本框 21516"/>
          <p:cNvSpPr txBox="1">
            <a:spLocks noChangeArrowheads="1"/>
          </p:cNvSpPr>
          <p:nvPr/>
        </p:nvSpPr>
        <p:spPr bwMode="auto">
          <a:xfrm>
            <a:off x="760951" y="914793"/>
            <a:ext cx="763471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I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1" name="文本框 21517"/>
          <p:cNvSpPr txBox="1">
            <a:spLocks noChangeArrowheads="1"/>
          </p:cNvSpPr>
          <p:nvPr/>
        </p:nvSpPr>
        <p:spPr bwMode="auto">
          <a:xfrm>
            <a:off x="609769" y="1600256"/>
            <a:ext cx="1143945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We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2" name="文本框 21518"/>
          <p:cNvSpPr txBox="1">
            <a:spLocks noChangeArrowheads="1"/>
          </p:cNvSpPr>
          <p:nvPr/>
        </p:nvSpPr>
        <p:spPr bwMode="auto">
          <a:xfrm>
            <a:off x="760950" y="2227757"/>
            <a:ext cx="1068354" cy="4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They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3" name="文本框 21519"/>
          <p:cNvSpPr txBox="1">
            <a:spLocks noChangeArrowheads="1"/>
          </p:cNvSpPr>
          <p:nvPr/>
        </p:nvSpPr>
        <p:spPr bwMode="auto">
          <a:xfrm>
            <a:off x="760951" y="2915742"/>
            <a:ext cx="91465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You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4" name="文本框 21520"/>
          <p:cNvSpPr txBox="1">
            <a:spLocks noChangeArrowheads="1"/>
          </p:cNvSpPr>
          <p:nvPr/>
        </p:nvSpPr>
        <p:spPr bwMode="auto">
          <a:xfrm>
            <a:off x="2209780" y="1199562"/>
            <a:ext cx="990242" cy="4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eat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5" name="文本框 21521"/>
          <p:cNvSpPr txBox="1">
            <a:spLocks noChangeArrowheads="1"/>
          </p:cNvSpPr>
          <p:nvPr/>
        </p:nvSpPr>
        <p:spPr bwMode="auto">
          <a:xfrm>
            <a:off x="2209780" y="2573010"/>
            <a:ext cx="106583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have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6" name="文本框 21522"/>
          <p:cNvSpPr txBox="1">
            <a:spLocks noChangeArrowheads="1"/>
          </p:cNvSpPr>
          <p:nvPr/>
        </p:nvSpPr>
        <p:spPr bwMode="auto">
          <a:xfrm>
            <a:off x="3658608" y="1199562"/>
            <a:ext cx="1521900" cy="4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 lot of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7" name="文本框 21523"/>
          <p:cNvSpPr txBox="1">
            <a:spLocks noChangeArrowheads="1"/>
          </p:cNvSpPr>
          <p:nvPr/>
        </p:nvSpPr>
        <p:spPr bwMode="auto">
          <a:xfrm>
            <a:off x="3734199" y="2573010"/>
            <a:ext cx="1219536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some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8" name="文本框 21524"/>
          <p:cNvSpPr txBox="1">
            <a:spLocks noChangeArrowheads="1"/>
          </p:cNvSpPr>
          <p:nvPr/>
        </p:nvSpPr>
        <p:spPr bwMode="auto">
          <a:xfrm>
            <a:off x="5334210" y="914793"/>
            <a:ext cx="2056077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noodles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09" name="文本框 21525"/>
          <p:cNvSpPr txBox="1">
            <a:spLocks noChangeArrowheads="1"/>
          </p:cNvSpPr>
          <p:nvPr/>
        </p:nvSpPr>
        <p:spPr bwMode="auto">
          <a:xfrm>
            <a:off x="5180508" y="1542294"/>
            <a:ext cx="1904895" cy="4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meat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0" name="文本框 21526"/>
          <p:cNvSpPr txBox="1">
            <a:spLocks noChangeArrowheads="1"/>
          </p:cNvSpPr>
          <p:nvPr/>
        </p:nvSpPr>
        <p:spPr bwMode="auto">
          <a:xfrm>
            <a:off x="5563502" y="2285721"/>
            <a:ext cx="1904895" cy="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latin typeface="Arial" panose="020B0604020202020204" pitchFamily="34" charset="0"/>
              </a:rPr>
              <a:t> </a:t>
            </a:r>
            <a:r>
              <a:rPr lang="en-US" altLang="zh-CN" sz="2200" b="1">
                <a:latin typeface="Arial" panose="020B0604020202020204" pitchFamily="34" charset="0"/>
              </a:rPr>
              <a:t>vegetables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1" name="文本框 21527"/>
          <p:cNvSpPr txBox="1">
            <a:spLocks noChangeArrowheads="1"/>
          </p:cNvSpPr>
          <p:nvPr/>
        </p:nvSpPr>
        <p:spPr bwMode="auto">
          <a:xfrm>
            <a:off x="5334210" y="2915742"/>
            <a:ext cx="1751192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bread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2" name="直接连接符 21528"/>
          <p:cNvSpPr>
            <a:spLocks noChangeShapeType="1"/>
          </p:cNvSpPr>
          <p:nvPr/>
        </p:nvSpPr>
        <p:spPr bwMode="auto">
          <a:xfrm>
            <a:off x="715595" y="4047261"/>
            <a:ext cx="7239105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45143" tIns="72571" rIns="145143" bIns="72571"/>
          <a:lstStyle/>
          <a:p>
            <a:endParaRPr lang="zh-CN" altLang="en-US"/>
          </a:p>
        </p:txBody>
      </p:sp>
      <p:sp>
        <p:nvSpPr>
          <p:cNvPr id="12313" name="文本框 21529"/>
          <p:cNvSpPr txBox="1">
            <a:spLocks noChangeArrowheads="1"/>
          </p:cNvSpPr>
          <p:nvPr/>
        </p:nvSpPr>
        <p:spPr bwMode="auto">
          <a:xfrm>
            <a:off x="828983" y="3593645"/>
            <a:ext cx="1068354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He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4" name="文本框 21530"/>
          <p:cNvSpPr txBox="1">
            <a:spLocks noChangeArrowheads="1"/>
          </p:cNvSpPr>
          <p:nvPr/>
        </p:nvSpPr>
        <p:spPr bwMode="auto">
          <a:xfrm>
            <a:off x="715595" y="4160666"/>
            <a:ext cx="1068354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latin typeface="Arial" panose="020B0604020202020204" pitchFamily="34" charset="0"/>
              </a:rPr>
              <a:t> </a:t>
            </a:r>
            <a:r>
              <a:rPr lang="en-US" altLang="zh-CN" sz="2200" b="1">
                <a:latin typeface="Arial" panose="020B0604020202020204" pitchFamily="34" charset="0"/>
              </a:rPr>
              <a:t>She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5" name="文本框 21531"/>
          <p:cNvSpPr txBox="1">
            <a:spLocks noChangeArrowheads="1"/>
          </p:cNvSpPr>
          <p:nvPr/>
        </p:nvSpPr>
        <p:spPr bwMode="auto">
          <a:xfrm>
            <a:off x="2189623" y="3593645"/>
            <a:ext cx="1143945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eats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6" name="文本框 21532"/>
          <p:cNvSpPr txBox="1">
            <a:spLocks noChangeArrowheads="1"/>
          </p:cNvSpPr>
          <p:nvPr/>
        </p:nvSpPr>
        <p:spPr bwMode="auto">
          <a:xfrm>
            <a:off x="2076235" y="4160666"/>
            <a:ext cx="1373238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drinks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7" name="文本框 21533"/>
          <p:cNvSpPr txBox="1">
            <a:spLocks noChangeArrowheads="1"/>
          </p:cNvSpPr>
          <p:nvPr/>
        </p:nvSpPr>
        <p:spPr bwMode="auto">
          <a:xfrm>
            <a:off x="3663647" y="3593645"/>
            <a:ext cx="1219536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 few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8" name="文本框 21534"/>
          <p:cNvSpPr txBox="1">
            <a:spLocks noChangeArrowheads="1"/>
          </p:cNvSpPr>
          <p:nvPr/>
        </p:nvSpPr>
        <p:spPr bwMode="auto">
          <a:xfrm>
            <a:off x="3777034" y="4160666"/>
            <a:ext cx="1219536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a little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19" name="文本框 21535"/>
          <p:cNvSpPr txBox="1">
            <a:spLocks noChangeArrowheads="1"/>
          </p:cNvSpPr>
          <p:nvPr/>
        </p:nvSpPr>
        <p:spPr bwMode="auto">
          <a:xfrm>
            <a:off x="5480354" y="3593645"/>
            <a:ext cx="182678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eggs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20" name="文本框 21536"/>
          <p:cNvSpPr txBox="1">
            <a:spLocks noChangeArrowheads="1"/>
          </p:cNvSpPr>
          <p:nvPr/>
        </p:nvSpPr>
        <p:spPr bwMode="auto">
          <a:xfrm>
            <a:off x="5593739" y="4160666"/>
            <a:ext cx="1600012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water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21" name="文本框 21537"/>
          <p:cNvSpPr txBox="1">
            <a:spLocks noChangeArrowheads="1"/>
          </p:cNvSpPr>
          <p:nvPr/>
        </p:nvSpPr>
        <p:spPr bwMode="auto">
          <a:xfrm>
            <a:off x="7407925" y="2230279"/>
            <a:ext cx="302364" cy="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.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22" name="文本框 21538"/>
          <p:cNvSpPr txBox="1">
            <a:spLocks noChangeArrowheads="1"/>
          </p:cNvSpPr>
          <p:nvPr/>
        </p:nvSpPr>
        <p:spPr bwMode="auto">
          <a:xfrm>
            <a:off x="8000055" y="4115304"/>
            <a:ext cx="229292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200" b="1">
                <a:latin typeface="Arial" panose="020B0604020202020204" pitchFamily="34" charset="0"/>
              </a:rPr>
              <a:t>.</a:t>
            </a:r>
            <a:endParaRPr lang="en-US" altLang="zh-CN" sz="2200" b="1">
              <a:latin typeface="Arial" panose="020B0604020202020204" pitchFamily="34" charset="0"/>
            </a:endParaRPr>
          </a:p>
        </p:txBody>
      </p:sp>
      <p:sp>
        <p:nvSpPr>
          <p:cNvPr id="12323" name="文本框 21539"/>
          <p:cNvSpPr txBox="1">
            <a:spLocks noChangeArrowheads="1"/>
          </p:cNvSpPr>
          <p:nvPr/>
        </p:nvSpPr>
        <p:spPr bwMode="auto">
          <a:xfrm>
            <a:off x="685359" y="171366"/>
            <a:ext cx="1373238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9900"/>
                </a:solidFill>
                <a:latin typeface="Arial" panose="020B0604020202020204" pitchFamily="34" charset="0"/>
              </a:rPr>
              <a:t>主语</a:t>
            </a:r>
            <a:endParaRPr lang="en-US" altLang="zh-CN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12324" name="文本框 21540"/>
          <p:cNvSpPr txBox="1">
            <a:spLocks noChangeArrowheads="1"/>
          </p:cNvSpPr>
          <p:nvPr/>
        </p:nvSpPr>
        <p:spPr bwMode="auto">
          <a:xfrm>
            <a:off x="1962849" y="302411"/>
            <a:ext cx="1829304" cy="289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9900"/>
                </a:solidFill>
                <a:latin typeface="宋体" panose="02010600030101010101" pitchFamily="2" charset="-122"/>
              </a:rPr>
              <a:t>动词</a:t>
            </a:r>
            <a:endParaRPr lang="zh-CN" altLang="en-US" sz="2200" b="1">
              <a:solidFill>
                <a:srgbClr val="009900"/>
              </a:solidFill>
              <a:latin typeface="宋体" panose="02010600030101010101" pitchFamily="2" charset="-122"/>
            </a:endParaRPr>
          </a:p>
        </p:txBody>
      </p:sp>
      <p:sp>
        <p:nvSpPr>
          <p:cNvPr id="12325" name="文本框 21541"/>
          <p:cNvSpPr txBox="1">
            <a:spLocks noChangeArrowheads="1"/>
          </p:cNvSpPr>
          <p:nvPr/>
        </p:nvSpPr>
        <p:spPr bwMode="auto">
          <a:xfrm>
            <a:off x="3436874" y="302411"/>
            <a:ext cx="1907415" cy="28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</a:rPr>
              <a:t>量词</a:t>
            </a:r>
            <a:endParaRPr lang="zh-CN" altLang="en-US" sz="2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26" name="文本框 21542"/>
          <p:cNvSpPr txBox="1">
            <a:spLocks noChangeArrowheads="1"/>
          </p:cNvSpPr>
          <p:nvPr/>
        </p:nvSpPr>
        <p:spPr bwMode="auto">
          <a:xfrm>
            <a:off x="5707126" y="302411"/>
            <a:ext cx="1751192" cy="28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3" tIns="40822" rIns="81643" bIns="40822">
            <a:spAutoFit/>
          </a:bodyPr>
          <a:lstStyle/>
          <a:p>
            <a:pPr algn="ctr" eaLnBrk="1" hangingPunct="1"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rgbClr val="009900"/>
                </a:solidFill>
                <a:latin typeface="Arial" panose="020B0604020202020204" pitchFamily="34" charset="0"/>
              </a:rPr>
              <a:t>名词</a:t>
            </a:r>
            <a:endParaRPr lang="zh-CN" altLang="en-US" sz="22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21544" name="椭圆 21543"/>
          <p:cNvSpPr>
            <a:spLocks noChangeArrowheads="1"/>
          </p:cNvSpPr>
          <p:nvPr/>
        </p:nvSpPr>
        <p:spPr bwMode="auto">
          <a:xfrm>
            <a:off x="3436874" y="756027"/>
            <a:ext cx="1584893" cy="3996859"/>
          </a:xfrm>
          <a:prstGeom prst="ellips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椭圆 21543"/>
          <p:cNvSpPr>
            <a:spLocks noChangeArrowheads="1"/>
          </p:cNvSpPr>
          <p:nvPr/>
        </p:nvSpPr>
        <p:spPr bwMode="auto">
          <a:xfrm>
            <a:off x="5253581" y="642624"/>
            <a:ext cx="1869619" cy="3996859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643" tIns="40822" rIns="81643" bIns="40822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d16c5128-f38d-4596-90ca-4d20754882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alpha val="74001"/>
          </a:schemeClr>
        </a:solidFill>
        <a:ln w="38100">
          <a:solidFill>
            <a:schemeClr val="tx1"/>
          </a:solidFill>
          <a:prstDash val="sysDot"/>
          <a:round/>
        </a:ln>
      </a:spPr>
      <a:bodyPr wrap="none" anchor="ctr"/>
      <a:lstStyle>
        <a:defPPr algn="ctr">
          <a:defRPr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3575</Words>
  <Application>WPS 演示</Application>
  <PresentationFormat>全屏显示(16:9)</PresentationFormat>
  <Paragraphs>437</Paragraphs>
  <Slides>21</Slides>
  <Notes>2</Notes>
  <HiddenSlides>0</HiddenSlides>
  <MMClips>10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楷体_GB2312</vt:lpstr>
      <vt:lpstr>新宋体</vt:lpstr>
      <vt:lpstr>Times New Roman</vt:lpstr>
      <vt:lpstr>黑体</vt:lpstr>
      <vt:lpstr>隶书</vt:lpstr>
      <vt:lpstr>Arial Unicode MS</vt:lpstr>
      <vt:lpstr>Arial Black</vt:lpstr>
      <vt:lpstr>Comic Sans MS</vt:lpstr>
      <vt:lpstr>幼圆</vt:lpstr>
      <vt:lpstr>Victorian LET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Yang Ling eats noodles for breakfast.             Mike has bread and milk for breakfast.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快乐备课，资源共享！</Company>
  <LinksUpToDate>false</LinksUpToDate>
  <SharedDoc>false</SharedDoc>
  <HyperlinksChanged>false</HyperlinksChanged>
  <AppVersion>14.0000</AppVersion>
  <Manager>快乐备课，资源共享！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快乐备课，资源共享！</dc:title>
  <dc:creator>第一PPT模板网-WWW.1PPT.COM</dc:creator>
  <cp:keywords>快乐备课，资源共享！</cp:keywords>
  <dc:description>快乐备课，资源共享！</dc:description>
  <dc:subject>快乐备课，资源共享！</dc:subject>
  <cp:category>快乐备课，资源共享！</cp:category>
  <cp:lastModifiedBy>小树</cp:lastModifiedBy>
  <cp:revision>788</cp:revision>
  <dcterms:created xsi:type="dcterms:W3CDTF">2014-04-13T05:01:00Z</dcterms:created>
  <dcterms:modified xsi:type="dcterms:W3CDTF">2023-03-03T09:25:02Z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3540B18EC4B14FB1B51186D57082A9F9</vt:lpwstr>
  </property>
</Properties>
</file>