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690" r:id="rId3"/>
    <p:sldId id="691" r:id="rId5"/>
    <p:sldId id="692" r:id="rId6"/>
    <p:sldId id="693" r:id="rId7"/>
    <p:sldId id="694" r:id="rId8"/>
    <p:sldId id="696" r:id="rId9"/>
    <p:sldId id="697" r:id="rId10"/>
    <p:sldId id="695" r:id="rId11"/>
    <p:sldId id="698" r:id="rId12"/>
    <p:sldId id="699" r:id="rId13"/>
    <p:sldId id="700" r:id="rId14"/>
    <p:sldId id="702" r:id="rId15"/>
    <p:sldId id="703" r:id="rId16"/>
    <p:sldId id="705" r:id="rId17"/>
    <p:sldId id="704" r:id="rId18"/>
    <p:sldId id="706" r:id="rId19"/>
    <p:sldId id="707" r:id="rId20"/>
    <p:sldId id="708" r:id="rId21"/>
    <p:sldId id="709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3" userDrawn="1">
          <p15:clr>
            <a:srgbClr val="A4A3A4"/>
          </p15:clr>
        </p15:guide>
        <p15:guide id="2" pos="28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FF00"/>
    <a:srgbClr val="FF3399"/>
    <a:srgbClr val="00CC00"/>
    <a:srgbClr val="33CC33"/>
    <a:srgbClr val="FFFF66"/>
    <a:srgbClr val="0066FF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60"/>
  </p:normalViewPr>
  <p:slideViewPr>
    <p:cSldViewPr>
      <p:cViewPr>
        <p:scale>
          <a:sx n="100" d="100"/>
          <a:sy n="100" d="100"/>
        </p:scale>
        <p:origin x="-1944" y="-294"/>
      </p:cViewPr>
      <p:guideLst>
        <p:guide orient="horz" pos="2103"/>
        <p:guide pos="28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B814-B908-4422-94A8-EC660B086F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8FB78C-1930-4229-847B-AA1388DC78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AC94D3F2-7F18-4D72-90DD-8AA3BA906A93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BDEA6BF-0188-4767-B94A-9BBF5A9450C4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74F8BA2-B28E-4848-A54A-733EC7BDC94B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CE930B6-1435-4A58-BF6A-233AAE4F7BC3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B9BC23A-6797-497B-8B31-929E0F777D94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474A0F5-9F08-47E0-9161-315D36A0C314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103C24E-551F-4548-967D-5008E36653DD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7CE9D362-661A-4DB4-BF89-8A3EBAC0C8C5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803F25D-1571-4D7F-BA30-0A1A30F7FF9E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FB1EAE2-DF92-4B1C-8FE1-E7566825CB15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8D72A6C-467F-4CF5-81F5-FEC6FAFFC546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7DDFB85-3C7E-4816-A4D2-E259A27D55F7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AC95E991-2A30-4288-AF25-98BF98FBA54C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468C2C1-A710-4D95-9D82-1D0F609458F9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C22D23C-3E63-4CC8-BE76-E29760E8AB6B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24DB2A6-238A-4051-9181-C19F061A5D80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2BBE4ECE-71C2-4BF4-99C5-3AECA607472E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E7D5C540-D2DB-46EB-9D9F-ADA423005C81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445346B8-E767-494C-B24F-3A7F4C3235C3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D5A1E63-0502-4689-8E95-09F853C5DF78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buFontTx/>
              <a:buNone/>
              <a:defRPr>
                <a:latin typeface="Times New Roman" panose="02020603050405020304" pitchFamily="18" charset="0"/>
                <a:ea typeface="等线" panose="02010600030101010101" pitchFamily="2" charset="-122"/>
              </a:defRPr>
            </a:lvl1pPr>
          </a:lstStyle>
          <a:p>
            <a:pPr>
              <a:defRPr/>
            </a:pPr>
            <a:fld id="{8618FE2A-8394-43FB-A511-8BCEECCA8819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buFontTx/>
              <a:buNone/>
              <a:defRPr>
                <a:latin typeface="Times New Roman" panose="02020603050405020304" pitchFamily="18" charset="0"/>
                <a:ea typeface="等线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buFontTx/>
              <a:buNone/>
              <a:defRPr>
                <a:latin typeface="Times New Roman" panose="02020603050405020304" pitchFamily="18" charset="0"/>
                <a:ea typeface="等线" panose="02010600030101010101" pitchFamily="2" charset="-122"/>
              </a:defRPr>
            </a:lvl1pPr>
          </a:lstStyle>
          <a:p>
            <a:pPr>
              <a:defRPr/>
            </a:pPr>
            <a:fld id="{036D12AE-D7DD-4E72-9392-7C13193C12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 typeface="Arial" panose="020B0604020202020204" pitchFamily="34" charset="0"/>
              <a:buNone/>
              <a:defRPr sz="120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6568683-912E-4A80-AF58-0178FE29EE5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 typeface="Arial" panose="020B0604020202020204" pitchFamily="34" charset="0"/>
              <a:buNone/>
              <a:defRPr sz="120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buFont typeface="Arial" panose="020B0604020202020204" pitchFamily="34" charset="0"/>
              <a:buNone/>
              <a:defRPr sz="120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546B248-33DB-4AEF-995B-E2F049829F0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44.png"/><Relationship Id="rId4" Type="http://schemas.microsoft.com/office/2007/relationships/media" Target="file:///F:\6b\6&#19979;U7%20&#21016;&#23803;&#26539;\&#38451;&#20809;&#33310;&#29980;&#27225;.mp3" TargetMode="External"/><Relationship Id="rId3" Type="http://schemas.openxmlformats.org/officeDocument/2006/relationships/audio" Target="file:///F:\6b\6&#19979;U7%20&#21016;&#23803;&#26539;\&#38451;&#20809;&#33310;&#29980;&#27225;.mp3" TargetMode="Externa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8.png"/><Relationship Id="rId1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3.xml"/><Relationship Id="rId3" Type="http://schemas.openxmlformats.org/officeDocument/2006/relationships/audio" Target="../media/audio2.wav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7" Type="http://schemas.openxmlformats.org/officeDocument/2006/relationships/notesSlide" Target="../notesSlides/notesSlide5.xml"/><Relationship Id="rId16" Type="http://schemas.openxmlformats.org/officeDocument/2006/relationships/slideLayout" Target="../slideLayouts/slideLayout3.xml"/><Relationship Id="rId15" Type="http://schemas.openxmlformats.org/officeDocument/2006/relationships/audio" Target="../media/audio1.wav"/><Relationship Id="rId14" Type="http://schemas.openxmlformats.org/officeDocument/2006/relationships/image" Target="../media/image30.png"/><Relationship Id="rId13" Type="http://schemas.openxmlformats.org/officeDocument/2006/relationships/image" Target="../media/image29.png"/><Relationship Id="rId12" Type="http://schemas.openxmlformats.org/officeDocument/2006/relationships/image" Target="../media/image28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png"/><Relationship Id="rId8" Type="http://schemas.openxmlformats.org/officeDocument/2006/relationships/image" Target="../media/image29.png"/><Relationship Id="rId7" Type="http://schemas.openxmlformats.org/officeDocument/2006/relationships/image" Target="../media/image37.png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2" Type="http://schemas.openxmlformats.org/officeDocument/2006/relationships/notesSlide" Target="../notesSlides/notesSlide6.x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31639" y="2492896"/>
            <a:ext cx="6657975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图片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32588" y="922338"/>
            <a:ext cx="954087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Box 10"/>
          <p:cNvSpPr txBox="1">
            <a:spLocks noChangeArrowheads="1"/>
          </p:cNvSpPr>
          <p:nvPr/>
        </p:nvSpPr>
        <p:spPr bwMode="auto">
          <a:xfrm>
            <a:off x="449262" y="576036"/>
            <a:ext cx="8245475" cy="3086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</a:pPr>
            <a:r>
              <a:rPr lang="en-US" altLang="zh-CN" sz="6000" b="1" dirty="0">
                <a:solidFill>
                  <a:srgbClr val="3D3F41"/>
                </a:solidFill>
                <a:latin typeface="Times New Roman" panose="02020603050405020304" pitchFamily="18" charset="0"/>
                <a:ea typeface="幼圆" pitchFamily="49" charset="-122"/>
                <a:cs typeface="Times New Roman" panose="02020603050405020304" pitchFamily="18" charset="0"/>
              </a:rPr>
              <a:t>Unit 7</a:t>
            </a:r>
            <a:endParaRPr lang="en-US" altLang="zh-CN" sz="4400" b="1" dirty="0">
              <a:solidFill>
                <a:srgbClr val="3D3F41"/>
              </a:solidFill>
              <a:latin typeface="Times New Roman" panose="02020603050405020304" pitchFamily="18" charset="0"/>
              <a:ea typeface="幼圆" pitchFamily="49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200000"/>
              </a:lnSpc>
            </a:pPr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幼圆" pitchFamily="49" charset="-122"/>
                <a:cs typeface="Times New Roman" panose="02020603050405020304" pitchFamily="18" charset="0"/>
              </a:rPr>
              <a:t>Summer holiday plans </a:t>
            </a:r>
            <a:endParaRPr lang="en-US" altLang="zh-CN" sz="4400" b="1" dirty="0">
              <a:solidFill>
                <a:srgbClr val="FF0000"/>
              </a:solidFill>
              <a:latin typeface="Times New Roman" panose="02020603050405020304" pitchFamily="18" charset="0"/>
              <a:ea typeface="幼圆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9"/>
          <p:cNvGrpSpPr/>
          <p:nvPr/>
        </p:nvGrpSpPr>
        <p:grpSpPr bwMode="auto">
          <a:xfrm>
            <a:off x="2887663" y="1031875"/>
            <a:ext cx="5700712" cy="1460500"/>
            <a:chOff x="2925140" y="692696"/>
            <a:chExt cx="6009055" cy="2088232"/>
          </a:xfrm>
        </p:grpSpPr>
        <p:pic>
          <p:nvPicPr>
            <p:cNvPr id="18446" name="图片 34" descr="bubbles9.png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flipH="1">
              <a:off x="2925140" y="692696"/>
              <a:ext cx="5786812" cy="2088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7" name="Text Box 4"/>
            <p:cNvSpPr txBox="1">
              <a:spLocks noChangeArrowheads="1"/>
            </p:cNvSpPr>
            <p:nvPr/>
          </p:nvSpPr>
          <p:spPr bwMode="auto">
            <a:xfrm rot="-213169">
              <a:off x="3581572" y="779018"/>
              <a:ext cx="5352623" cy="954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FF"/>
                  </a:solidFill>
                  <a:latin typeface="Comic Sans MS" panose="030F0702030302020204" pitchFamily="66" charset="0"/>
                </a:rPr>
                <a:t>Where will you go for the summer holiday, Su Hai?</a:t>
              </a:r>
              <a:endPara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3" name="组合 40"/>
          <p:cNvGrpSpPr/>
          <p:nvPr/>
        </p:nvGrpSpPr>
        <p:grpSpPr bwMode="auto">
          <a:xfrm>
            <a:off x="3419475" y="2852738"/>
            <a:ext cx="5183188" cy="1223962"/>
            <a:chOff x="3275856" y="2780928"/>
            <a:chExt cx="5464224" cy="1368152"/>
          </a:xfrm>
        </p:grpSpPr>
        <p:pic>
          <p:nvPicPr>
            <p:cNvPr id="18444" name="图片 35" descr="bubbles9.png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275856" y="2780928"/>
              <a:ext cx="5464224" cy="1368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5" name="矩形 36"/>
            <p:cNvSpPr>
              <a:spLocks noChangeArrowheads="1"/>
            </p:cNvSpPr>
            <p:nvPr/>
          </p:nvSpPr>
          <p:spPr bwMode="auto">
            <a:xfrm>
              <a:off x="4056459" y="2780928"/>
              <a:ext cx="3959328" cy="95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b="1">
                  <a:latin typeface="Comic Sans MS" panose="030F0702030302020204" pitchFamily="66" charset="0"/>
                </a:rPr>
                <a:t>I’ll go to Hong Kong </a:t>
              </a:r>
              <a:endParaRPr lang="en-US" altLang="zh-CN" sz="2800" b="1">
                <a:latin typeface="Comic Sans MS" panose="030F0702030302020204" pitchFamily="66" charset="0"/>
              </a:endParaRPr>
            </a:p>
            <a:p>
              <a:r>
                <a:rPr lang="en-US" altLang="zh-CN" sz="2800" b="1">
                  <a:latin typeface="Comic Sans MS" panose="030F0702030302020204" pitchFamily="66" charset="0"/>
                </a:rPr>
                <a:t>with my family.</a:t>
              </a:r>
              <a:endParaRPr lang="en-US" altLang="zh-CN" sz="2800" b="1">
                <a:solidFill>
                  <a:srgbClr val="00000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4" name="组合 41"/>
          <p:cNvGrpSpPr/>
          <p:nvPr/>
        </p:nvGrpSpPr>
        <p:grpSpPr bwMode="auto">
          <a:xfrm>
            <a:off x="539750" y="3716338"/>
            <a:ext cx="6364288" cy="1152525"/>
            <a:chOff x="0" y="3645024"/>
            <a:chExt cx="6948264" cy="1216215"/>
          </a:xfrm>
        </p:grpSpPr>
        <p:pic>
          <p:nvPicPr>
            <p:cNvPr id="18442" name="图片 37" descr="bubbles9.png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flipH="1" flipV="1">
              <a:off x="0" y="3645024"/>
              <a:ext cx="6948264" cy="12162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3" name="Text Box 10"/>
            <p:cNvSpPr txBox="1">
              <a:spLocks noChangeArrowheads="1"/>
            </p:cNvSpPr>
            <p:nvPr/>
          </p:nvSpPr>
          <p:spPr bwMode="auto">
            <a:xfrm>
              <a:off x="751924" y="4110220"/>
              <a:ext cx="5852365" cy="523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FF"/>
                  </a:solidFill>
                  <a:latin typeface="Comic Sans MS" panose="030F0702030302020204" pitchFamily="66" charset="0"/>
                </a:rPr>
                <a:t>Will you go to </a:t>
              </a:r>
              <a:r>
                <a:rPr lang="en-US" altLang="zh-CN" sz="2800" b="1">
                  <a:solidFill>
                    <a:srgbClr val="FF0000"/>
                  </a:solidFill>
                  <a:latin typeface="Comic Sans MS" panose="030F0702030302020204" pitchFamily="66" charset="0"/>
                </a:rPr>
                <a:t>Disneyland</a:t>
              </a:r>
              <a:r>
                <a:rPr lang="en-US" altLang="zh-CN" sz="2800" b="1">
                  <a:solidFill>
                    <a:srgbClr val="0000FF"/>
                  </a:solidFill>
                  <a:latin typeface="Comic Sans MS" panose="030F0702030302020204" pitchFamily="66" charset="0"/>
                </a:rPr>
                <a:t>? </a:t>
              </a:r>
              <a:endPara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5" name="组合 42"/>
          <p:cNvGrpSpPr/>
          <p:nvPr/>
        </p:nvGrpSpPr>
        <p:grpSpPr bwMode="auto">
          <a:xfrm>
            <a:off x="346075" y="4792663"/>
            <a:ext cx="10475913" cy="1411287"/>
            <a:chOff x="-204957" y="5138461"/>
            <a:chExt cx="8659528" cy="1411080"/>
          </a:xfrm>
        </p:grpSpPr>
        <p:pic>
          <p:nvPicPr>
            <p:cNvPr id="18440" name="图片 38" descr="bubbles9.png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rot="334062" flipV="1">
              <a:off x="-204957" y="5138461"/>
              <a:ext cx="6126067" cy="1411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41" name="Text Box 12"/>
            <p:cNvSpPr txBox="1">
              <a:spLocks noChangeArrowheads="1"/>
            </p:cNvSpPr>
            <p:nvPr/>
          </p:nvSpPr>
          <p:spPr bwMode="auto">
            <a:xfrm rot="199234">
              <a:off x="224460" y="5714577"/>
              <a:ext cx="8230111" cy="796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6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600" b="1">
                  <a:latin typeface="Comic Sans MS" panose="030F0702030302020204" pitchFamily="66" charset="0"/>
                </a:rPr>
                <a:t>Yes, I will. We’ll go to </a:t>
              </a:r>
              <a:r>
                <a:rPr lang="en-US" altLang="zh-CN" sz="2600" b="1">
                  <a:solidFill>
                    <a:srgbClr val="FF0000"/>
                  </a:solidFill>
                  <a:latin typeface="Comic Sans MS" panose="030F0702030302020204" pitchFamily="66" charset="0"/>
                </a:rPr>
                <a:t>Ocean Park</a:t>
              </a:r>
              <a:r>
                <a:rPr lang="en-US" altLang="zh-CN" sz="2600" b="1">
                  <a:latin typeface="Comic Sans MS" panose="030F0702030302020204" pitchFamily="66" charset="0"/>
                </a:rPr>
                <a:t>, </a:t>
              </a:r>
              <a:endParaRPr lang="en-US" altLang="zh-CN" sz="2600" b="1">
                <a:latin typeface="Comic Sans MS" panose="030F0702030302020204" pitchFamily="66" charset="0"/>
              </a:endParaRPr>
            </a:p>
            <a:p>
              <a:pPr eaLnBrk="1" hangingPunct="1">
                <a:lnSpc>
                  <a:spcPct val="60000"/>
                </a:lnSpc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600" b="1">
                  <a:latin typeface="Comic Sans MS" panose="030F0702030302020204" pitchFamily="66" charset="0"/>
                </a:rPr>
                <a:t>too. What about you, Liu Tao?</a:t>
              </a:r>
              <a:r>
                <a:rPr lang="en-US" altLang="zh-CN" sz="2600" b="1">
                  <a:solidFill>
                    <a:srgbClr val="0000FF"/>
                  </a:solidFill>
                  <a:latin typeface="Comic Sans MS" panose="030F0702030302020204" pitchFamily="66" charset="0"/>
                </a:rPr>
                <a:t> </a:t>
              </a:r>
              <a:endParaRPr lang="en-US" altLang="zh-CN" sz="2600" b="1">
                <a:solidFill>
                  <a:srgbClr val="0000FF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14" name="椭圆 13"/>
          <p:cNvSpPr/>
          <p:nvPr/>
        </p:nvSpPr>
        <p:spPr bwMode="auto">
          <a:xfrm flipH="1">
            <a:off x="522288" y="1073150"/>
            <a:ext cx="1296987" cy="1368425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 w="57150" cap="flat" cmpd="sng" algn="ctr">
            <a:solidFill>
              <a:srgbClr val="0000FF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2800">
              <a:ln w="57150">
                <a:solidFill>
                  <a:srgbClr val="FF3399"/>
                </a:solidFill>
              </a:ln>
            </a:endParaRPr>
          </a:p>
        </p:txBody>
      </p:sp>
      <p:sp>
        <p:nvSpPr>
          <p:cNvPr id="15" name="椭圆 14"/>
          <p:cNvSpPr/>
          <p:nvPr/>
        </p:nvSpPr>
        <p:spPr bwMode="auto">
          <a:xfrm flipH="1">
            <a:off x="7451725" y="4292600"/>
            <a:ext cx="1296988" cy="1368425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 w="5715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2800">
              <a:ln w="57150">
                <a:solidFill>
                  <a:srgbClr val="FF3399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9"/>
          <p:cNvGrpSpPr/>
          <p:nvPr/>
        </p:nvGrpSpPr>
        <p:grpSpPr bwMode="auto">
          <a:xfrm>
            <a:off x="3276600" y="981075"/>
            <a:ext cx="5513388" cy="1492250"/>
            <a:chOff x="2687297" y="1076462"/>
            <a:chExt cx="5839361" cy="1682641"/>
          </a:xfrm>
        </p:grpSpPr>
        <p:pic>
          <p:nvPicPr>
            <p:cNvPr id="19472" name="图片 34" descr="bubbles9.png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flipH="1">
              <a:off x="2687297" y="1076462"/>
              <a:ext cx="5786812" cy="1682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3" name="Text Box 4"/>
            <p:cNvSpPr txBox="1">
              <a:spLocks noChangeArrowheads="1"/>
            </p:cNvSpPr>
            <p:nvPr/>
          </p:nvSpPr>
          <p:spPr bwMode="auto">
            <a:xfrm rot="-213169">
              <a:off x="3561034" y="1157192"/>
              <a:ext cx="4965624" cy="1076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FF"/>
                  </a:solidFill>
                  <a:latin typeface="Comic Sans MS" panose="030F0702030302020204" pitchFamily="66" charset="0"/>
                </a:rPr>
                <a:t>I’ll go to Taipei with my parents.   </a:t>
              </a:r>
              <a:endPara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3" name="组合 40"/>
          <p:cNvGrpSpPr/>
          <p:nvPr/>
        </p:nvGrpSpPr>
        <p:grpSpPr bwMode="auto">
          <a:xfrm>
            <a:off x="1763713" y="2492375"/>
            <a:ext cx="6907212" cy="1943100"/>
            <a:chOff x="3226376" y="2734378"/>
            <a:chExt cx="4898515" cy="1247522"/>
          </a:xfrm>
        </p:grpSpPr>
        <p:pic>
          <p:nvPicPr>
            <p:cNvPr id="19470" name="图片 35" descr="bubbles9.png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3226376" y="2734378"/>
              <a:ext cx="4898515" cy="1247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1" name="矩形 36"/>
            <p:cNvSpPr>
              <a:spLocks noChangeArrowheads="1"/>
            </p:cNvSpPr>
            <p:nvPr/>
          </p:nvSpPr>
          <p:spPr bwMode="auto">
            <a:xfrm>
              <a:off x="3588266" y="2919542"/>
              <a:ext cx="4489975" cy="6125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Comic Sans MS" panose="030F0702030302020204" pitchFamily="66" charset="0"/>
                </a:rPr>
                <a:t>That’s wonderful. I want to see the city too.     </a:t>
              </a:r>
              <a:endParaRPr lang="en-US" altLang="zh-CN" sz="2800" b="1">
                <a:latin typeface="Comic Sans MS" panose="030F0702030302020204" pitchFamily="66" charset="0"/>
              </a:endParaRPr>
            </a:p>
          </p:txBody>
        </p:sp>
      </p:grpSp>
      <p:grpSp>
        <p:nvGrpSpPr>
          <p:cNvPr id="4" name="组合 41"/>
          <p:cNvGrpSpPr/>
          <p:nvPr/>
        </p:nvGrpSpPr>
        <p:grpSpPr bwMode="auto">
          <a:xfrm>
            <a:off x="395288" y="4294188"/>
            <a:ext cx="5048250" cy="1871662"/>
            <a:chOff x="796628" y="3941750"/>
            <a:chExt cx="6206489" cy="1101942"/>
          </a:xfrm>
        </p:grpSpPr>
        <p:pic>
          <p:nvPicPr>
            <p:cNvPr id="19468" name="图片 37" descr="bubbles9.png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 flipH="1" flipV="1">
              <a:off x="796628" y="3941750"/>
              <a:ext cx="6206489" cy="1101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69" name="Text Box 10"/>
            <p:cNvSpPr txBox="1">
              <a:spLocks noChangeArrowheads="1"/>
            </p:cNvSpPr>
            <p:nvPr/>
          </p:nvSpPr>
          <p:spPr bwMode="auto">
            <a:xfrm>
              <a:off x="1327811" y="4354859"/>
              <a:ext cx="5518267" cy="561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FF"/>
                  </a:solidFill>
                  <a:latin typeface="Comic Sans MS" panose="030F0702030302020204" pitchFamily="66" charset="0"/>
                </a:rPr>
                <a:t>OK. I’ll show you some photos after the holiday.  </a:t>
              </a:r>
              <a:endPara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11" name="椭圆 10"/>
          <p:cNvSpPr/>
          <p:nvPr/>
        </p:nvSpPr>
        <p:spPr bwMode="auto">
          <a:xfrm flipH="1">
            <a:off x="503238" y="981075"/>
            <a:ext cx="1331912" cy="1484313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  <a:ln w="57150" cap="flat" cmpd="sng" algn="ctr">
            <a:solidFill>
              <a:srgbClr val="0000FF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2800">
              <a:ln w="57150">
                <a:solidFill>
                  <a:srgbClr val="FF3399"/>
                </a:solidFill>
              </a:ln>
            </a:endParaRPr>
          </a:p>
        </p:txBody>
      </p:sp>
      <p:sp>
        <p:nvSpPr>
          <p:cNvPr id="12" name="椭圆 11"/>
          <p:cNvSpPr/>
          <p:nvPr/>
        </p:nvSpPr>
        <p:spPr bwMode="auto">
          <a:xfrm flipH="1">
            <a:off x="7308850" y="4752975"/>
            <a:ext cx="1331913" cy="1484313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 w="5715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2800">
              <a:ln w="57150">
                <a:solidFill>
                  <a:srgbClr val="FF3399"/>
                </a:solidFill>
              </a:ln>
            </a:endParaRPr>
          </a:p>
        </p:txBody>
      </p:sp>
      <p:grpSp>
        <p:nvGrpSpPr>
          <p:cNvPr id="5" name="组合 22"/>
          <p:cNvGrpSpPr/>
          <p:nvPr/>
        </p:nvGrpSpPr>
        <p:grpSpPr bwMode="auto">
          <a:xfrm>
            <a:off x="5076825" y="4437063"/>
            <a:ext cx="2303463" cy="958850"/>
            <a:chOff x="5292080" y="4581128"/>
            <a:chExt cx="2808313" cy="1368152"/>
          </a:xfrm>
        </p:grpSpPr>
        <p:grpSp>
          <p:nvGrpSpPr>
            <p:cNvPr id="19464" name="组合 39"/>
            <p:cNvGrpSpPr/>
            <p:nvPr/>
          </p:nvGrpSpPr>
          <p:grpSpPr bwMode="auto">
            <a:xfrm flipH="1">
              <a:off x="5292080" y="4581128"/>
              <a:ext cx="2808313" cy="1368152"/>
              <a:chOff x="2925140" y="692696"/>
              <a:chExt cx="5801189" cy="2088232"/>
            </a:xfrm>
          </p:grpSpPr>
          <p:pic>
            <p:nvPicPr>
              <p:cNvPr id="19466" name="图片 19" descr="bubbles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 flipH="1">
                <a:off x="2925140" y="692696"/>
                <a:ext cx="5786812" cy="2088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67" name="Text Box 4"/>
              <p:cNvSpPr txBox="1">
                <a:spLocks noChangeArrowheads="1"/>
              </p:cNvSpPr>
              <p:nvPr/>
            </p:nvSpPr>
            <p:spPr bwMode="auto">
              <a:xfrm rot="-213169">
                <a:off x="3760704" y="1503777"/>
                <a:ext cx="4965625" cy="798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en-US" altLang="zh-CN" sz="2800" b="1">
                    <a:solidFill>
                      <a:srgbClr val="0000FF"/>
                    </a:solidFill>
                    <a:latin typeface="Comic Sans MS" panose="030F0702030302020204" pitchFamily="66" charset="0"/>
                  </a:rPr>
                  <a:t>    </a:t>
                </a:r>
                <a:endParaRPr lang="en-US" altLang="zh-CN" sz="2800" b="1">
                  <a:solidFill>
                    <a:srgbClr val="0000FF"/>
                  </a:solidFill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19465" name="矩形 21"/>
            <p:cNvSpPr>
              <a:spLocks noChangeArrowheads="1"/>
            </p:cNvSpPr>
            <p:nvPr/>
          </p:nvSpPr>
          <p:spPr bwMode="auto">
            <a:xfrm>
              <a:off x="5652120" y="4797152"/>
              <a:ext cx="1637002" cy="523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rgbClr val="000000"/>
                  </a:solidFill>
                  <a:latin typeface="Comic Sans MS" panose="030F0702030302020204" pitchFamily="66" charset="0"/>
                </a:rPr>
                <a:t>Thanks !</a:t>
              </a:r>
              <a:endPara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 bwMode="auto">
          <a:xfrm>
            <a:off x="468313" y="981075"/>
            <a:ext cx="7991475" cy="957263"/>
            <a:chOff x="4355976" y="0"/>
            <a:chExt cx="4788024" cy="1196752"/>
          </a:xfrm>
        </p:grpSpPr>
        <p:sp>
          <p:nvSpPr>
            <p:cNvPr id="20494" name="圆角矩形 3"/>
            <p:cNvSpPr>
              <a:spLocks noChangeArrowheads="1"/>
            </p:cNvSpPr>
            <p:nvPr/>
          </p:nvSpPr>
          <p:spPr bwMode="auto">
            <a:xfrm>
              <a:off x="4355976" y="0"/>
              <a:ext cx="4788024" cy="1196752"/>
            </a:xfrm>
            <a:prstGeom prst="roundRect">
              <a:avLst>
                <a:gd name="adj" fmla="val 16667"/>
              </a:avLst>
            </a:prstGeom>
            <a:solidFill>
              <a:srgbClr val="00CC00"/>
            </a:solidFill>
            <a:ln w="57150" algn="ctr">
              <a:solidFill>
                <a:schemeClr val="bg1"/>
              </a:solidFill>
              <a:prstDash val="sysDash"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20495" name="矩形 2"/>
            <p:cNvSpPr>
              <a:spLocks noChangeArrowheads="1"/>
            </p:cNvSpPr>
            <p:nvPr/>
          </p:nvSpPr>
          <p:spPr bwMode="auto">
            <a:xfrm>
              <a:off x="4419468" y="270062"/>
              <a:ext cx="4690998" cy="654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以四</a:t>
              </a:r>
              <a:r>
                <a:rPr lang="en-US" altLang="zh-CN" sz="2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人为一组，选择一种喜欢的方式读一读课文</a:t>
              </a:r>
              <a:endPara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109663" y="1989138"/>
            <a:ext cx="6551612" cy="1200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7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Happy reading</a:t>
            </a:r>
            <a:endParaRPr lang="en-US" altLang="zh-CN" sz="7200" b="1" dirty="0"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grpSp>
        <p:nvGrpSpPr>
          <p:cNvPr id="3" name="组合 14"/>
          <p:cNvGrpSpPr/>
          <p:nvPr/>
        </p:nvGrpSpPr>
        <p:grpSpPr bwMode="auto">
          <a:xfrm>
            <a:off x="307975" y="3143250"/>
            <a:ext cx="2484438" cy="2771775"/>
            <a:chOff x="0" y="4077072"/>
            <a:chExt cx="3131840" cy="3131840"/>
          </a:xfrm>
        </p:grpSpPr>
        <p:pic>
          <p:nvPicPr>
            <p:cNvPr id="20492" name="图片 8" descr="2007691550105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4077072"/>
              <a:ext cx="3131840" cy="3131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3" name="矩形 11"/>
            <p:cNvSpPr>
              <a:spLocks noChangeArrowheads="1"/>
            </p:cNvSpPr>
            <p:nvPr/>
          </p:nvSpPr>
          <p:spPr bwMode="auto">
            <a:xfrm rot="-1011157">
              <a:off x="180233" y="5149945"/>
              <a:ext cx="2779216" cy="799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latin typeface="Arial Black" panose="020B0A04020102020204" pitchFamily="34" charset="0"/>
                </a:rPr>
                <a:t>Read it together.</a:t>
              </a:r>
              <a:endParaRPr lang="en-US" altLang="zh-CN" sz="1600">
                <a:latin typeface="Arial Black" panose="020B0A04020102020204" pitchFamily="34" charset="0"/>
              </a:endParaRPr>
            </a:p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latin typeface="黑体" panose="02010609060101010101" pitchFamily="49" charset="-122"/>
                  <a:ea typeface="黑体" panose="02010609060101010101" pitchFamily="49" charset="-122"/>
                </a:rPr>
                <a:t>     小组一起读。</a:t>
              </a:r>
              <a:endParaRPr lang="zh-CN" altLang="en-US" sz="16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" name="组合 15"/>
          <p:cNvGrpSpPr/>
          <p:nvPr/>
        </p:nvGrpSpPr>
        <p:grpSpPr bwMode="auto">
          <a:xfrm>
            <a:off x="3567113" y="3230563"/>
            <a:ext cx="2970212" cy="2874962"/>
            <a:chOff x="3131840" y="4149080"/>
            <a:chExt cx="3744773" cy="3250794"/>
          </a:xfrm>
        </p:grpSpPr>
        <p:pic>
          <p:nvPicPr>
            <p:cNvPr id="20490" name="图片 9" descr="20076915519119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131840" y="4149080"/>
              <a:ext cx="3250794" cy="3250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91" name="矩形 12"/>
            <p:cNvSpPr>
              <a:spLocks noChangeArrowheads="1"/>
            </p:cNvSpPr>
            <p:nvPr/>
          </p:nvSpPr>
          <p:spPr bwMode="auto">
            <a:xfrm rot="-1287685">
              <a:off x="3564245" y="5209955"/>
              <a:ext cx="3312368" cy="9393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sz="1600" b="1">
                  <a:solidFill>
                    <a:srgbClr val="000000"/>
                  </a:solidFill>
                  <a:latin typeface="Arial Black" panose="020B0A04020102020204" pitchFamily="34" charset="0"/>
                </a:rPr>
                <a:t>Read after one.</a:t>
              </a:r>
              <a:endParaRPr lang="en-US" altLang="zh-CN" sz="1600" b="1">
                <a:solidFill>
                  <a:srgbClr val="000000"/>
                </a:solidFill>
                <a:latin typeface="Arial Black" panose="020B0A04020102020204" pitchFamily="34" charset="0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000000"/>
                  </a:solidFill>
                  <a:latin typeface="宋体" panose="02010600030101010101" pitchFamily="2" charset="-122"/>
                </a:rPr>
                <a:t>    一人领读，</a:t>
              </a:r>
              <a:endParaRPr lang="en-US" altLang="zh-CN" sz="1600" b="1">
                <a:solidFill>
                  <a:srgbClr val="000000"/>
                </a:solidFill>
                <a:latin typeface="宋体" panose="02010600030101010101" pitchFamily="2" charset="-122"/>
              </a:endParaRPr>
            </a:p>
            <a:p>
              <a:pPr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000000"/>
                  </a:solidFill>
                  <a:latin typeface="宋体" panose="02010600030101010101" pitchFamily="2" charset="-122"/>
                </a:rPr>
                <a:t>    其余跟读。</a:t>
              </a:r>
              <a:endParaRPr lang="zh-CN" altLang="en-US" sz="1600"/>
            </a:p>
          </p:txBody>
        </p:sp>
      </p:grpSp>
      <p:grpSp>
        <p:nvGrpSpPr>
          <p:cNvPr id="5" name="组合 16"/>
          <p:cNvGrpSpPr/>
          <p:nvPr/>
        </p:nvGrpSpPr>
        <p:grpSpPr bwMode="auto">
          <a:xfrm>
            <a:off x="6392863" y="3287713"/>
            <a:ext cx="2644775" cy="2771775"/>
            <a:chOff x="6012160" y="4221088"/>
            <a:chExt cx="3334561" cy="3131840"/>
          </a:xfrm>
        </p:grpSpPr>
        <p:pic>
          <p:nvPicPr>
            <p:cNvPr id="20488" name="图片 10" descr="2007691550105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012160" y="4221088"/>
              <a:ext cx="3131840" cy="3131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9" name="矩形 13"/>
            <p:cNvSpPr>
              <a:spLocks noChangeArrowheads="1"/>
            </p:cNvSpPr>
            <p:nvPr/>
          </p:nvSpPr>
          <p:spPr bwMode="auto">
            <a:xfrm rot="-1287685">
              <a:off x="6034353" y="5180214"/>
              <a:ext cx="3312368" cy="799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1600">
                  <a:latin typeface="Arial Black" panose="020B0A04020102020204" pitchFamily="34" charset="0"/>
                </a:rPr>
                <a:t> Read in </a:t>
              </a:r>
              <a:r>
                <a:rPr lang="zh-CN" altLang="en-US" sz="1600">
                  <a:latin typeface="Arial Black" panose="020B0A04020102020204" pitchFamily="34" charset="0"/>
                </a:rPr>
                <a:t>role</a:t>
              </a:r>
              <a:r>
                <a:rPr lang="en-US" altLang="zh-CN" sz="1600">
                  <a:latin typeface="Arial Black" panose="020B0A04020102020204" pitchFamily="34" charset="0"/>
                </a:rPr>
                <a:t>s.</a:t>
              </a:r>
              <a:endParaRPr lang="en-US" altLang="zh-CN" sz="1600">
                <a:latin typeface="Arial Black" panose="020B0A04020102020204" pitchFamily="34" charset="0"/>
              </a:endParaRPr>
            </a:p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1600">
                  <a:latin typeface="Calibri" panose="020F0502020204030204" pitchFamily="34" charset="0"/>
                  <a:ea typeface="黑体" panose="02010609060101010101" pitchFamily="49" charset="-122"/>
                </a:rPr>
                <a:t>          组内分角色读。</a:t>
              </a:r>
              <a:endParaRPr lang="zh-CN" altLang="en-US" sz="1600">
                <a:latin typeface="Calibri" panose="020F050202020403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阳光舞甜橙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-935038"/>
            <a:ext cx="574676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17053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35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574675" y="2605088"/>
            <a:ext cx="784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/>
              <a:t>    </a:t>
            </a:r>
            <a:endParaRPr lang="en-US" altLang="zh-CN" sz="2400"/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2087563" y="2033588"/>
            <a:ext cx="47371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rgbClr val="0000FF"/>
                </a:solidFill>
              </a:rPr>
              <a:t>Our summer holiday</a:t>
            </a:r>
            <a:r>
              <a:rPr lang="en-US" altLang="zh-CN" u="sng" dirty="0">
                <a:solidFill>
                  <a:srgbClr val="0000FF"/>
                </a:solidFill>
              </a:rPr>
              <a:t> </a:t>
            </a:r>
            <a:endParaRPr lang="en-US" altLang="zh-CN" u="sng" dirty="0">
              <a:solidFill>
                <a:srgbClr val="0000FF"/>
              </a:solidFill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430213" y="2820988"/>
            <a:ext cx="8261350" cy="3416300"/>
          </a:xfrm>
          <a:prstGeom prst="rect">
            <a:avLst/>
          </a:prstGeom>
          <a:solidFill>
            <a:schemeClr val="bg1"/>
          </a:solidFill>
          <a:ln w="57150">
            <a:solidFill>
              <a:srgbClr val="0000FF"/>
            </a:solidFill>
            <a:prstDash val="dash"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dirty="0"/>
              <a:t>My friend and I will be busy in the summer holiday.</a:t>
            </a:r>
            <a:endParaRPr lang="zh-CN" altLang="en-US" sz="2400" dirty="0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dirty="0"/>
              <a:t>My family and I will visit Grandma and Grandpa in ________. We will stay there for __________.  </a:t>
            </a:r>
            <a:endParaRPr lang="zh-CN" altLang="en-US" sz="2400" dirty="0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dirty="0"/>
              <a:t>Yang Ling</a:t>
            </a:r>
            <a:r>
              <a:rPr lang="en-US" altLang="zh-CN" sz="2400" dirty="0"/>
              <a:t>’</a:t>
            </a:r>
            <a:r>
              <a:rPr lang="zh-CN" altLang="en-US" sz="2400" dirty="0"/>
              <a:t>s _________________ live in Beijing. She will visit them this summer. She will go there by _______.</a:t>
            </a:r>
            <a:endParaRPr lang="zh-CN" altLang="en-US" sz="2400" dirty="0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dirty="0"/>
              <a:t>Su Hai and her family will visit _____________ and _____________ in Hong Kong.</a:t>
            </a:r>
            <a:endParaRPr lang="zh-CN" altLang="en-US" sz="2400" dirty="0"/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dirty="0"/>
              <a:t>Liu Tao will go to ________ with his parents. He will take some ________ and show them after the holiday. </a:t>
            </a:r>
            <a:endParaRPr lang="zh-CN" altLang="en-US" sz="2400" dirty="0"/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250825" y="3500438"/>
            <a:ext cx="1800225" cy="5175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London</a:t>
            </a:r>
            <a:endParaRPr lang="zh-CN" altLang="en-US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4787900" y="3500438"/>
            <a:ext cx="1800225" cy="5175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a month</a:t>
            </a:r>
            <a:endParaRPr lang="zh-CN" altLang="en-US" dirty="0" smtClean="0"/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2171700" y="3857625"/>
            <a:ext cx="2687638" cy="51911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aunt and uncle</a:t>
            </a:r>
            <a:endParaRPr lang="zh-CN" altLang="en-US" dirty="0" smtClean="0"/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6456363" y="4214813"/>
            <a:ext cx="1068387" cy="5222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train</a:t>
            </a:r>
            <a:endParaRPr lang="zh-CN" altLang="en-US" dirty="0" smtClean="0"/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4259263" y="4529138"/>
            <a:ext cx="2689225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Disney</a:t>
            </a:r>
            <a:r>
              <a:rPr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land</a:t>
            </a:r>
            <a:endParaRPr lang="zh-CN" altLang="en-US" dirty="0" smtClean="0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250825" y="4940300"/>
            <a:ext cx="2684463" cy="5175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Ocean Park</a:t>
            </a:r>
            <a:endParaRPr lang="zh-CN" altLang="en-US" dirty="0" smtClean="0"/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2100263" y="5268913"/>
            <a:ext cx="2687637" cy="51752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Taipei</a:t>
            </a:r>
            <a:endParaRPr lang="zh-CN" altLang="en-US" dirty="0" smtClean="0"/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658813" y="5600700"/>
            <a:ext cx="2689225" cy="51911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photos</a:t>
            </a:r>
            <a:endParaRPr lang="zh-CN" altLang="en-US" dirty="0" smtClean="0"/>
          </a:p>
        </p:txBody>
      </p:sp>
      <p:sp>
        <p:nvSpPr>
          <p:cNvPr id="14" name="椭圆 13"/>
          <p:cNvSpPr/>
          <p:nvPr/>
        </p:nvSpPr>
        <p:spPr bwMode="auto">
          <a:xfrm>
            <a:off x="7429500" y="2303463"/>
            <a:ext cx="1319213" cy="1425575"/>
          </a:xfrm>
          <a:prstGeom prst="ellipse">
            <a:avLst/>
          </a:prstGeom>
          <a:blipFill>
            <a:blip r:embed="rId1" cstate="email"/>
            <a:stretch>
              <a:fillRect/>
            </a:stretch>
          </a:blipFill>
          <a:ln w="57150" cap="flat" cmpd="sng" algn="ctr">
            <a:solidFill>
              <a:schemeClr val="accent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n w="57150">
                <a:solidFill>
                  <a:srgbClr val="FF3399"/>
                </a:solidFill>
              </a:ln>
            </a:endParaRPr>
          </a:p>
        </p:txBody>
      </p:sp>
      <p:grpSp>
        <p:nvGrpSpPr>
          <p:cNvPr id="21518" name="组合 20"/>
          <p:cNvGrpSpPr/>
          <p:nvPr/>
        </p:nvGrpSpPr>
        <p:grpSpPr bwMode="auto">
          <a:xfrm>
            <a:off x="504825" y="1008063"/>
            <a:ext cx="4572000" cy="1125537"/>
            <a:chOff x="632410" y="72008"/>
            <a:chExt cx="4610071" cy="1124744"/>
          </a:xfrm>
        </p:grpSpPr>
        <p:pic>
          <p:nvPicPr>
            <p:cNvPr id="21519" name="Picture 18" descr="C:\Users\Administrator\AppData\Roaming\Tencent\Users\892023996\QQ\WinTemp\RichOle\~`{4WT1H]APWXU`UO3(M%AP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32410" y="72008"/>
              <a:ext cx="4108286" cy="1124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 Box 42"/>
            <p:cNvSpPr txBox="1">
              <a:spLocks noChangeArrowheads="1"/>
            </p:cNvSpPr>
            <p:nvPr/>
          </p:nvSpPr>
          <p:spPr bwMode="auto">
            <a:xfrm>
              <a:off x="994173" y="360729"/>
              <a:ext cx="4248308" cy="58378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</a:rPr>
                <a:t>Read and write</a:t>
              </a:r>
              <a:endPara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utoUpdateAnimBg="0"/>
      <p:bldP spid="9" grpId="0" autoUpdateAnimBg="0"/>
      <p:bldP spid="10" grpId="0" autoUpdateAnimBg="0"/>
      <p:bldP spid="11" grpId="0" autoUpdateAnimBg="0"/>
      <p:bldP spid="12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 descr="C:\Users\Administrator\AppData\Roaming\Tencent\Users\892023996\QQ\WinTemp\RichOle\NM'95RRQ~K0R)SV~MWHLR.png"/>
          <p:cNvSpPr>
            <a:spLocks noChangeAspect="1" noChangeArrowheads="1"/>
          </p:cNvSpPr>
          <p:nvPr/>
        </p:nvSpPr>
        <p:spPr bwMode="auto">
          <a:xfrm>
            <a:off x="-252413" y="-503238"/>
            <a:ext cx="304801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1" name="AutoShape 3" descr="C:\Users\Administrator\AppData\Roaming\Tencent\Users\892023996\QQ\WinTemp\RichOle\NM'95RRQ~K0R)SV~MWHLR.png"/>
          <p:cNvSpPr>
            <a:spLocks noChangeAspect="1" noChangeArrowheads="1"/>
          </p:cNvSpPr>
          <p:nvPr/>
        </p:nvSpPr>
        <p:spPr bwMode="auto">
          <a:xfrm>
            <a:off x="-252413" y="-503238"/>
            <a:ext cx="304801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2532" name="Picture 4" descr="C:\Users\Administrator\AppData\Roaming\Tencent\Users\892023996\QQ\WinTemp\RichOle\B}1XQV1}@OP_Z(KJZXTYTWP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85888" y="3924300"/>
            <a:ext cx="2305050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8"/>
          <p:cNvGrpSpPr/>
          <p:nvPr/>
        </p:nvGrpSpPr>
        <p:grpSpPr bwMode="auto">
          <a:xfrm>
            <a:off x="323850" y="1871663"/>
            <a:ext cx="4429125" cy="1917700"/>
            <a:chOff x="347389" y="-79995"/>
            <a:chExt cx="3173525" cy="1646248"/>
          </a:xfrm>
        </p:grpSpPr>
        <p:sp>
          <p:nvSpPr>
            <p:cNvPr id="6" name="七角星 5"/>
            <p:cNvSpPr/>
            <p:nvPr/>
          </p:nvSpPr>
          <p:spPr bwMode="auto">
            <a:xfrm rot="21082927">
              <a:off x="347389" y="-79995"/>
              <a:ext cx="3173525" cy="1646248"/>
            </a:xfrm>
            <a:prstGeom prst="star7">
              <a:avLst/>
            </a:prstGeom>
            <a:solidFill>
              <a:srgbClr val="FFFF00"/>
            </a:solidFill>
            <a:ln w="571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/>
            </a:p>
          </p:txBody>
        </p:sp>
        <p:sp>
          <p:nvSpPr>
            <p:cNvPr id="7" name="矩形 6"/>
            <p:cNvSpPr/>
            <p:nvPr/>
          </p:nvSpPr>
          <p:spPr>
            <a:xfrm>
              <a:off x="390268" y="281225"/>
              <a:ext cx="2832763" cy="1030421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en-US" altLang="zh-CN" sz="3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anose="020B0604020202020204" pitchFamily="34" charset="0"/>
                </a:rPr>
                <a:t>Our summer holiday plans</a:t>
              </a:r>
              <a:endParaRPr lang="zh-CN" alt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22534" name="组合 10"/>
          <p:cNvGrpSpPr/>
          <p:nvPr/>
        </p:nvGrpSpPr>
        <p:grpSpPr bwMode="auto">
          <a:xfrm>
            <a:off x="420688" y="908050"/>
            <a:ext cx="2998787" cy="773113"/>
            <a:chOff x="323850" y="260350"/>
            <a:chExt cx="3455988" cy="1081088"/>
          </a:xfrm>
        </p:grpSpPr>
        <p:sp>
          <p:nvSpPr>
            <p:cNvPr id="22541" name="五边形 5"/>
            <p:cNvSpPr>
              <a:spLocks noChangeArrowheads="1"/>
            </p:cNvSpPr>
            <p:nvPr/>
          </p:nvSpPr>
          <p:spPr bwMode="auto">
            <a:xfrm>
              <a:off x="323850" y="260350"/>
              <a:ext cx="3168650" cy="1081088"/>
            </a:xfrm>
            <a:prstGeom prst="homePlate">
              <a:avLst>
                <a:gd name="adj" fmla="val 49962"/>
              </a:avLst>
            </a:prstGeom>
            <a:solidFill>
              <a:srgbClr val="FFFF00"/>
            </a:solidFill>
            <a:ln w="57150" algn="ctr">
              <a:solidFill>
                <a:schemeClr val="bg1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600"/>
            </a:p>
          </p:txBody>
        </p:sp>
        <p:sp>
          <p:nvSpPr>
            <p:cNvPr id="22542" name="TextBox 6"/>
            <p:cNvSpPr txBox="1">
              <a:spLocks noChangeArrowheads="1"/>
            </p:cNvSpPr>
            <p:nvPr/>
          </p:nvSpPr>
          <p:spPr bwMode="auto">
            <a:xfrm>
              <a:off x="323850" y="476250"/>
              <a:ext cx="345598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>
                  <a:latin typeface="Comic Sans MS" panose="030F0702030302020204" pitchFamily="66" charset="0"/>
                </a:rPr>
                <a:t>Talk about</a:t>
              </a:r>
              <a:endParaRPr lang="zh-CN" altLang="en-US" sz="3600" b="1">
                <a:latin typeface="Comic Sans MS" panose="030F0702030302020204" pitchFamily="66" charset="0"/>
              </a:endParaRPr>
            </a:p>
          </p:txBody>
        </p:sp>
      </p:grpSp>
      <p:grpSp>
        <p:nvGrpSpPr>
          <p:cNvPr id="4" name="组合 20"/>
          <p:cNvGrpSpPr/>
          <p:nvPr/>
        </p:nvGrpSpPr>
        <p:grpSpPr bwMode="auto">
          <a:xfrm>
            <a:off x="5040313" y="1270000"/>
            <a:ext cx="3851275" cy="4895850"/>
            <a:chOff x="5292080" y="1772816"/>
            <a:chExt cx="3851920" cy="4896544"/>
          </a:xfrm>
        </p:grpSpPr>
        <p:sp>
          <p:nvSpPr>
            <p:cNvPr id="22539" name="圆角矩形 15"/>
            <p:cNvSpPr>
              <a:spLocks noChangeArrowheads="1"/>
            </p:cNvSpPr>
            <p:nvPr/>
          </p:nvSpPr>
          <p:spPr bwMode="auto">
            <a:xfrm>
              <a:off x="5292080" y="1772816"/>
              <a:ext cx="3600400" cy="489654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76200" algn="ctr">
              <a:solidFill>
                <a:srgbClr val="FF3399"/>
              </a:solidFill>
              <a:prstDash val="sysDash"/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22540" name="TextBox 16"/>
            <p:cNvSpPr txBox="1">
              <a:spLocks noChangeArrowheads="1"/>
            </p:cNvSpPr>
            <p:nvPr/>
          </p:nvSpPr>
          <p:spPr bwMode="auto">
            <a:xfrm>
              <a:off x="5436096" y="1916832"/>
              <a:ext cx="3707904" cy="1816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/>
                <a:t>      </a:t>
              </a:r>
              <a:r>
                <a:rPr lang="en-US" altLang="zh-CN" sz="2800" b="1">
                  <a:latin typeface="Comic Sans MS" panose="030F0702030302020204" pitchFamily="66" charset="0"/>
                  <a:cs typeface="Aharoni" pitchFamily="2" charset="-79"/>
                </a:rPr>
                <a:t>Do you want </a:t>
              </a:r>
              <a:r>
                <a:rPr lang="en-US" altLang="zh-CN" sz="2800" b="1" u="sng">
                  <a:latin typeface="Comic Sans MS" panose="030F0702030302020204" pitchFamily="66" charset="0"/>
                  <a:cs typeface="Aharoni" pitchFamily="2" charset="-79"/>
                </a:rPr>
                <a:t>a</a:t>
              </a:r>
              <a:r>
                <a:rPr lang="en-US" altLang="zh-CN" sz="2800" b="1">
                  <a:latin typeface="Comic Sans MS" panose="030F0702030302020204" pitchFamily="66" charset="0"/>
                  <a:cs typeface="Aharoni" pitchFamily="2" charset="-79"/>
                </a:rPr>
                <a:t> </a:t>
              </a:r>
              <a:r>
                <a:rPr lang="en-US" altLang="zh-CN" sz="2800" b="1" u="sng">
                  <a:latin typeface="Comic Sans MS" panose="030F0702030302020204" pitchFamily="66" charset="0"/>
                  <a:cs typeface="Aharoni" pitchFamily="2" charset="-79"/>
                </a:rPr>
                <a:t>wonderful holiday</a:t>
              </a:r>
              <a:r>
                <a:rPr lang="en-US" altLang="zh-CN" sz="2800" b="1">
                  <a:latin typeface="Comic Sans MS" panose="030F0702030302020204" pitchFamily="66" charset="0"/>
                  <a:cs typeface="Aharoni" pitchFamily="2" charset="-79"/>
                </a:rPr>
                <a:t>?</a:t>
              </a:r>
              <a:endParaRPr lang="en-US" altLang="zh-CN" sz="2800" b="1">
                <a:latin typeface="Comic Sans MS" panose="030F0702030302020204" pitchFamily="66" charset="0"/>
                <a:cs typeface="Aharoni" pitchFamily="2" charset="-79"/>
              </a:endParaRPr>
            </a:p>
            <a:p>
              <a:pPr eaLnBrk="1" hangingPunct="1"/>
              <a:r>
                <a:rPr lang="en-US" altLang="zh-CN" sz="2800" b="1">
                  <a:latin typeface="Comic Sans MS" panose="030F0702030302020204" pitchFamily="66" charset="0"/>
                  <a:cs typeface="Aharoni" pitchFamily="2" charset="-79"/>
                </a:rPr>
                <a:t>You need have </a:t>
              </a:r>
              <a:r>
                <a:rPr lang="en-US" altLang="zh-CN" sz="2800" b="1" u="sng">
                  <a:latin typeface="Comic Sans MS" panose="030F0702030302020204" pitchFamily="66" charset="0"/>
                  <a:cs typeface="Aharoni" pitchFamily="2" charset="-79"/>
                </a:rPr>
                <a:t>a plan </a:t>
              </a:r>
              <a:r>
                <a:rPr lang="en-US" altLang="zh-CN" sz="2800" b="1">
                  <a:latin typeface="Comic Sans MS" panose="030F0702030302020204" pitchFamily="66" charset="0"/>
                  <a:cs typeface="Aharoni" pitchFamily="2" charset="-79"/>
                </a:rPr>
                <a:t>.</a:t>
              </a:r>
              <a:endParaRPr lang="zh-CN" altLang="en-US" sz="2800" b="1">
                <a:latin typeface="Comic Sans MS" panose="030F0702030302020204" pitchFamily="66" charset="0"/>
                <a:cs typeface="Aharoni" pitchFamily="2" charset="-79"/>
              </a:endParaRPr>
            </a:p>
          </p:txBody>
        </p:sp>
      </p:grp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111750" y="3357563"/>
            <a:ext cx="341947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/>
              <a:t>1. Enjoy some photos of beautiful cities.</a:t>
            </a:r>
            <a:endParaRPr lang="zh-CN" altLang="en-US" sz="24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183188" y="4149725"/>
            <a:ext cx="34210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/>
              <a:t>2. Talk with partners about your plans.</a:t>
            </a:r>
            <a:endParaRPr lang="zh-CN" altLang="en-US" sz="2400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183188" y="5086350"/>
            <a:ext cx="34210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/>
              <a:t>3. Have a report about  your plans. 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52488" y="981075"/>
            <a:ext cx="7439025" cy="535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五边形 8"/>
          <p:cNvSpPr>
            <a:spLocks noChangeArrowheads="1"/>
          </p:cNvSpPr>
          <p:nvPr/>
        </p:nvSpPr>
        <p:spPr bwMode="auto">
          <a:xfrm>
            <a:off x="915988" y="1412875"/>
            <a:ext cx="7264400" cy="863600"/>
          </a:xfrm>
          <a:prstGeom prst="homePlate">
            <a:avLst>
              <a:gd name="adj" fmla="val 50003"/>
            </a:avLst>
          </a:prstGeom>
          <a:solidFill>
            <a:srgbClr val="CCFF33"/>
          </a:solidFill>
          <a:ln w="57150" algn="ctr">
            <a:solidFill>
              <a:srgbClr val="00B050"/>
            </a:solidFill>
            <a:prstDash val="sysDot"/>
            <a:round/>
          </a:ln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Where will you go for the summer holiday?  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  <p:sp>
        <p:nvSpPr>
          <p:cNvPr id="24579" name="五边形 11"/>
          <p:cNvSpPr>
            <a:spLocks noChangeArrowheads="1"/>
          </p:cNvSpPr>
          <p:nvPr/>
        </p:nvSpPr>
        <p:spPr bwMode="auto">
          <a:xfrm>
            <a:off x="827088" y="2565400"/>
            <a:ext cx="4537075" cy="792163"/>
          </a:xfrm>
          <a:prstGeom prst="homePlate">
            <a:avLst>
              <a:gd name="adj" fmla="val 50009"/>
            </a:avLst>
          </a:prstGeom>
          <a:solidFill>
            <a:srgbClr val="FFCCFF"/>
          </a:solidFill>
          <a:ln w="57150" algn="ctr">
            <a:solidFill>
              <a:srgbClr val="FF3399"/>
            </a:solidFill>
            <a:prstDash val="sysDot"/>
            <a:round/>
          </a:ln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How will you go there?   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2800" b="1" i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0" name="五边形 13"/>
          <p:cNvSpPr>
            <a:spLocks noChangeArrowheads="1"/>
          </p:cNvSpPr>
          <p:nvPr/>
        </p:nvSpPr>
        <p:spPr bwMode="auto">
          <a:xfrm>
            <a:off x="768350" y="3573463"/>
            <a:ext cx="5603875" cy="719137"/>
          </a:xfrm>
          <a:prstGeom prst="homePlate">
            <a:avLst>
              <a:gd name="adj" fmla="val 50074"/>
            </a:avLst>
          </a:prstGeom>
          <a:solidFill>
            <a:srgbClr val="FFFF66"/>
          </a:solidFill>
          <a:ln w="57150" algn="ctr">
            <a:solidFill>
              <a:srgbClr val="FFC000"/>
            </a:solidFill>
            <a:prstDash val="sysDot"/>
            <a:round/>
          </a:ln>
        </p:spPr>
        <p:txBody>
          <a:bodyPr/>
          <a:lstStyle/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2800" b="1">
                <a:latin typeface="Times New Roman" panose="02020603050405020304" pitchFamily="18" charset="0"/>
              </a:rPr>
              <a:t>How long will you stay there?   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1" name="五边形 15"/>
          <p:cNvSpPr>
            <a:spLocks noChangeArrowheads="1"/>
          </p:cNvSpPr>
          <p:nvPr/>
        </p:nvSpPr>
        <p:spPr bwMode="auto">
          <a:xfrm>
            <a:off x="755650" y="4508500"/>
            <a:ext cx="4822825" cy="793750"/>
          </a:xfrm>
          <a:prstGeom prst="homePlate">
            <a:avLst>
              <a:gd name="adj" fmla="val 49930"/>
            </a:avLst>
          </a:prstGeom>
          <a:solidFill>
            <a:srgbClr val="99CCFF"/>
          </a:solidFill>
          <a:ln w="57150" algn="ctr">
            <a:solidFill>
              <a:srgbClr val="0066FF"/>
            </a:solidFill>
            <a:prstDash val="sysDot"/>
            <a:round/>
          </a:ln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What will you do there?</a:t>
            </a:r>
            <a:endParaRPr lang="en-US" altLang="zh-CN" sz="2800" b="1" i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2" name="五边形 17"/>
          <p:cNvSpPr>
            <a:spLocks noChangeArrowheads="1"/>
          </p:cNvSpPr>
          <p:nvPr/>
        </p:nvSpPr>
        <p:spPr bwMode="auto">
          <a:xfrm flipH="1">
            <a:off x="1403350" y="5445125"/>
            <a:ext cx="3573463" cy="792163"/>
          </a:xfrm>
          <a:prstGeom prst="homePlate">
            <a:avLst>
              <a:gd name="adj" fmla="val 49955"/>
            </a:avLst>
          </a:prstGeom>
          <a:solidFill>
            <a:srgbClr val="FF9933"/>
          </a:solidFill>
          <a:ln w="57150" algn="ctr">
            <a:solidFill>
              <a:srgbClr val="FFFF66"/>
            </a:solidFill>
            <a:prstDash val="sysDot"/>
            <a:round/>
          </a:ln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That sounds great. 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2800" b="1" i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3" name="五边形 17"/>
          <p:cNvSpPr>
            <a:spLocks noChangeArrowheads="1"/>
          </p:cNvSpPr>
          <p:nvPr/>
        </p:nvSpPr>
        <p:spPr bwMode="auto">
          <a:xfrm flipH="1">
            <a:off x="5508625" y="2492375"/>
            <a:ext cx="2519363" cy="792163"/>
          </a:xfrm>
          <a:prstGeom prst="homePlate">
            <a:avLst>
              <a:gd name="adj" fmla="val 49973"/>
            </a:avLst>
          </a:prstGeom>
          <a:solidFill>
            <a:srgbClr val="FF9933"/>
          </a:solidFill>
          <a:ln w="57150" algn="ctr">
            <a:solidFill>
              <a:srgbClr val="FFFF66"/>
            </a:solidFill>
            <a:prstDash val="sysDot"/>
            <a:round/>
          </a:ln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I will go to... 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2800" b="1" i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4" name="五边形 17"/>
          <p:cNvSpPr>
            <a:spLocks noChangeArrowheads="1"/>
          </p:cNvSpPr>
          <p:nvPr/>
        </p:nvSpPr>
        <p:spPr bwMode="auto">
          <a:xfrm flipH="1">
            <a:off x="5335588" y="3500438"/>
            <a:ext cx="3413125" cy="792162"/>
          </a:xfrm>
          <a:prstGeom prst="homePlate">
            <a:avLst>
              <a:gd name="adj" fmla="val 50008"/>
            </a:avLst>
          </a:prstGeom>
          <a:solidFill>
            <a:srgbClr val="FF9933"/>
          </a:solidFill>
          <a:ln w="57150" algn="ctr">
            <a:solidFill>
              <a:srgbClr val="FFFF66"/>
            </a:solidFill>
            <a:prstDash val="sysDot"/>
            <a:round/>
          </a:ln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I will go …by… 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2800" b="1" i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5" name="五边形 17"/>
          <p:cNvSpPr>
            <a:spLocks noChangeArrowheads="1"/>
          </p:cNvSpPr>
          <p:nvPr/>
        </p:nvSpPr>
        <p:spPr bwMode="auto">
          <a:xfrm flipH="1">
            <a:off x="5076825" y="4365625"/>
            <a:ext cx="3635375" cy="792163"/>
          </a:xfrm>
          <a:prstGeom prst="homePlate">
            <a:avLst>
              <a:gd name="adj" fmla="val 50014"/>
            </a:avLst>
          </a:prstGeom>
          <a:solidFill>
            <a:srgbClr val="FF9933"/>
          </a:solidFill>
          <a:ln w="57150" algn="ctr">
            <a:solidFill>
              <a:srgbClr val="FFFF66"/>
            </a:solidFill>
            <a:prstDash val="sysDot"/>
            <a:round/>
          </a:ln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I will stay there for… 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2800" b="1" i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6" name="五边形 17"/>
          <p:cNvSpPr>
            <a:spLocks noChangeArrowheads="1"/>
          </p:cNvSpPr>
          <p:nvPr/>
        </p:nvSpPr>
        <p:spPr bwMode="auto">
          <a:xfrm flipH="1">
            <a:off x="5940425" y="5300663"/>
            <a:ext cx="2527300" cy="792162"/>
          </a:xfrm>
          <a:prstGeom prst="homePlate">
            <a:avLst>
              <a:gd name="adj" fmla="val 49997"/>
            </a:avLst>
          </a:prstGeom>
          <a:solidFill>
            <a:srgbClr val="FF9933"/>
          </a:solidFill>
          <a:ln w="57150" algn="ctr">
            <a:solidFill>
              <a:srgbClr val="FFFF66"/>
            </a:solidFill>
            <a:prstDash val="sysDot"/>
            <a:round/>
          </a:ln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I will … 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endParaRPr lang="en-US" altLang="zh-CN" sz="2800" b="1" i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组合 38"/>
          <p:cNvGrpSpPr/>
          <p:nvPr/>
        </p:nvGrpSpPr>
        <p:grpSpPr bwMode="auto">
          <a:xfrm>
            <a:off x="971550" y="765175"/>
            <a:ext cx="7632700" cy="5497513"/>
            <a:chOff x="4022806" y="803428"/>
            <a:chExt cx="10369152" cy="5185012"/>
          </a:xfrm>
        </p:grpSpPr>
        <p:pic>
          <p:nvPicPr>
            <p:cNvPr id="24588" name="图片 36" descr="14578dc9d67938b.jpg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22806" y="803428"/>
              <a:ext cx="10369152" cy="5185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9" name="TextBox 37"/>
            <p:cNvSpPr txBox="1">
              <a:spLocks noChangeArrowheads="1"/>
            </p:cNvSpPr>
            <p:nvPr/>
          </p:nvSpPr>
          <p:spPr bwMode="auto">
            <a:xfrm>
              <a:off x="6495247" y="2185682"/>
              <a:ext cx="4472935" cy="1480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i="1">
                  <a:latin typeface="华文楷体" pitchFamily="2" charset="-122"/>
                  <a:ea typeface="华文楷体" pitchFamily="2" charset="-122"/>
                  <a:cs typeface="Verdana" panose="020B0604030504040204" pitchFamily="34" charset="0"/>
                </a:rPr>
                <a:t>大胆大声地与你的同桌讨论你的暑假打算吧，别忘了下面的句子可以给你提供帮助哦</a:t>
              </a:r>
              <a:r>
                <a:rPr lang="zh-CN" altLang="en-US" sz="2400" i="1">
                  <a:latin typeface="华文楷体" pitchFamily="2" charset="-122"/>
                  <a:ea typeface="华文楷体" pitchFamily="2" charset="-122"/>
                  <a:cs typeface="Verdana" panose="020B0604030504040204" pitchFamily="34" charset="0"/>
                </a:rPr>
                <a:t>！</a:t>
              </a:r>
              <a:endParaRPr lang="zh-CN" altLang="en-US" sz="2400" i="1">
                <a:latin typeface="华文楷体" pitchFamily="2" charset="-122"/>
                <a:ea typeface="华文楷体" pitchFamily="2" charset="-122"/>
                <a:cs typeface="Verdana" panose="020B060403050404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8"/>
          <p:cNvGrpSpPr/>
          <p:nvPr/>
        </p:nvGrpSpPr>
        <p:grpSpPr bwMode="auto">
          <a:xfrm>
            <a:off x="3924300" y="846138"/>
            <a:ext cx="4384675" cy="1430337"/>
            <a:chOff x="549656" y="219109"/>
            <a:chExt cx="2832763" cy="1357041"/>
          </a:xfrm>
        </p:grpSpPr>
        <p:sp>
          <p:nvSpPr>
            <p:cNvPr id="3" name="七角星 2"/>
            <p:cNvSpPr/>
            <p:nvPr/>
          </p:nvSpPr>
          <p:spPr bwMode="auto">
            <a:xfrm rot="21082927">
              <a:off x="558887" y="219109"/>
              <a:ext cx="2809173" cy="1357041"/>
            </a:xfrm>
            <a:prstGeom prst="star7">
              <a:avLst/>
            </a:prstGeom>
            <a:solidFill>
              <a:srgbClr val="FFFF00"/>
            </a:solidFill>
            <a:ln w="571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/>
            </a:p>
          </p:txBody>
        </p:sp>
        <p:sp>
          <p:nvSpPr>
            <p:cNvPr id="4" name="矩形 3"/>
            <p:cNvSpPr/>
            <p:nvPr/>
          </p:nvSpPr>
          <p:spPr>
            <a:xfrm rot="21102167">
              <a:off x="549656" y="505318"/>
              <a:ext cx="2832763" cy="847031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en-US" altLang="zh-CN" sz="2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anose="020B0604020202020204" pitchFamily="34" charset="0"/>
                </a:rPr>
                <a:t>Our summer </a:t>
              </a:r>
              <a:endParaRPr lang="en-US" altLang="zh-CN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</a:endParaRPr>
            </a:p>
            <a:p>
              <a:pPr algn="ctr">
                <a:defRPr/>
              </a:pPr>
              <a:r>
                <a:rPr lang="en-US" altLang="zh-CN" sz="2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anose="020B0604020202020204" pitchFamily="34" charset="0"/>
                </a:rPr>
                <a:t>holiday plans</a:t>
              </a:r>
              <a:endParaRPr lang="zh-CN" altLang="en-US" sz="2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21"/>
          <p:cNvGrpSpPr/>
          <p:nvPr/>
        </p:nvGrpSpPr>
        <p:grpSpPr bwMode="auto">
          <a:xfrm>
            <a:off x="431800" y="908050"/>
            <a:ext cx="4787900" cy="863600"/>
            <a:chOff x="323850" y="350636"/>
            <a:chExt cx="3973777" cy="1081088"/>
          </a:xfrm>
        </p:grpSpPr>
        <p:sp>
          <p:nvSpPr>
            <p:cNvPr id="25613" name="五边形 5"/>
            <p:cNvSpPr>
              <a:spLocks noChangeArrowheads="1"/>
            </p:cNvSpPr>
            <p:nvPr/>
          </p:nvSpPr>
          <p:spPr bwMode="auto">
            <a:xfrm>
              <a:off x="323850" y="350636"/>
              <a:ext cx="3168650" cy="1081088"/>
            </a:xfrm>
            <a:prstGeom prst="homePlate">
              <a:avLst>
                <a:gd name="adj" fmla="val 49962"/>
              </a:avLst>
            </a:prstGeom>
            <a:solidFill>
              <a:srgbClr val="FFFF00"/>
            </a:solidFill>
            <a:ln w="57150" algn="ctr">
              <a:solidFill>
                <a:schemeClr val="bg1"/>
              </a:solidFill>
              <a:round/>
            </a:ln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 sz="3600"/>
            </a:p>
          </p:txBody>
        </p:sp>
        <p:sp>
          <p:nvSpPr>
            <p:cNvPr id="25614" name="TextBox 6"/>
            <p:cNvSpPr txBox="1">
              <a:spLocks noChangeArrowheads="1"/>
            </p:cNvSpPr>
            <p:nvPr/>
          </p:nvSpPr>
          <p:spPr bwMode="auto">
            <a:xfrm>
              <a:off x="323850" y="476250"/>
              <a:ext cx="397377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 dirty="0">
                  <a:latin typeface="Comic Sans MS" panose="030F0702030302020204" pitchFamily="66" charset="0"/>
                </a:rPr>
                <a:t>Have a report</a:t>
              </a:r>
              <a:endParaRPr lang="zh-CN" altLang="en-US" sz="36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6" name="组合 26"/>
          <p:cNvGrpSpPr/>
          <p:nvPr/>
        </p:nvGrpSpPr>
        <p:grpSpPr bwMode="auto">
          <a:xfrm>
            <a:off x="468313" y="1773238"/>
            <a:ext cx="7775575" cy="2551112"/>
            <a:chOff x="71349" y="1660628"/>
            <a:chExt cx="7777019" cy="2552508"/>
          </a:xfrm>
        </p:grpSpPr>
        <p:sp>
          <p:nvSpPr>
            <p:cNvPr id="25610" name="五边形 8"/>
            <p:cNvSpPr>
              <a:spLocks noChangeArrowheads="1"/>
            </p:cNvSpPr>
            <p:nvPr/>
          </p:nvSpPr>
          <p:spPr bwMode="auto">
            <a:xfrm>
              <a:off x="2015720" y="2164844"/>
              <a:ext cx="5832648" cy="2048292"/>
            </a:xfrm>
            <a:prstGeom prst="homePlate">
              <a:avLst>
                <a:gd name="adj" fmla="val 49991"/>
              </a:avLst>
            </a:prstGeom>
            <a:solidFill>
              <a:srgbClr val="CCFF33"/>
            </a:solidFill>
            <a:ln w="57150" algn="ctr">
              <a:solidFill>
                <a:srgbClr val="00B050"/>
              </a:solidFill>
              <a:prstDash val="sysDot"/>
              <a:round/>
            </a:ln>
          </p:spPr>
          <p:txBody>
            <a:bodyPr/>
            <a:lstStyle/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</a:rPr>
                <a:t>I will  go to…by…</a:t>
              </a:r>
              <a:endParaRPr lang="en-US" altLang="zh-CN" sz="32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</a:rPr>
                <a:t>I will stay there for…</a:t>
              </a:r>
              <a:endParaRPr lang="en-US" altLang="zh-CN" sz="32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</a:rPr>
                <a:t>I will…with…</a:t>
              </a:r>
              <a:endParaRPr lang="en-US" altLang="zh-CN" sz="32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</a:pPr>
              <a:endParaRPr lang="en-US" altLang="zh-CN" sz="3200" b="1" dirty="0">
                <a:latin typeface="Times New Roman" panose="02020603050405020304" pitchFamily="18" charset="0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</a:rPr>
                <a:t>   </a:t>
              </a:r>
              <a:endParaRPr lang="en-US" altLang="zh-CN" sz="3200" b="1" dirty="0">
                <a:latin typeface="Times New Roman" panose="02020603050405020304" pitchFamily="18" charset="0"/>
              </a:endParaRPr>
            </a:p>
          </p:txBody>
        </p:sp>
        <p:pic>
          <p:nvPicPr>
            <p:cNvPr id="25611" name="Picture 6" descr="C:\Users\Administrator\Desktop\20076915519119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1349" y="1660628"/>
              <a:ext cx="1944216" cy="2448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2" name="TextBox 24"/>
            <p:cNvSpPr txBox="1">
              <a:spLocks noChangeArrowheads="1"/>
            </p:cNvSpPr>
            <p:nvPr/>
          </p:nvSpPr>
          <p:spPr bwMode="auto">
            <a:xfrm rot="-917913">
              <a:off x="583016" y="2363328"/>
              <a:ext cx="1296144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>
                  <a:latin typeface="Aharoni" pitchFamily="2" charset="-79"/>
                  <a:cs typeface="Aharoni" pitchFamily="2" charset="-79"/>
                </a:rPr>
                <a:t>My  plan</a:t>
              </a:r>
              <a:endParaRPr lang="zh-CN" altLang="en-US" sz="3200" b="1">
                <a:latin typeface="Aharoni" pitchFamily="2" charset="-79"/>
                <a:cs typeface="Aharoni" pitchFamily="2" charset="-79"/>
              </a:endParaRPr>
            </a:p>
          </p:txBody>
        </p:sp>
      </p:grpSp>
      <p:grpSp>
        <p:nvGrpSpPr>
          <p:cNvPr id="7" name="组合 28"/>
          <p:cNvGrpSpPr/>
          <p:nvPr/>
        </p:nvGrpSpPr>
        <p:grpSpPr bwMode="auto">
          <a:xfrm>
            <a:off x="323850" y="4008438"/>
            <a:ext cx="7777163" cy="2413000"/>
            <a:chOff x="0" y="3537283"/>
            <a:chExt cx="7776579" cy="2412818"/>
          </a:xfrm>
        </p:grpSpPr>
        <p:grpSp>
          <p:nvGrpSpPr>
            <p:cNvPr id="25606" name="组合 27"/>
            <p:cNvGrpSpPr/>
            <p:nvPr/>
          </p:nvGrpSpPr>
          <p:grpSpPr bwMode="auto">
            <a:xfrm>
              <a:off x="0" y="3537283"/>
              <a:ext cx="7776579" cy="2412818"/>
              <a:chOff x="0" y="3537283"/>
              <a:chExt cx="7776579" cy="2412818"/>
            </a:xfrm>
          </p:grpSpPr>
          <p:sp>
            <p:nvSpPr>
              <p:cNvPr id="25608" name="五边形 11"/>
              <p:cNvSpPr>
                <a:spLocks noChangeArrowheads="1"/>
              </p:cNvSpPr>
              <p:nvPr/>
            </p:nvSpPr>
            <p:spPr bwMode="auto">
              <a:xfrm>
                <a:off x="2951013" y="4109930"/>
                <a:ext cx="4825566" cy="1388158"/>
              </a:xfrm>
              <a:prstGeom prst="homePlate">
                <a:avLst>
                  <a:gd name="adj" fmla="val 49987"/>
                </a:avLst>
              </a:prstGeom>
              <a:solidFill>
                <a:srgbClr val="FFCCFF"/>
              </a:solidFill>
              <a:ln w="57150" algn="ctr">
                <a:solidFill>
                  <a:srgbClr val="FF3399"/>
                </a:solidFill>
                <a:prstDash val="sysDot"/>
                <a:round/>
              </a:ln>
            </p:spPr>
            <p:txBody>
              <a:bodyPr/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3200" b="1" dirty="0">
                    <a:latin typeface="Times New Roman" panose="02020603050405020304" pitchFamily="18" charset="0"/>
                  </a:rPr>
                  <a:t>…will go to…by…</a:t>
                </a:r>
                <a:endParaRPr lang="en-US" altLang="zh-CN" sz="3200" b="1" dirty="0">
                  <a:latin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3200" b="1" dirty="0" err="1">
                    <a:latin typeface="Times New Roman" panose="02020603050405020304" pitchFamily="18" charset="0"/>
                  </a:rPr>
                  <a:t>He/She</a:t>
                </a:r>
                <a:r>
                  <a:rPr lang="en-US" altLang="zh-CN" sz="3200" b="1" dirty="0">
                    <a:latin typeface="Times New Roman" panose="02020603050405020304" pitchFamily="18" charset="0"/>
                  </a:rPr>
                  <a:t> will…</a:t>
                </a:r>
                <a:endParaRPr lang="en-US" altLang="zh-CN" sz="3200" b="1" dirty="0">
                  <a:latin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3200" b="1" dirty="0">
                    <a:latin typeface="Times New Roman" panose="02020603050405020304" pitchFamily="18" charset="0"/>
                  </a:rPr>
                  <a:t>   </a:t>
                </a:r>
                <a:endParaRPr lang="en-US" altLang="zh-CN" sz="3200" b="1" dirty="0">
                  <a:latin typeface="Times New Roman" panose="02020603050405020304" pitchFamily="18" charset="0"/>
                </a:endParaRPr>
              </a:p>
              <a:p>
                <a:pPr>
                  <a:lnSpc>
                    <a:spcPct val="130000"/>
                  </a:lnSpc>
                </a:pPr>
                <a:endParaRPr lang="en-US" altLang="zh-CN" sz="3200" b="1" i="1" dirty="0">
                  <a:solidFill>
                    <a:srgbClr val="000000"/>
                  </a:solidFill>
                  <a:latin typeface="Times New Roman" panose="02020603050405020304" pitchFamily="18" charset="0"/>
                </a:endParaRPr>
              </a:p>
            </p:txBody>
          </p:sp>
          <p:pic>
            <p:nvPicPr>
              <p:cNvPr id="25609" name="Picture 7" descr="C:\Users\Administrator\Desktop\2007691550105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0" y="3537283"/>
                <a:ext cx="3131840" cy="24128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5607" name="TextBox 25"/>
            <p:cNvSpPr txBox="1">
              <a:spLocks noChangeArrowheads="1"/>
            </p:cNvSpPr>
            <p:nvPr/>
          </p:nvSpPr>
          <p:spPr bwMode="auto">
            <a:xfrm rot="-998724">
              <a:off x="397265" y="4199416"/>
              <a:ext cx="3002887" cy="954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Aharoni" pitchFamily="2" charset="-79"/>
                  <a:cs typeface="Aharoni" pitchFamily="2" charset="-79"/>
                </a:rPr>
                <a:t>My partner’s</a:t>
              </a:r>
              <a:endParaRPr lang="en-US" altLang="zh-CN" sz="2800" b="1" dirty="0">
                <a:latin typeface="Aharoni" pitchFamily="2" charset="-79"/>
                <a:cs typeface="Aharoni" pitchFamily="2" charset="-79"/>
              </a:endParaRPr>
            </a:p>
            <a:p>
              <a:pPr eaLnBrk="1" hangingPunct="1"/>
              <a:r>
                <a:rPr lang="en-US" altLang="zh-CN" sz="2800" b="1" dirty="0">
                  <a:latin typeface="Aharoni" pitchFamily="2" charset="-79"/>
                  <a:cs typeface="Aharoni" pitchFamily="2" charset="-79"/>
                </a:rPr>
                <a:t>         plan       </a:t>
              </a:r>
              <a:endParaRPr lang="zh-CN" altLang="en-US" sz="2800" b="1" dirty="0">
                <a:latin typeface="Aharoni" pitchFamily="2" charset="-79"/>
                <a:cs typeface="Aharoni" pitchFamily="2" charset="-79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42988" y="981075"/>
            <a:ext cx="6875462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539750" y="2744788"/>
            <a:ext cx="8031163" cy="2268537"/>
          </a:xfrm>
          <a:prstGeom prst="rect">
            <a:avLst/>
          </a:prstGeom>
          <a:noFill/>
          <a:ln w="76200">
            <a:solidFill>
              <a:srgbClr val="92D050"/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5000"/>
              </a:spcBef>
              <a:buFont typeface="Arial" panose="020B0604020202020204" pitchFamily="34" charset="0"/>
              <a:buAutoNum type="arabicPeriod"/>
            </a:pPr>
            <a:r>
              <a:rPr lang="en-US" altLang="zh-CN" sz="2800" b="1" dirty="0"/>
              <a:t> Read the text after the tape three times. </a:t>
            </a:r>
            <a:r>
              <a:rPr lang="zh-CN" altLang="en-US" sz="2800" b="1" dirty="0"/>
              <a:t>  </a:t>
            </a:r>
            <a:endParaRPr lang="zh-CN" altLang="en-US" sz="2800" b="1" dirty="0"/>
          </a:p>
          <a:p>
            <a:pPr eaLnBrk="1" hangingPunct="1">
              <a:lnSpc>
                <a:spcPct val="150000"/>
              </a:lnSpc>
              <a:spcBef>
                <a:spcPct val="55000"/>
              </a:spcBef>
              <a:buFont typeface="Arial" panose="020B0604020202020204" pitchFamily="34" charset="0"/>
              <a:buNone/>
            </a:pPr>
            <a:r>
              <a:rPr lang="en-US" altLang="zh-CN" sz="2800" b="1" dirty="0"/>
              <a:t>2. Talk about your plans with your classmates  for the summer holiday.</a:t>
            </a:r>
            <a:endParaRPr lang="en-US" altLang="zh-CN" sz="2800" b="1" dirty="0"/>
          </a:p>
        </p:txBody>
      </p:sp>
      <p:sp>
        <p:nvSpPr>
          <p:cNvPr id="27651" name="AutoShape 2">
            <a:hlinkClick r:id="" action="ppaction://noaction">
              <a:snd r:embed="rId1" name="follow.wav"/>
            </a:hlinkClick>
          </p:cNvPr>
          <p:cNvSpPr>
            <a:spLocks noChangeArrowheads="1"/>
          </p:cNvSpPr>
          <p:nvPr/>
        </p:nvSpPr>
        <p:spPr bwMode="auto">
          <a:xfrm>
            <a:off x="501650" y="1084263"/>
            <a:ext cx="2592388" cy="609600"/>
          </a:xfrm>
          <a:prstGeom prst="roundRect">
            <a:avLst>
              <a:gd name="adj" fmla="val 16667"/>
            </a:avLst>
          </a:prstGeom>
          <a:solidFill>
            <a:schemeClr val="folHlink"/>
          </a:solidFill>
          <a:ln w="50800">
            <a:solidFill>
              <a:schemeClr val="bg1"/>
            </a:solidFill>
            <a:round/>
          </a:ln>
        </p:spPr>
        <p:txBody>
          <a:bodyPr wrap="none" anchor="ctr"/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bg1"/>
                </a:solidFill>
              </a:rPr>
              <a:t>Homework:</a:t>
            </a:r>
            <a:endParaRPr lang="en-US" altLang="zh-CN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C:\Users\Administrator\AppData\Roaming\Tencent\Users\892023996\QQ\WinTemp\RichOle\A{`X$L1[N1PXT`OXD5)VJEN.p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51050" y="2420938"/>
            <a:ext cx="5616575" cy="3189287"/>
          </a:xfrm>
          <a:prstGeom prst="rect">
            <a:avLst/>
          </a:prstGeom>
          <a:solidFill>
            <a:schemeClr val="bg1"/>
          </a:solidFill>
          <a:ln w="76200">
            <a:solidFill>
              <a:schemeClr val="bg1"/>
            </a:solidFill>
            <a:miter lim="800000"/>
            <a:headEnd/>
            <a:tailEnd/>
          </a:ln>
        </p:spPr>
      </p:pic>
      <p:grpSp>
        <p:nvGrpSpPr>
          <p:cNvPr id="10243" name="组合 16"/>
          <p:cNvGrpSpPr/>
          <p:nvPr/>
        </p:nvGrpSpPr>
        <p:grpSpPr bwMode="auto">
          <a:xfrm>
            <a:off x="250825" y="765175"/>
            <a:ext cx="3313113" cy="1646238"/>
            <a:chOff x="251520" y="13589"/>
            <a:chExt cx="3312368" cy="1646248"/>
          </a:xfrm>
        </p:grpSpPr>
        <p:sp>
          <p:nvSpPr>
            <p:cNvPr id="16" name="七角星 15"/>
            <p:cNvSpPr/>
            <p:nvPr/>
          </p:nvSpPr>
          <p:spPr bwMode="auto">
            <a:xfrm rot="21082927">
              <a:off x="284851" y="13589"/>
              <a:ext cx="3174286" cy="1646248"/>
            </a:xfrm>
            <a:prstGeom prst="star7">
              <a:avLst/>
            </a:prstGeom>
            <a:solidFill>
              <a:srgbClr val="FFFF00"/>
            </a:solidFill>
            <a:ln w="5715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/>
            </a:p>
          </p:txBody>
        </p:sp>
        <p:sp>
          <p:nvSpPr>
            <p:cNvPr id="17" name="矩形 16"/>
            <p:cNvSpPr/>
            <p:nvPr/>
          </p:nvSpPr>
          <p:spPr>
            <a:xfrm rot="21102167">
              <a:off x="251520" y="548680"/>
              <a:ext cx="3312368" cy="646331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>
                <a:defRPr/>
              </a:pPr>
              <a:r>
                <a:rPr lang="en-US" altLang="zh-CN" sz="3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" panose="020B0604020202020204" pitchFamily="34" charset="0"/>
                </a:rPr>
                <a:t>Story time</a:t>
              </a:r>
              <a:endParaRPr lang="zh-CN" alt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378075" y="5732463"/>
            <a:ext cx="49641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latin typeface="Comic Sans MS" panose="030F0702030302020204" pitchFamily="66" charset="0"/>
              </a:rPr>
              <a:t>What are they doing?</a:t>
            </a:r>
            <a:endParaRPr lang="zh-CN" altLang="en-US" sz="32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76825" y="1744663"/>
            <a:ext cx="1400175" cy="1800225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1744663"/>
            <a:ext cx="1425575" cy="1800225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388" y="1744663"/>
            <a:ext cx="1466850" cy="1800225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9" descr="纸莎草纸"/>
          <p:cNvSpPr txBox="1">
            <a:spLocks noChangeArrowheads="1"/>
          </p:cNvSpPr>
          <p:nvPr/>
        </p:nvSpPr>
        <p:spPr bwMode="auto">
          <a:xfrm>
            <a:off x="684213" y="3833813"/>
            <a:ext cx="7704137" cy="608012"/>
          </a:xfrm>
          <a:prstGeom prst="rect">
            <a:avLst/>
          </a:prstGeom>
          <a:solidFill>
            <a:schemeClr val="bg1"/>
          </a:solidFill>
          <a:ln w="28575">
            <a:solidFill>
              <a:srgbClr val="92D050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Comic Sans MS" panose="030F0702030302020204" pitchFamily="66" charset="0"/>
              </a:rPr>
              <a:t>Where will they go for the holiday?  </a:t>
            </a:r>
            <a:endParaRPr lang="en-US" altLang="zh-CN" sz="3200" b="1" dirty="0">
              <a:latin typeface="Comic Sans MS" panose="030F0702030302020204" pitchFamily="66" charset="0"/>
            </a:endParaRPr>
          </a:p>
        </p:txBody>
      </p:sp>
      <p:pic>
        <p:nvPicPr>
          <p:cNvPr id="11270" name="Picture 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7088" y="1744663"/>
            <a:ext cx="1335087" cy="1779587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7088" y="4572000"/>
            <a:ext cx="1541462" cy="171450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47975" y="4552950"/>
            <a:ext cx="1428750" cy="171450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106988" y="4625975"/>
            <a:ext cx="1370012" cy="1655763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5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235825" y="4625975"/>
            <a:ext cx="1314450" cy="1655763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395288" y="1528763"/>
            <a:ext cx="82804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</a:rPr>
              <a:t>1                2                 3                 4</a:t>
            </a:r>
            <a:endParaRPr lang="en-US" altLang="zh-CN" sz="3200" b="1">
              <a:solidFill>
                <a:srgbClr val="0000FF"/>
              </a:solidFill>
            </a:endParaRPr>
          </a:p>
        </p:txBody>
      </p:sp>
      <p:sp>
        <p:nvSpPr>
          <p:cNvPr id="22" name="Text Box 17"/>
          <p:cNvSpPr txBox="1">
            <a:spLocks noChangeArrowheads="1"/>
          </p:cNvSpPr>
          <p:nvPr/>
        </p:nvSpPr>
        <p:spPr bwMode="auto">
          <a:xfrm>
            <a:off x="323850" y="4410075"/>
            <a:ext cx="77041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a                 b                 c                 d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25" name="Text Box 42"/>
          <p:cNvSpPr txBox="1">
            <a:spLocks noChangeArrowheads="1"/>
          </p:cNvSpPr>
          <p:nvPr/>
        </p:nvSpPr>
        <p:spPr bwMode="auto">
          <a:xfrm>
            <a:off x="452438" y="908050"/>
            <a:ext cx="4335462" cy="5857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Watch and match</a:t>
            </a:r>
            <a:endParaRPr lang="en-US" altLang="zh-CN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utoUpdateAnimBg="0"/>
      <p:bldP spid="10" grpId="1" animBg="1"/>
      <p:bldP spid="21" grpId="0" autoUpdateAnimBg="0"/>
      <p:bldP spid="22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40313" y="1771650"/>
            <a:ext cx="1511300" cy="1944688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06700" y="1771650"/>
            <a:ext cx="1539875" cy="1944688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27875" y="1771650"/>
            <a:ext cx="1584325" cy="1944688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1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90575" y="1771650"/>
            <a:ext cx="1441450" cy="1920875"/>
          </a:xfrm>
          <a:prstGeom prst="rect">
            <a:avLst/>
          </a:prstGeom>
          <a:noFill/>
          <a:ln w="5715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1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9138" y="4579938"/>
            <a:ext cx="1549400" cy="172085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1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922588" y="4579938"/>
            <a:ext cx="1433512" cy="172085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1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140325" y="4652963"/>
            <a:ext cx="1376363" cy="166370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7" name="Picture 15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235825" y="4652963"/>
            <a:ext cx="1320800" cy="1663700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8" name="Text Box 16"/>
          <p:cNvSpPr txBox="1">
            <a:spLocks noChangeArrowheads="1"/>
          </p:cNvSpPr>
          <p:nvPr/>
        </p:nvSpPr>
        <p:spPr bwMode="auto">
          <a:xfrm>
            <a:off x="358775" y="1555750"/>
            <a:ext cx="8280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FF"/>
                </a:solidFill>
              </a:rPr>
              <a:t>1                2                 3                 4</a:t>
            </a:r>
            <a:endParaRPr lang="en-US" altLang="zh-CN" sz="3200" b="1">
              <a:solidFill>
                <a:srgbClr val="0000FF"/>
              </a:solidFill>
            </a:endParaRPr>
          </a:p>
        </p:txBody>
      </p:sp>
      <p:sp>
        <p:nvSpPr>
          <p:cNvPr id="12299" name="Text Box 17"/>
          <p:cNvSpPr txBox="1">
            <a:spLocks noChangeArrowheads="1"/>
          </p:cNvSpPr>
          <p:nvPr/>
        </p:nvSpPr>
        <p:spPr bwMode="auto">
          <a:xfrm>
            <a:off x="252413" y="4437063"/>
            <a:ext cx="77041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FF0000"/>
                </a:solidFill>
              </a:rPr>
              <a:t>a                  b                 c                 d</a:t>
            </a:r>
            <a:endParaRPr lang="en-US" altLang="zh-CN" sz="3200" b="1">
              <a:solidFill>
                <a:srgbClr val="FF0000"/>
              </a:solidFill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1655763" y="3571875"/>
            <a:ext cx="1873250" cy="936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258888" y="908050"/>
            <a:ext cx="6448425" cy="584200"/>
          </a:xfrm>
          <a:prstGeom prst="rect">
            <a:avLst/>
          </a:prstGeom>
          <a:solidFill>
            <a:schemeClr val="bg1"/>
          </a:solidFill>
          <a:ln w="57150">
            <a:solidFill>
              <a:srgbClr val="FFFF00"/>
            </a:solidFill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Comic Sans MS" panose="030F0702030302020204" pitchFamily="66" charset="0"/>
              </a:rPr>
              <a:t>…will go to…for the holiday.  </a:t>
            </a:r>
            <a:endParaRPr lang="en-US" altLang="zh-CN" sz="3200" b="1" dirty="0">
              <a:latin typeface="Comic Sans MS" panose="030F0702030302020204" pitchFamily="66" charset="0"/>
            </a:endParaRPr>
          </a:p>
        </p:txBody>
      </p:sp>
      <p:sp>
        <p:nvSpPr>
          <p:cNvPr id="17" name="Line 19"/>
          <p:cNvSpPr>
            <a:spLocks noChangeShapeType="1"/>
          </p:cNvSpPr>
          <p:nvPr/>
        </p:nvSpPr>
        <p:spPr bwMode="auto">
          <a:xfrm>
            <a:off x="3708400" y="3716338"/>
            <a:ext cx="4140200" cy="936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Line 20"/>
          <p:cNvSpPr>
            <a:spLocks noChangeShapeType="1"/>
          </p:cNvSpPr>
          <p:nvPr/>
        </p:nvSpPr>
        <p:spPr bwMode="auto">
          <a:xfrm flipV="1">
            <a:off x="1493838" y="3789363"/>
            <a:ext cx="3671887" cy="7556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Line 21"/>
          <p:cNvSpPr>
            <a:spLocks noChangeShapeType="1"/>
          </p:cNvSpPr>
          <p:nvPr/>
        </p:nvSpPr>
        <p:spPr bwMode="auto">
          <a:xfrm flipV="1">
            <a:off x="5778500" y="3716338"/>
            <a:ext cx="1781175" cy="9366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0"/>
          <p:cNvGrpSpPr/>
          <p:nvPr/>
        </p:nvGrpSpPr>
        <p:grpSpPr bwMode="auto">
          <a:xfrm>
            <a:off x="468313" y="981075"/>
            <a:ext cx="1908175" cy="1125538"/>
            <a:chOff x="0" y="0"/>
            <a:chExt cx="4878590" cy="1124744"/>
          </a:xfrm>
        </p:grpSpPr>
        <p:pic>
          <p:nvPicPr>
            <p:cNvPr id="13336" name="Picture 18" descr="C:\Users\Administrator\AppData\Roaming\Tencent\Users\892023996\QQ\WinTemp\RichOle\~`{4WT1H]APWXU`UO3(M%AP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4878590" cy="1124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 Box 42"/>
            <p:cNvSpPr txBox="1">
              <a:spLocks noChangeArrowheads="1"/>
            </p:cNvSpPr>
            <p:nvPr/>
          </p:nvSpPr>
          <p:spPr bwMode="auto">
            <a:xfrm>
              <a:off x="827980" y="215748"/>
              <a:ext cx="3409331" cy="58537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</a:rPr>
                <a:t>Guess</a:t>
              </a:r>
              <a:endPara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  <p:sp>
        <p:nvSpPr>
          <p:cNvPr id="5" name="Text Box 9" descr="纸莎草纸"/>
          <p:cNvSpPr txBox="1">
            <a:spLocks noChangeArrowheads="1"/>
          </p:cNvSpPr>
          <p:nvPr/>
        </p:nvSpPr>
        <p:spPr bwMode="auto">
          <a:xfrm>
            <a:off x="2303463" y="804863"/>
            <a:ext cx="5006975" cy="608012"/>
          </a:xfrm>
          <a:prstGeom prst="rect">
            <a:avLst/>
          </a:prstGeom>
          <a:solidFill>
            <a:schemeClr val="bg1"/>
          </a:solidFill>
          <a:ln w="57150">
            <a:solidFill>
              <a:srgbClr val="FFFF00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latin typeface="Comic Sans MS" panose="030F0702030302020204" pitchFamily="66" charset="0"/>
              </a:rPr>
              <a:t>How will they go there?  </a:t>
            </a:r>
            <a:endParaRPr lang="en-US" altLang="zh-CN" sz="3200" b="1">
              <a:latin typeface="Comic Sans MS" panose="030F0702030302020204" pitchFamily="66" charset="0"/>
            </a:endParaRPr>
          </a:p>
        </p:txBody>
      </p:sp>
      <p:pic>
        <p:nvPicPr>
          <p:cNvPr id="13316" name="Picture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71863" y="4422775"/>
            <a:ext cx="1241425" cy="87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41713" y="2117725"/>
            <a:ext cx="110172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1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481388" y="5554663"/>
            <a:ext cx="1222375" cy="82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1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40125" y="3341688"/>
            <a:ext cx="1104900" cy="80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9" descr="纸莎草纸"/>
          <p:cNvSpPr txBox="1">
            <a:spLocks noChangeArrowheads="1"/>
          </p:cNvSpPr>
          <p:nvPr/>
        </p:nvSpPr>
        <p:spPr bwMode="auto">
          <a:xfrm>
            <a:off x="2339975" y="804863"/>
            <a:ext cx="5064125" cy="608012"/>
          </a:xfrm>
          <a:prstGeom prst="rect">
            <a:avLst/>
          </a:prstGeom>
          <a:solidFill>
            <a:schemeClr val="bg1"/>
          </a:solidFill>
          <a:ln w="57150" cmpd="sng">
            <a:solidFill>
              <a:srgbClr val="FFFF00"/>
            </a:solidFill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…will go to…by…  </a:t>
            </a:r>
            <a:endParaRPr lang="en-US" altLang="zh-CN" sz="3200" b="1" dirty="0"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cxnSp>
        <p:nvCxnSpPr>
          <p:cNvPr id="13321" name="直接箭头连接符 26"/>
          <p:cNvCxnSpPr>
            <a:cxnSpLocks noChangeShapeType="1"/>
          </p:cNvCxnSpPr>
          <p:nvPr/>
        </p:nvCxnSpPr>
        <p:spPr bwMode="auto">
          <a:xfrm>
            <a:off x="2016125" y="2557463"/>
            <a:ext cx="1223963" cy="0"/>
          </a:xfrm>
          <a:prstGeom prst="straightConnector1">
            <a:avLst/>
          </a:prstGeom>
          <a:noFill/>
          <a:ln w="57150" algn="ctr">
            <a:solidFill>
              <a:srgbClr val="0000FF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" name="组合 33"/>
          <p:cNvGrpSpPr/>
          <p:nvPr/>
        </p:nvGrpSpPr>
        <p:grpSpPr bwMode="auto">
          <a:xfrm>
            <a:off x="5735638" y="1577975"/>
            <a:ext cx="2627312" cy="4729163"/>
            <a:chOff x="5724128" y="1340768"/>
            <a:chExt cx="3419872" cy="5289500"/>
          </a:xfrm>
        </p:grpSpPr>
        <p:sp>
          <p:nvSpPr>
            <p:cNvPr id="13331" name="圆角矩形 28"/>
            <p:cNvSpPr>
              <a:spLocks noChangeArrowheads="1"/>
            </p:cNvSpPr>
            <p:nvPr/>
          </p:nvSpPr>
          <p:spPr bwMode="auto">
            <a:xfrm>
              <a:off x="5724128" y="1340768"/>
              <a:ext cx="3168352" cy="5256584"/>
            </a:xfrm>
            <a:prstGeom prst="roundRect">
              <a:avLst>
                <a:gd name="adj" fmla="val 16667"/>
              </a:avLst>
            </a:prstGeom>
            <a:noFill/>
            <a:ln w="57150" algn="ctr">
              <a:solidFill>
                <a:srgbClr val="0000FF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pic>
          <p:nvPicPr>
            <p:cNvPr id="13332" name="Picture 2" descr="http://www.sucaitianxia.com/sheji/pic/200707/20070722200521415.jpg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 flipH="1">
              <a:off x="6228184" y="3933056"/>
              <a:ext cx="2592288" cy="1141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3" name="Picture 4" descr="http://www.sucaitianxia.com/sheji/pic/200707/20070722215358431.jp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5753100" y="4941168"/>
              <a:ext cx="3390900" cy="1689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4" name="Picture 22" descr="C:\Users\Administrator\AppData\Roaming\Tencent\Users\892023996\QQ\WinTemp\RichOle\L@WV%$NI9U75@XL9HJB2OUE.png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6804248" y="1412776"/>
              <a:ext cx="1944216" cy="1571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5" name="Picture 23" descr="C:\Users\Administrator\AppData\Roaming\Tencent\Users\892023996\QQ\WinTemp\RichOle\[~{2(S2)70[2@])0VUY_QY1.png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5796136" y="2780928"/>
              <a:ext cx="2232248" cy="1088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3323" name="直接箭头连接符 29"/>
          <p:cNvCxnSpPr>
            <a:cxnSpLocks noChangeShapeType="1"/>
          </p:cNvCxnSpPr>
          <p:nvPr/>
        </p:nvCxnSpPr>
        <p:spPr bwMode="auto">
          <a:xfrm>
            <a:off x="2016125" y="3744913"/>
            <a:ext cx="1223963" cy="0"/>
          </a:xfrm>
          <a:prstGeom prst="straightConnector1">
            <a:avLst/>
          </a:prstGeom>
          <a:noFill/>
          <a:ln w="57150" algn="ctr">
            <a:solidFill>
              <a:srgbClr val="0000FF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4" name="直接箭头连接符 30"/>
          <p:cNvCxnSpPr>
            <a:cxnSpLocks noChangeShapeType="1"/>
          </p:cNvCxnSpPr>
          <p:nvPr/>
        </p:nvCxnSpPr>
        <p:spPr bwMode="auto">
          <a:xfrm>
            <a:off x="2016125" y="4862513"/>
            <a:ext cx="1223963" cy="0"/>
          </a:xfrm>
          <a:prstGeom prst="straightConnector1">
            <a:avLst/>
          </a:prstGeom>
          <a:noFill/>
          <a:ln w="57150" algn="ctr">
            <a:solidFill>
              <a:srgbClr val="0000FF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5" name="直接箭头连接符 31"/>
          <p:cNvCxnSpPr>
            <a:cxnSpLocks noChangeShapeType="1"/>
          </p:cNvCxnSpPr>
          <p:nvPr/>
        </p:nvCxnSpPr>
        <p:spPr bwMode="auto">
          <a:xfrm>
            <a:off x="2016125" y="5969000"/>
            <a:ext cx="1223963" cy="0"/>
          </a:xfrm>
          <a:prstGeom prst="straightConnector1">
            <a:avLst/>
          </a:prstGeom>
          <a:noFill/>
          <a:ln w="57150" algn="ctr">
            <a:solidFill>
              <a:srgbClr val="0000FF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1" name="Picture 4" descr="http://www.sucaitianxia.com/sheji/pic/200707/20070722215358431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727200" y="2947988"/>
            <a:ext cx="165735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椭圆 21"/>
          <p:cNvSpPr/>
          <p:nvPr/>
        </p:nvSpPr>
        <p:spPr bwMode="auto">
          <a:xfrm flipH="1">
            <a:off x="1006475" y="2159000"/>
            <a:ext cx="896938" cy="798513"/>
          </a:xfrm>
          <a:prstGeom prst="ellipse">
            <a:avLst/>
          </a:prstGeom>
          <a:blipFill>
            <a:blip r:embed="rId11" cstate="email"/>
            <a:stretch>
              <a:fillRect/>
            </a:stretch>
          </a:blipFill>
          <a:ln w="57150" cap="flat" cmpd="sng" algn="ctr">
            <a:solidFill>
              <a:schemeClr val="accent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n w="57150">
                <a:solidFill>
                  <a:srgbClr val="FF3399"/>
                </a:solidFill>
              </a:ln>
            </a:endParaRPr>
          </a:p>
        </p:txBody>
      </p:sp>
      <p:sp>
        <p:nvSpPr>
          <p:cNvPr id="23" name="椭圆 22"/>
          <p:cNvSpPr/>
          <p:nvPr/>
        </p:nvSpPr>
        <p:spPr bwMode="auto">
          <a:xfrm>
            <a:off x="1006475" y="3346450"/>
            <a:ext cx="896938" cy="798513"/>
          </a:xfrm>
          <a:prstGeom prst="ellipse">
            <a:avLst/>
          </a:prstGeom>
          <a:blipFill>
            <a:blip r:embed="rId12" cstate="print"/>
            <a:stretch>
              <a:fillRect/>
            </a:stretch>
          </a:blipFill>
          <a:ln w="5715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n w="57150">
                <a:solidFill>
                  <a:srgbClr val="FF3399"/>
                </a:solidFill>
              </a:ln>
            </a:endParaRPr>
          </a:p>
        </p:txBody>
      </p:sp>
      <p:sp>
        <p:nvSpPr>
          <p:cNvPr id="24" name="椭圆 23"/>
          <p:cNvSpPr/>
          <p:nvPr/>
        </p:nvSpPr>
        <p:spPr bwMode="auto">
          <a:xfrm>
            <a:off x="982663" y="4484688"/>
            <a:ext cx="944562" cy="754062"/>
          </a:xfrm>
          <a:prstGeom prst="ellipse">
            <a:avLst/>
          </a:prstGeom>
          <a:blipFill>
            <a:blip r:embed="rId13" cstate="print"/>
            <a:stretch>
              <a:fillRect/>
            </a:stretch>
          </a:blipFill>
          <a:ln w="5715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n w="57150">
                <a:solidFill>
                  <a:srgbClr val="FF3399"/>
                </a:solidFill>
              </a:ln>
            </a:endParaRPr>
          </a:p>
        </p:txBody>
      </p:sp>
      <p:sp>
        <p:nvSpPr>
          <p:cNvPr id="25" name="椭圆 24"/>
          <p:cNvSpPr/>
          <p:nvPr/>
        </p:nvSpPr>
        <p:spPr bwMode="auto">
          <a:xfrm flipH="1">
            <a:off x="1006475" y="5627688"/>
            <a:ext cx="896938" cy="681037"/>
          </a:xfrm>
          <a:prstGeom prst="ellipse">
            <a:avLst/>
          </a:prstGeom>
          <a:blipFill>
            <a:blip r:embed="rId14" cstate="print"/>
            <a:stretch>
              <a:fillRect/>
            </a:stretch>
          </a:blipFill>
          <a:ln w="57150" cap="flat" cmpd="sng" algn="ctr">
            <a:solidFill>
              <a:srgbClr val="0000FF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n w="57150">
                <a:solidFill>
                  <a:srgbClr val="FF3399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10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20"/>
          <p:cNvGrpSpPr/>
          <p:nvPr/>
        </p:nvGrpSpPr>
        <p:grpSpPr bwMode="auto">
          <a:xfrm>
            <a:off x="395288" y="862013"/>
            <a:ext cx="4098925" cy="1198562"/>
            <a:chOff x="632410" y="72008"/>
            <a:chExt cx="4610071" cy="1124744"/>
          </a:xfrm>
        </p:grpSpPr>
        <p:pic>
          <p:nvPicPr>
            <p:cNvPr id="14351" name="Picture 18" descr="C:\Users\Administrator\AppData\Roaming\Tencent\Users\892023996\QQ\WinTemp\RichOle\~`{4WT1H]APWXU`UO3(M%AP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2410" y="72008"/>
              <a:ext cx="4108286" cy="1124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 Box 42"/>
            <p:cNvSpPr txBox="1">
              <a:spLocks noChangeArrowheads="1"/>
            </p:cNvSpPr>
            <p:nvPr/>
          </p:nvSpPr>
          <p:spPr bwMode="auto">
            <a:xfrm>
              <a:off x="993074" y="361015"/>
              <a:ext cx="4249407" cy="58397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</a:rPr>
                <a:t>Read and say</a:t>
              </a:r>
              <a:endPara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  <p:grpSp>
        <p:nvGrpSpPr>
          <p:cNvPr id="3" name="组合 8"/>
          <p:cNvGrpSpPr/>
          <p:nvPr/>
        </p:nvGrpSpPr>
        <p:grpSpPr bwMode="auto">
          <a:xfrm>
            <a:off x="792163" y="4775200"/>
            <a:ext cx="2701925" cy="1584325"/>
            <a:chOff x="68089" y="3915891"/>
            <a:chExt cx="4429123" cy="2780928"/>
          </a:xfrm>
        </p:grpSpPr>
        <p:pic>
          <p:nvPicPr>
            <p:cNvPr id="14349" name="Picture 18" descr="C:\Users\ACER\AppData\Roaming\Tencent\Users\17446187\QQ\WinTemp\RichOle\G$A]4)%3`[PFLDNVI{SY@[G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8089" y="3915891"/>
              <a:ext cx="2429465" cy="2780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50" name="Picture 2" descr="http://www.hkzhan.com/images/ticket/2-563036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304479" y="3933055"/>
              <a:ext cx="2192733" cy="27605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Text Box 9" descr="纸莎草纸"/>
          <p:cNvSpPr txBox="1">
            <a:spLocks noChangeArrowheads="1"/>
          </p:cNvSpPr>
          <p:nvPr/>
        </p:nvSpPr>
        <p:spPr bwMode="auto">
          <a:xfrm>
            <a:off x="4356100" y="1052513"/>
            <a:ext cx="4319588" cy="492125"/>
          </a:xfrm>
          <a:prstGeom prst="rect">
            <a:avLst/>
          </a:prstGeom>
          <a:solidFill>
            <a:schemeClr val="bg1"/>
          </a:solidFill>
          <a:ln w="57150">
            <a:solidFill>
              <a:srgbClr val="FFFF00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sz="2600" b="1">
                <a:latin typeface="Comic Sans MS" panose="030F0702030302020204" pitchFamily="66" charset="0"/>
              </a:rPr>
              <a:t>What will they do there?  </a:t>
            </a:r>
            <a:endParaRPr lang="en-US" altLang="zh-CN" sz="2600" b="1">
              <a:latin typeface="Comic Sans MS" panose="030F0702030302020204" pitchFamily="66" charset="0"/>
            </a:endParaRPr>
          </a:p>
        </p:txBody>
      </p:sp>
      <p:pic>
        <p:nvPicPr>
          <p:cNvPr id="9" name="Picture 1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24463" y="4675188"/>
            <a:ext cx="2698750" cy="168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6" descr="C:\Users\ACER\AppData\Roaming\Tencent\Users\17446187\QQ\WinTemp\RichOle\E2{V26ISX$VSFQL4[UY4)UR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57238" y="2386013"/>
            <a:ext cx="2678112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0" descr="C:\Users\ACER\AppData\Roaming\Tencent\Users\17446187\QQ\WinTemp\RichOle\UW606UO)T]SC5{E17J[16OM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257800" y="2386013"/>
            <a:ext cx="2698750" cy="176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椭圆 11"/>
          <p:cNvSpPr/>
          <p:nvPr/>
        </p:nvSpPr>
        <p:spPr bwMode="auto">
          <a:xfrm flipH="1">
            <a:off x="717550" y="2255838"/>
            <a:ext cx="788988" cy="881062"/>
          </a:xfrm>
          <a:prstGeom prst="ellipse">
            <a:avLst/>
          </a:prstGeom>
          <a:blipFill>
            <a:blip r:embed="rId7" cstate="email"/>
            <a:stretch>
              <a:fillRect/>
            </a:stretch>
          </a:blipFill>
          <a:ln w="57150" cap="flat" cmpd="sng" algn="ctr">
            <a:solidFill>
              <a:schemeClr val="accent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n w="57150">
                <a:solidFill>
                  <a:srgbClr val="FF3399"/>
                </a:solidFill>
              </a:ln>
            </a:endParaRPr>
          </a:p>
        </p:txBody>
      </p:sp>
      <p:sp>
        <p:nvSpPr>
          <p:cNvPr id="13" name="椭圆 12"/>
          <p:cNvSpPr/>
          <p:nvPr/>
        </p:nvSpPr>
        <p:spPr bwMode="auto">
          <a:xfrm>
            <a:off x="723900" y="4365625"/>
            <a:ext cx="830263" cy="831850"/>
          </a:xfrm>
          <a:prstGeom prst="ellipse">
            <a:avLst/>
          </a:prstGeom>
          <a:blipFill>
            <a:blip r:embed="rId8" cstate="print"/>
            <a:stretch>
              <a:fillRect/>
            </a:stretch>
          </a:blipFill>
          <a:ln w="5715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n w="57150">
                <a:solidFill>
                  <a:srgbClr val="FF3399"/>
                </a:solidFill>
              </a:ln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5037138" y="2255838"/>
            <a:ext cx="788987" cy="881062"/>
          </a:xfrm>
          <a:prstGeom prst="ellipse">
            <a:avLst/>
          </a:prstGeom>
          <a:blipFill>
            <a:blip r:embed="rId9" cstate="email"/>
            <a:stretch>
              <a:fillRect/>
            </a:stretch>
          </a:blipFill>
          <a:ln w="5715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n w="57150">
                <a:solidFill>
                  <a:srgbClr val="FF3399"/>
                </a:solidFill>
              </a:ln>
            </a:endParaRPr>
          </a:p>
        </p:txBody>
      </p:sp>
      <p:sp>
        <p:nvSpPr>
          <p:cNvPr id="15" name="椭圆 14"/>
          <p:cNvSpPr/>
          <p:nvPr/>
        </p:nvSpPr>
        <p:spPr bwMode="auto">
          <a:xfrm flipH="1">
            <a:off x="5076825" y="4292600"/>
            <a:ext cx="787400" cy="754063"/>
          </a:xfrm>
          <a:prstGeom prst="ellipse">
            <a:avLst/>
          </a:prstGeom>
          <a:blipFill>
            <a:blip r:embed="rId10" cstate="print"/>
            <a:stretch>
              <a:fillRect/>
            </a:stretch>
          </a:blipFill>
          <a:ln w="57150" cap="flat" cmpd="sng" algn="ctr">
            <a:solidFill>
              <a:srgbClr val="0000FF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n w="57150">
                <a:solidFill>
                  <a:srgbClr val="FF3399"/>
                </a:solidFill>
              </a:ln>
            </a:endParaRPr>
          </a:p>
        </p:txBody>
      </p:sp>
      <p:sp>
        <p:nvSpPr>
          <p:cNvPr id="16" name="Text Box 21"/>
          <p:cNvSpPr txBox="1">
            <a:spLocks noChangeArrowheads="1"/>
          </p:cNvSpPr>
          <p:nvPr/>
        </p:nvSpPr>
        <p:spPr bwMode="auto">
          <a:xfrm>
            <a:off x="1263650" y="3090863"/>
            <a:ext cx="7116763" cy="1508125"/>
          </a:xfrm>
          <a:prstGeom prst="rect">
            <a:avLst/>
          </a:prstGeom>
          <a:solidFill>
            <a:srgbClr val="FFFF00"/>
          </a:solidFill>
          <a:ln w="57150">
            <a:solidFill>
              <a:srgbClr val="FF3300"/>
            </a:solidFill>
            <a:prstDash val="sysDot"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Georgia" panose="02040502050405020303" pitchFamily="18" charset="0"/>
                <a:ea typeface="楷体_GB2312" pitchFamily="49" charset="-122"/>
              </a:rPr>
              <a:t>Learning Tips:</a:t>
            </a:r>
            <a:endParaRPr lang="zh-CN" altLang="en-US" sz="3200" b="1" dirty="0">
              <a:latin typeface="Georgia" panose="02040502050405020303" pitchFamily="18" charset="0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/>
              <a:t>      小组内阅读课文，划出文中各个人物将要做的事情，并简单说一说你是怎么知道的。</a:t>
            </a:r>
            <a:endParaRPr lang="en-US" altLang="zh-CN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  <p:bldP spid="16" grpId="0" animBg="1" autoUpdateAnimBg="0"/>
      <p:bldP spid="16" grpId="1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27"/>
          <p:cNvGrpSpPr/>
          <p:nvPr/>
        </p:nvGrpSpPr>
        <p:grpSpPr bwMode="auto">
          <a:xfrm>
            <a:off x="358775" y="908050"/>
            <a:ext cx="4572000" cy="1125538"/>
            <a:chOff x="632410" y="72008"/>
            <a:chExt cx="4610071" cy="1124744"/>
          </a:xfrm>
        </p:grpSpPr>
        <p:pic>
          <p:nvPicPr>
            <p:cNvPr id="15383" name="Picture 18" descr="C:\Users\Administrator\AppData\Roaming\Tencent\Users\892023996\QQ\WinTemp\RichOle\~`{4WT1H]APWXU`UO3(M%AP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2410" y="72008"/>
              <a:ext cx="4108286" cy="11247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 Box 42"/>
            <p:cNvSpPr txBox="1">
              <a:spLocks noChangeArrowheads="1"/>
            </p:cNvSpPr>
            <p:nvPr/>
          </p:nvSpPr>
          <p:spPr bwMode="auto">
            <a:xfrm>
              <a:off x="994173" y="360729"/>
              <a:ext cx="4248308" cy="58378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Comic Sans MS" panose="030F0702030302020204" pitchFamily="66" charset="0"/>
                </a:rPr>
                <a:t>Read and judge</a:t>
              </a:r>
              <a:endPara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  <p:sp>
        <p:nvSpPr>
          <p:cNvPr id="5" name="Text Box 9" descr="蓝色面巾纸"/>
          <p:cNvSpPr txBox="1">
            <a:spLocks noChangeArrowheads="1"/>
          </p:cNvSpPr>
          <p:nvPr/>
        </p:nvSpPr>
        <p:spPr bwMode="auto">
          <a:xfrm>
            <a:off x="355600" y="3365500"/>
            <a:ext cx="7848600" cy="461963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FFCCFF"/>
            </a:solidFill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2</a:t>
            </a:r>
            <a:r>
              <a:rPr lang="en-US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.Yang Ling will go to Beijing by train.(  )</a:t>
            </a:r>
            <a:endParaRPr lang="en-US" sz="24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Text Box 9" descr="蓝色面巾纸"/>
          <p:cNvSpPr txBox="1">
            <a:spLocks noChangeArrowheads="1"/>
          </p:cNvSpPr>
          <p:nvPr/>
        </p:nvSpPr>
        <p:spPr bwMode="auto">
          <a:xfrm>
            <a:off x="355600" y="4235450"/>
            <a:ext cx="7920038" cy="485775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FFCCFF"/>
            </a:solidFill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3. Su </a:t>
            </a:r>
            <a:r>
              <a:rPr lang="en-US" altLang="zh-CN" sz="2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Hai</a:t>
            </a:r>
            <a:r>
              <a:rPr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 will go to Hong Kong with her friend.(  )</a:t>
            </a:r>
            <a:endParaRPr lang="en-US" altLang="zh-CN" sz="2400" b="1" dirty="0"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Text Box 9" descr="蓝色面巾纸"/>
          <p:cNvSpPr txBox="1">
            <a:spLocks noChangeArrowheads="1"/>
          </p:cNvSpPr>
          <p:nvPr/>
        </p:nvSpPr>
        <p:spPr bwMode="auto">
          <a:xfrm>
            <a:off x="355600" y="5013325"/>
            <a:ext cx="7561263" cy="461963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FFCCFF"/>
            </a:solidFill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4</a:t>
            </a:r>
            <a:r>
              <a:rPr lang="en-US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. Liu Tao will go to Taipei with his parents.(  )</a:t>
            </a:r>
            <a:endParaRPr lang="en-US" sz="24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Text Box 9" descr="蓝色面巾纸"/>
          <p:cNvSpPr txBox="1">
            <a:spLocks noChangeArrowheads="1"/>
          </p:cNvSpPr>
          <p:nvPr/>
        </p:nvSpPr>
        <p:spPr bwMode="auto">
          <a:xfrm>
            <a:off x="355600" y="5751513"/>
            <a:ext cx="8537575" cy="461962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FFCCFF"/>
            </a:solidFill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sz="2400" b="1" dirty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5</a:t>
            </a:r>
            <a:r>
              <a:rPr lang="en-US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. Liu Tao will take some photos after the holiday.(  )</a:t>
            </a:r>
            <a:endParaRPr lang="en-US" sz="24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7626350" y="4205288"/>
            <a:ext cx="4016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F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grpSp>
        <p:nvGrpSpPr>
          <p:cNvPr id="3" name="Group 12"/>
          <p:cNvGrpSpPr/>
          <p:nvPr/>
        </p:nvGrpSpPr>
        <p:grpSpPr bwMode="auto">
          <a:xfrm>
            <a:off x="6343650" y="3767138"/>
            <a:ext cx="1231900" cy="914400"/>
            <a:chOff x="0" y="0"/>
            <a:chExt cx="776" cy="576"/>
          </a:xfrm>
        </p:grpSpPr>
        <p:sp>
          <p:nvSpPr>
            <p:cNvPr id="15381" name="Line 13"/>
            <p:cNvSpPr>
              <a:spLocks noChangeShapeType="1"/>
            </p:cNvSpPr>
            <p:nvPr/>
          </p:nvSpPr>
          <p:spPr bwMode="auto">
            <a:xfrm>
              <a:off x="31" y="576"/>
              <a:ext cx="720" cy="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5382" name="Text Box 14"/>
            <p:cNvSpPr txBox="1">
              <a:spLocks noChangeArrowheads="1"/>
            </p:cNvSpPr>
            <p:nvPr/>
          </p:nvSpPr>
          <p:spPr bwMode="auto">
            <a:xfrm>
              <a:off x="0" y="0"/>
              <a:ext cx="77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Comic Sans MS" panose="030F0702030302020204" pitchFamily="66" charset="0"/>
                </a:rPr>
                <a:t>family</a:t>
              </a:r>
              <a:endPara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7164388" y="5013325"/>
            <a:ext cx="4016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T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8172450" y="5756275"/>
            <a:ext cx="40163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F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grpSp>
        <p:nvGrpSpPr>
          <p:cNvPr id="10" name="Group 18"/>
          <p:cNvGrpSpPr/>
          <p:nvPr/>
        </p:nvGrpSpPr>
        <p:grpSpPr bwMode="auto">
          <a:xfrm>
            <a:off x="2598738" y="5445125"/>
            <a:ext cx="992187" cy="758825"/>
            <a:chOff x="0" y="0"/>
            <a:chExt cx="732" cy="478"/>
          </a:xfrm>
        </p:grpSpPr>
        <p:sp>
          <p:nvSpPr>
            <p:cNvPr id="15379" name="Line 19"/>
            <p:cNvSpPr>
              <a:spLocks noChangeShapeType="1"/>
            </p:cNvSpPr>
            <p:nvPr/>
          </p:nvSpPr>
          <p:spPr bwMode="auto">
            <a:xfrm>
              <a:off x="90" y="478"/>
              <a:ext cx="508" cy="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5380" name="Text Box 20"/>
            <p:cNvSpPr txBox="1">
              <a:spLocks noChangeArrowheads="1"/>
            </p:cNvSpPr>
            <p:nvPr/>
          </p:nvSpPr>
          <p:spPr bwMode="auto">
            <a:xfrm>
              <a:off x="0" y="0"/>
              <a:ext cx="73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Comic Sans MS" panose="030F0702030302020204" pitchFamily="66" charset="0"/>
                </a:rPr>
                <a:t>show</a:t>
              </a:r>
              <a:endPara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18" name="Text Box 9" descr="蓝色面巾纸"/>
          <p:cNvSpPr txBox="1">
            <a:spLocks noChangeArrowheads="1"/>
          </p:cNvSpPr>
          <p:nvPr/>
        </p:nvSpPr>
        <p:spPr bwMode="auto">
          <a:xfrm>
            <a:off x="355600" y="2655888"/>
            <a:ext cx="7848600" cy="461962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FFCCFF"/>
            </a:solidFill>
            <a:miter lim="800000"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anose="030F0702030302020204" pitchFamily="66" charset="0"/>
              </a:rPr>
              <a:t>1. Mike will stay in London for two months.(  )</a:t>
            </a:r>
            <a:endParaRPr lang="en-US" sz="24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6254750" y="3336925"/>
            <a:ext cx="4048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T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grpSp>
        <p:nvGrpSpPr>
          <p:cNvPr id="11" name="Group 18"/>
          <p:cNvGrpSpPr/>
          <p:nvPr/>
        </p:nvGrpSpPr>
        <p:grpSpPr bwMode="auto">
          <a:xfrm>
            <a:off x="5180013" y="2205038"/>
            <a:ext cx="1585912" cy="958850"/>
            <a:chOff x="-212" y="-28"/>
            <a:chExt cx="1170" cy="604"/>
          </a:xfrm>
        </p:grpSpPr>
        <p:sp>
          <p:nvSpPr>
            <p:cNvPr id="15377" name="Line 19"/>
            <p:cNvSpPr>
              <a:spLocks noChangeShapeType="1"/>
            </p:cNvSpPr>
            <p:nvPr/>
          </p:nvSpPr>
          <p:spPr bwMode="auto">
            <a:xfrm>
              <a:off x="-212" y="576"/>
              <a:ext cx="1170" cy="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5378" name="Text Box 20"/>
            <p:cNvSpPr txBox="1">
              <a:spLocks noChangeArrowheads="1"/>
            </p:cNvSpPr>
            <p:nvPr/>
          </p:nvSpPr>
          <p:spPr bwMode="auto">
            <a:xfrm>
              <a:off x="-212" y="-28"/>
              <a:ext cx="115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Comic Sans MS" panose="030F0702030302020204" pitchFamily="66" charset="0"/>
                </a:rPr>
                <a:t>a month</a:t>
              </a:r>
              <a:endPara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7027863" y="2646363"/>
            <a:ext cx="404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0000"/>
                </a:solidFill>
              </a:rPr>
              <a:t>F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609600" y="1241425"/>
            <a:ext cx="8066088" cy="1047750"/>
          </a:xfrm>
          <a:prstGeom prst="rect">
            <a:avLst/>
          </a:prstGeom>
          <a:solidFill>
            <a:srgbClr val="FFFF00"/>
          </a:solidFill>
          <a:ln w="57150">
            <a:solidFill>
              <a:srgbClr val="FF3300"/>
            </a:solidFill>
            <a:prstDash val="sysDot"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Georgia" panose="02040502050405020303" pitchFamily="18" charset="0"/>
                <a:ea typeface="楷体_GB2312" pitchFamily="49" charset="-122"/>
              </a:rPr>
              <a:t>Learning Tips:</a:t>
            </a:r>
            <a:endParaRPr lang="zh-CN" altLang="en-US" sz="3200" b="1" dirty="0">
              <a:latin typeface="Georgia" panose="02040502050405020303" pitchFamily="18" charset="0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 dirty="0"/>
              <a:t>阅读课文，判断句子是否正确，不对的请指出错误之处，并进行改正。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9" grpId="0"/>
      <p:bldP spid="23" grpId="0"/>
      <p:bldP spid="25" grpId="0" animBg="1" autoUpdateAnimBg="0"/>
      <p:bldP spid="25" grpId="1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28"/>
          <p:cNvSpPr txBox="1">
            <a:spLocks noChangeArrowheads="1"/>
          </p:cNvSpPr>
          <p:nvPr/>
        </p:nvSpPr>
        <p:spPr bwMode="auto">
          <a:xfrm>
            <a:off x="482600" y="989013"/>
            <a:ext cx="29130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0000"/>
                </a:solidFill>
                <a:latin typeface="Aharoni" pitchFamily="2" charset="-79"/>
                <a:cs typeface="Aharoni" pitchFamily="2" charset="-79"/>
              </a:rPr>
              <a:t>Let’s imitate </a:t>
            </a:r>
            <a:endParaRPr lang="zh-CN" altLang="en-US" sz="3600" dirty="0">
              <a:solidFill>
                <a:srgbClr val="FF0000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5" name="椭圆 4"/>
          <p:cNvSpPr/>
          <p:nvPr/>
        </p:nvSpPr>
        <p:spPr bwMode="auto">
          <a:xfrm>
            <a:off x="1008063" y="1954213"/>
            <a:ext cx="1254125" cy="1228725"/>
          </a:xfrm>
          <a:prstGeom prst="ellipse">
            <a:avLst/>
          </a:prstGeom>
          <a:blipFill>
            <a:blip r:embed="rId1" cstate="print"/>
            <a:stretch>
              <a:fillRect/>
            </a:stretch>
          </a:blipFill>
          <a:ln w="5715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n w="57150">
                <a:solidFill>
                  <a:srgbClr val="FF3399"/>
                </a:solidFill>
              </a:ln>
              <a:solidFill>
                <a:srgbClr val="FF0000"/>
              </a:solidFill>
            </a:endParaRPr>
          </a:p>
        </p:txBody>
      </p:sp>
      <p:grpSp>
        <p:nvGrpSpPr>
          <p:cNvPr id="2" name="组合 39"/>
          <p:cNvGrpSpPr/>
          <p:nvPr/>
        </p:nvGrpSpPr>
        <p:grpSpPr bwMode="auto">
          <a:xfrm>
            <a:off x="2916238" y="1250950"/>
            <a:ext cx="5688012" cy="1457325"/>
            <a:chOff x="2749864" y="932628"/>
            <a:chExt cx="6476112" cy="1761317"/>
          </a:xfrm>
        </p:grpSpPr>
        <p:pic>
          <p:nvPicPr>
            <p:cNvPr id="16399" name="图片 34" descr="bubbles9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2749864" y="933324"/>
              <a:ext cx="6476112" cy="17606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400" name="Text Box 4"/>
            <p:cNvSpPr txBox="1">
              <a:spLocks noChangeArrowheads="1"/>
            </p:cNvSpPr>
            <p:nvPr/>
          </p:nvSpPr>
          <p:spPr bwMode="auto">
            <a:xfrm rot="-213169">
              <a:off x="3491880" y="932628"/>
              <a:ext cx="5652119" cy="1152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Where will you go for the holiday, Mike? </a:t>
              </a:r>
              <a:endPara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3" name="组合 40"/>
          <p:cNvGrpSpPr/>
          <p:nvPr/>
        </p:nvGrpSpPr>
        <p:grpSpPr bwMode="auto">
          <a:xfrm>
            <a:off x="3276600" y="2781300"/>
            <a:ext cx="5256213" cy="1152525"/>
            <a:chOff x="3275856" y="2780928"/>
            <a:chExt cx="5464224" cy="1368152"/>
          </a:xfrm>
        </p:grpSpPr>
        <p:pic>
          <p:nvPicPr>
            <p:cNvPr id="16397" name="图片 35" descr="bubbles9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275856" y="2780928"/>
              <a:ext cx="5464224" cy="1368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8" name="矩形 36"/>
            <p:cNvSpPr>
              <a:spLocks noChangeArrowheads="1"/>
            </p:cNvSpPr>
            <p:nvPr/>
          </p:nvSpPr>
          <p:spPr bwMode="auto">
            <a:xfrm>
              <a:off x="3635895" y="2996952"/>
              <a:ext cx="4775025" cy="621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0000FF"/>
                  </a:solidFill>
                  <a:latin typeface="Comic Sans MS" panose="030F0702030302020204" pitchFamily="66" charset="0"/>
                </a:rPr>
                <a:t>I’ll go back to London.   </a:t>
              </a:r>
              <a:endParaRPr lang="en-US" altLang="zh-CN" sz="2800" b="1" dirty="0">
                <a:solidFill>
                  <a:srgbClr val="0000FF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4" name="组合 41"/>
          <p:cNvGrpSpPr/>
          <p:nvPr/>
        </p:nvGrpSpPr>
        <p:grpSpPr bwMode="auto">
          <a:xfrm>
            <a:off x="412750" y="3686175"/>
            <a:ext cx="6391275" cy="1060450"/>
            <a:chOff x="0" y="3645024"/>
            <a:chExt cx="7027437" cy="1368152"/>
          </a:xfrm>
        </p:grpSpPr>
        <p:pic>
          <p:nvPicPr>
            <p:cNvPr id="16395" name="图片 37" descr="bubbles9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 flipV="1">
              <a:off x="0" y="3645024"/>
              <a:ext cx="6948264" cy="1368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6" name="Text Box 10"/>
            <p:cNvSpPr txBox="1">
              <a:spLocks noChangeArrowheads="1"/>
            </p:cNvSpPr>
            <p:nvPr/>
          </p:nvSpPr>
          <p:spPr bwMode="auto">
            <a:xfrm>
              <a:off x="746669" y="4183034"/>
              <a:ext cx="6280768" cy="675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How long will you stay there?</a:t>
              </a:r>
              <a:endPara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6" name="组合 42"/>
          <p:cNvGrpSpPr/>
          <p:nvPr/>
        </p:nvGrpSpPr>
        <p:grpSpPr bwMode="auto">
          <a:xfrm>
            <a:off x="538163" y="4781550"/>
            <a:ext cx="6138862" cy="1449388"/>
            <a:chOff x="563513" y="4717402"/>
            <a:chExt cx="7086369" cy="1864067"/>
          </a:xfrm>
        </p:grpSpPr>
        <p:pic>
          <p:nvPicPr>
            <p:cNvPr id="16393" name="图片 38" descr="bubbles9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334062" flipV="1">
              <a:off x="563513" y="4717402"/>
              <a:ext cx="7086369" cy="1864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4" name="Text Box 12"/>
            <p:cNvSpPr txBox="1">
              <a:spLocks noChangeArrowheads="1"/>
            </p:cNvSpPr>
            <p:nvPr/>
          </p:nvSpPr>
          <p:spPr bwMode="auto">
            <a:xfrm rot="199234">
              <a:off x="1055397" y="5205827"/>
              <a:ext cx="5992812" cy="12269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0000FF"/>
                  </a:solidFill>
                  <a:latin typeface="Comic Sans MS" panose="030F0702030302020204" pitchFamily="66" charset="0"/>
                </a:rPr>
                <a:t>I’ll stay there for a month. </a:t>
              </a:r>
              <a:endParaRPr lang="en-US" altLang="zh-CN" sz="2800" b="1" dirty="0">
                <a:solidFill>
                  <a:srgbClr val="0000FF"/>
                </a:solidFill>
                <a:latin typeface="Comic Sans MS" panose="030F0702030302020204" pitchFamily="66" charset="0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b="1" dirty="0">
                  <a:solidFill>
                    <a:srgbClr val="0000FF"/>
                  </a:solidFill>
                  <a:latin typeface="Comic Sans MS" panose="030F0702030302020204" pitchFamily="66" charset="0"/>
                </a:rPr>
                <a:t>What about you? </a:t>
              </a:r>
              <a:endParaRPr lang="en-US" altLang="zh-CN" sz="2800" b="1" dirty="0">
                <a:solidFill>
                  <a:srgbClr val="0000FF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18" name="椭圆 17"/>
          <p:cNvSpPr/>
          <p:nvPr/>
        </p:nvSpPr>
        <p:spPr bwMode="auto">
          <a:xfrm>
            <a:off x="7092950" y="4937125"/>
            <a:ext cx="1368425" cy="1295400"/>
          </a:xfrm>
          <a:prstGeom prst="ellipse">
            <a:avLst/>
          </a:prstGeom>
          <a:blipFill>
            <a:blip r:embed="rId3" cstate="email"/>
            <a:stretch>
              <a:fillRect/>
            </a:stretch>
          </a:blipFill>
          <a:ln w="57150" cap="flat" cmpd="sng" algn="ctr">
            <a:solidFill>
              <a:schemeClr val="accent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n w="57150">
                <a:solidFill>
                  <a:srgbClr val="FF3399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28"/>
          <p:cNvSpPr txBox="1">
            <a:spLocks noChangeArrowheads="1"/>
          </p:cNvSpPr>
          <p:nvPr/>
        </p:nvSpPr>
        <p:spPr bwMode="auto">
          <a:xfrm>
            <a:off x="1366838" y="647700"/>
            <a:ext cx="33131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Let’s imitate </a:t>
            </a:r>
            <a:endParaRPr lang="zh-CN" altLang="en-US" sz="2800">
              <a:solidFill>
                <a:schemeClr val="bg1"/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椭圆 2"/>
          <p:cNvSpPr/>
          <p:nvPr/>
        </p:nvSpPr>
        <p:spPr bwMode="auto">
          <a:xfrm>
            <a:off x="936625" y="1935163"/>
            <a:ext cx="1296988" cy="1368425"/>
          </a:xfrm>
          <a:prstGeom prst="ellipse">
            <a:avLst/>
          </a:prstGeom>
          <a:blipFill>
            <a:blip r:embed="rId1" cstate="print"/>
            <a:stretch>
              <a:fillRect/>
            </a:stretch>
          </a:blipFill>
          <a:ln w="57150" cap="flat" cmpd="sng" algn="ctr">
            <a:solidFill>
              <a:srgbClr val="C00000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2800">
              <a:ln w="57150">
                <a:solidFill>
                  <a:srgbClr val="FF3399"/>
                </a:solidFill>
              </a:ln>
            </a:endParaRPr>
          </a:p>
        </p:txBody>
      </p:sp>
      <p:grpSp>
        <p:nvGrpSpPr>
          <p:cNvPr id="2" name="组合 39"/>
          <p:cNvGrpSpPr/>
          <p:nvPr/>
        </p:nvGrpSpPr>
        <p:grpSpPr bwMode="auto">
          <a:xfrm>
            <a:off x="3095625" y="1039813"/>
            <a:ext cx="4895850" cy="1768475"/>
            <a:chOff x="2699147" y="869457"/>
            <a:chExt cx="4897034" cy="1767146"/>
          </a:xfrm>
        </p:grpSpPr>
        <p:pic>
          <p:nvPicPr>
            <p:cNvPr id="17420" name="图片 34" descr="bubbles9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>
              <a:off x="2699147" y="869457"/>
              <a:ext cx="4897034" cy="1767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1" name="Text Box 4"/>
            <p:cNvSpPr txBox="1">
              <a:spLocks noChangeArrowheads="1"/>
            </p:cNvSpPr>
            <p:nvPr/>
          </p:nvSpPr>
          <p:spPr bwMode="auto">
            <a:xfrm rot="-213169">
              <a:off x="3372967" y="961397"/>
              <a:ext cx="4040333" cy="953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FF"/>
                  </a:solidFill>
                  <a:latin typeface="Comic Sans MS" panose="030F0702030302020204" pitchFamily="66" charset="0"/>
                </a:rPr>
                <a:t>I’ll visit my aunt and uncle in Beijing.    </a:t>
              </a:r>
              <a:endPara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</a:endParaRPr>
            </a:p>
          </p:txBody>
        </p:sp>
      </p:grpSp>
      <p:grpSp>
        <p:nvGrpSpPr>
          <p:cNvPr id="4" name="组合 40"/>
          <p:cNvGrpSpPr/>
          <p:nvPr/>
        </p:nvGrpSpPr>
        <p:grpSpPr bwMode="auto">
          <a:xfrm>
            <a:off x="2447925" y="2736850"/>
            <a:ext cx="6083300" cy="1943100"/>
            <a:chOff x="3275856" y="2780928"/>
            <a:chExt cx="5464224" cy="1247522"/>
          </a:xfrm>
        </p:grpSpPr>
        <p:pic>
          <p:nvPicPr>
            <p:cNvPr id="17418" name="图片 35" descr="bubbles9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275856" y="2780928"/>
              <a:ext cx="5464224" cy="1247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9" name="矩形 36"/>
            <p:cNvSpPr>
              <a:spLocks noChangeArrowheads="1"/>
            </p:cNvSpPr>
            <p:nvPr/>
          </p:nvSpPr>
          <p:spPr bwMode="auto">
            <a:xfrm>
              <a:off x="3669260" y="2912247"/>
              <a:ext cx="3745492" cy="533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FF0000"/>
                  </a:solidFill>
                  <a:latin typeface="Comic Sans MS" panose="030F0702030302020204" pitchFamily="66" charset="0"/>
                </a:rPr>
                <a:t>That sounds great.</a:t>
              </a:r>
              <a:r>
                <a:rPr lang="en-US" altLang="zh-CN" sz="2800" b="1">
                  <a:latin typeface="Comic Sans MS" panose="030F0702030302020204" pitchFamily="66" charset="0"/>
                </a:rPr>
                <a:t> Will you</a:t>
              </a:r>
              <a:endParaRPr lang="en-US" altLang="zh-CN" sz="2800" b="1">
                <a:latin typeface="Comic Sans MS" panose="030F0702030302020204" pitchFamily="66" charset="0"/>
              </a:endParaRPr>
            </a:p>
            <a:p>
              <a:pPr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latin typeface="Comic Sans MS" panose="030F0702030302020204" pitchFamily="66" charset="0"/>
                </a:rPr>
                <a:t> go to Beijing by plane?</a:t>
              </a:r>
              <a:endParaRPr lang="en-US" altLang="zh-CN" sz="2800" b="1">
                <a:latin typeface="Comic Sans MS" panose="030F0702030302020204" pitchFamily="66" charset="0"/>
              </a:endParaRPr>
            </a:p>
          </p:txBody>
        </p:sp>
      </p:grpSp>
      <p:grpSp>
        <p:nvGrpSpPr>
          <p:cNvPr id="5" name="组合 41"/>
          <p:cNvGrpSpPr/>
          <p:nvPr/>
        </p:nvGrpSpPr>
        <p:grpSpPr bwMode="auto">
          <a:xfrm>
            <a:off x="395288" y="4392613"/>
            <a:ext cx="4391025" cy="1557337"/>
            <a:chOff x="0" y="3645024"/>
            <a:chExt cx="6948264" cy="1368152"/>
          </a:xfrm>
        </p:grpSpPr>
        <p:pic>
          <p:nvPicPr>
            <p:cNvPr id="17416" name="图片 37" descr="bubbles9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flipH="1" flipV="1">
              <a:off x="0" y="3645024"/>
              <a:ext cx="6948264" cy="1368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7" name="Text Box 10"/>
            <p:cNvSpPr txBox="1">
              <a:spLocks noChangeArrowheads="1"/>
            </p:cNvSpPr>
            <p:nvPr/>
          </p:nvSpPr>
          <p:spPr bwMode="auto">
            <a:xfrm>
              <a:off x="855235" y="3948400"/>
              <a:ext cx="6041969" cy="6885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FF"/>
                  </a:solidFill>
                  <a:latin typeface="Comic Sans MS" panose="030F0702030302020204" pitchFamily="66" charset="0"/>
                </a:rPr>
                <a:t>No, I </a:t>
              </a:r>
              <a:r>
                <a:rPr lang="en-US" altLang="zh-CN" sz="2800" b="1">
                  <a:solidFill>
                    <a:srgbClr val="FF3300"/>
                  </a:solidFill>
                  <a:latin typeface="Comic Sans MS" panose="030F0702030302020204" pitchFamily="66" charset="0"/>
                </a:rPr>
                <a:t>won’t</a:t>
              </a:r>
              <a:r>
                <a:rPr lang="en-US" altLang="zh-CN" sz="2800" b="1">
                  <a:solidFill>
                    <a:srgbClr val="0000FF"/>
                  </a:solidFill>
                  <a:latin typeface="Comic Sans MS" panose="030F0702030302020204" pitchFamily="66" charset="0"/>
                </a:rPr>
                <a:t>. </a:t>
              </a:r>
              <a:endPara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</a:endParaRPr>
            </a:p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000FF"/>
                  </a:solidFill>
                  <a:latin typeface="Comic Sans MS" panose="030F0702030302020204" pitchFamily="66" charset="0"/>
                </a:rPr>
                <a:t>I’ll go by train.</a:t>
              </a:r>
              <a:endParaRPr lang="en-US" altLang="zh-CN" sz="2800" b="1">
                <a:solidFill>
                  <a:srgbClr val="0000FF"/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13" name="椭圆 12"/>
          <p:cNvSpPr/>
          <p:nvPr/>
        </p:nvSpPr>
        <p:spPr bwMode="auto">
          <a:xfrm>
            <a:off x="6948488" y="4724400"/>
            <a:ext cx="1295400" cy="1368425"/>
          </a:xfrm>
          <a:prstGeom prst="ellipse">
            <a:avLst/>
          </a:prstGeom>
          <a:blipFill>
            <a:blip r:embed="rId3" cstate="email"/>
            <a:stretch>
              <a:fillRect/>
            </a:stretch>
          </a:blipFill>
          <a:ln w="57150" cap="flat" cmpd="sng" algn="ctr">
            <a:solidFill>
              <a:schemeClr val="accent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 sz="2800">
              <a:ln w="57150">
                <a:solidFill>
                  <a:srgbClr val="FF3399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21b718c6-cfc5-4892-8098-b853c3ea171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2856</Words>
  <Application>WPS 演示</Application>
  <PresentationFormat>全屏显示(4:3)</PresentationFormat>
  <Paragraphs>213</Paragraphs>
  <Slides>19</Slides>
  <Notes>19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Times New Roman</vt:lpstr>
      <vt:lpstr>等线</vt:lpstr>
      <vt:lpstr>Calibri</vt:lpstr>
      <vt:lpstr>幼圆</vt:lpstr>
      <vt:lpstr>微软雅黑</vt:lpstr>
      <vt:lpstr>Comic Sans MS</vt:lpstr>
      <vt:lpstr>Georgia</vt:lpstr>
      <vt:lpstr>楷体_GB2312</vt:lpstr>
      <vt:lpstr>新宋体</vt:lpstr>
      <vt:lpstr>Aharoni</vt:lpstr>
      <vt:lpstr>Segoe Print</vt:lpstr>
      <vt:lpstr>Arial Unicode MS</vt:lpstr>
      <vt:lpstr>Arial Black</vt:lpstr>
      <vt:lpstr>黑体</vt:lpstr>
      <vt:lpstr>华文楷体</vt:lpstr>
      <vt:lpstr>Verdana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小树</cp:lastModifiedBy>
  <cp:revision>2</cp:revision>
  <dcterms:created xsi:type="dcterms:W3CDTF">2018-12-19T07:45:00Z</dcterms:created>
  <dcterms:modified xsi:type="dcterms:W3CDTF">2023-03-03T09:30:07Z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D53054ACA5224EE491182673681EC0F7</vt:lpwstr>
  </property>
  <property fmtid="{D5CDD505-2E9C-101B-9397-08002B2CF9AE}" pid="3" name="KSOProductBuildVer">
    <vt:lpwstr>2052-11.1.0.13703</vt:lpwstr>
  </property>
</Properties>
</file>