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9" r:id="rId4"/>
    <p:sldId id="282" r:id="rId5"/>
    <p:sldId id="280" r:id="rId6"/>
    <p:sldId id="276" r:id="rId7"/>
    <p:sldId id="281" r:id="rId8"/>
    <p:sldId id="261" r:id="rId9"/>
    <p:sldId id="260" r:id="rId10"/>
    <p:sldId id="283" r:id="rId11"/>
    <p:sldId id="263" r:id="rId12"/>
    <p:sldId id="289" r:id="rId13"/>
    <p:sldId id="286" r:id="rId14"/>
    <p:sldId id="284" r:id="rId15"/>
    <p:sldId id="287" r:id="rId16"/>
    <p:sldId id="285" r:id="rId17"/>
    <p:sldId id="264" r:id="rId18"/>
    <p:sldId id="266" r:id="rId20"/>
    <p:sldId id="257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642"/>
    <a:srgbClr val="7ECEEF"/>
    <a:srgbClr val="FFC000"/>
    <a:srgbClr val="FFFCDA"/>
    <a:srgbClr val="800080"/>
    <a:srgbClr val="3333FF"/>
    <a:srgbClr val="9933FF"/>
    <a:srgbClr val="FBA51C"/>
    <a:srgbClr val="C7C0DF"/>
    <a:srgbClr val="FE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60" autoAdjust="0"/>
    <p:restoredTop sz="94660"/>
  </p:normalViewPr>
  <p:slideViewPr>
    <p:cSldViewPr snapToGrid="0">
      <p:cViewPr>
        <p:scale>
          <a:sx n="140" d="100"/>
          <a:sy n="140" d="100"/>
        </p:scale>
        <p:origin x="-840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9369F-34FD-47EA-9812-37F5B9021F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31F6E-6869-4187-AD6E-1B39ADA86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31F6E-6869-4187-AD6E-1B39ADA862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4514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9.GIF"/><Relationship Id="rId2" Type="http://schemas.openxmlformats.org/officeDocument/2006/relationships/hyperlink" Target="&#24405;&#38899;.wav" TargetMode="Externa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hyperlink" Target="Weather%20Report.mp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6" Type="http://schemas.openxmlformats.org/officeDocument/2006/relationships/slideLayout" Target="../slideLayouts/slideLayout13.xml"/><Relationship Id="rId15" Type="http://schemas.openxmlformats.org/officeDocument/2006/relationships/image" Target="../media/image27.png"/><Relationship Id="rId14" Type="http://schemas.openxmlformats.org/officeDocument/2006/relationships/image" Target="../media/image26.jpeg"/><Relationship Id="rId13" Type="http://schemas.openxmlformats.org/officeDocument/2006/relationships/image" Target="../media/image25.jpeg"/><Relationship Id="rId12" Type="http://schemas.openxmlformats.org/officeDocument/2006/relationships/image" Target="../media/image24.jpeg"/><Relationship Id="rId11" Type="http://schemas.openxmlformats.org/officeDocument/2006/relationships/image" Target="../media/image23.jpeg"/><Relationship Id="rId10" Type="http://schemas.openxmlformats.org/officeDocument/2006/relationships/image" Target="../media/image22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png"/><Relationship Id="rId2" Type="http://schemas.openxmlformats.org/officeDocument/2006/relationships/hyperlink" Target="http://image.baidu.com/i?ct=503316480&amp;z=&amp;tn=baiduimagedetail&amp;word=b%D7%D6%C4%B8%CD%BC%C6%AC&amp;in=13437&amp;cl=2&amp;lm=-1&amp;pn=6&amp;rn=1&amp;di=20023274385&amp;ln=2000&amp;fr=&amp;fmq=&amp;ic=0&amp;s=0&amp;se=1&amp;sme=0&amp;tab=&amp;width=&amp;height=&amp;face=0&amp;is=&amp;istype=2" TargetMode="External"/><Relationship Id="rId1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hyperlink" Target="file:///G:\Program%20Files\MyFreeWeather\MyWeather.exe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59735">
            <a:off x="1774630" y="1899924"/>
            <a:ext cx="6269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  Our 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dreams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六年级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21224136">
            <a:off x="3860959" y="2792858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2214563" y="1464515"/>
            <a:ext cx="2807170" cy="2807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684213" y="608206"/>
            <a:ext cx="77041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What do students want to be ?</a:t>
            </a:r>
            <a:endParaRPr kumimoji="1" lang="en-US" altLang="zh-C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3" name="Oval 36"/>
          <p:cNvSpPr>
            <a:spLocks noChangeArrowheads="1"/>
          </p:cNvSpPr>
          <p:nvPr/>
        </p:nvSpPr>
        <p:spPr bwMode="auto">
          <a:xfrm>
            <a:off x="1962110" y="1533121"/>
            <a:ext cx="3121108" cy="3071653"/>
          </a:xfrm>
          <a:prstGeom prst="ellipse">
            <a:avLst/>
          </a:prstGeom>
          <a:solidFill>
            <a:srgbClr val="7ECEEF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4" name="Picture 13" descr="u=803479834,1826298236&amp;fm=15&amp;gp=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0764" y="272415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5021733" y="1733272"/>
            <a:ext cx="1976692" cy="14589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EA564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2">
            <a:hlinkClick r:id="rId1"/>
          </p:cNvPr>
          <p:cNvSpPr>
            <a:spLocks noChangeArrowheads="1"/>
          </p:cNvSpPr>
          <p:nvPr/>
        </p:nvSpPr>
        <p:spPr bwMode="auto">
          <a:xfrm>
            <a:off x="4873429" y="3268663"/>
            <a:ext cx="2273300" cy="1079500"/>
          </a:xfrm>
          <a:prstGeom prst="rect">
            <a:avLst/>
          </a:prstGeom>
          <a:solidFill>
            <a:schemeClr val="bg1"/>
          </a:solidFill>
          <a:ln w="9525">
            <a:solidFill>
              <a:srgbClr val="EA5642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wish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2400" dirty="0" smtClean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许愿</a:t>
            </a:r>
            <a:r>
              <a:rPr lang="en-US" altLang="zh-CN" sz="2400" dirty="0">
                <a:latin typeface="+mn-ea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5" hidden="1"/>
          <p:cNvSpPr>
            <a:spLocks noChangeArrowheads="1"/>
          </p:cNvSpPr>
          <p:nvPr/>
        </p:nvSpPr>
        <p:spPr bwMode="auto">
          <a:xfrm>
            <a:off x="941388" y="916524"/>
            <a:ext cx="7421562" cy="945097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bg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Tip: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read, pay attention to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注意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intonation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语调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968034" y="209550"/>
            <a:ext cx="32079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wish 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许愿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1163449" y="794325"/>
            <a:ext cx="6817097" cy="41671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EA5642"/>
          </a:solidFill>
          <a:ln w="9525" algn="ctr">
            <a:solidFill>
              <a:srgbClr val="EA5642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Hello, I am ____________.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My father/mother is a ____________.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(He, She) is_______________.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(He, She) can_______________.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be a 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5" hidden="1"/>
          <p:cNvSpPr>
            <a:spLocks noChangeArrowheads="1"/>
          </p:cNvSpPr>
          <p:nvPr/>
        </p:nvSpPr>
        <p:spPr bwMode="auto">
          <a:xfrm>
            <a:off x="941388" y="916524"/>
            <a:ext cx="7421562" cy="945097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bg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Tip: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read, pay attention to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注意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intonation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语调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222" y="349250"/>
            <a:ext cx="2058705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4590578" y="46579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我们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应该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061670" y="1089588"/>
            <a:ext cx="5934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 in class.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课堂上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睡觉。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056622" y="1691939"/>
            <a:ext cx="4507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lazy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懒惰。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1098537" y="2294290"/>
            <a:ext cx="51908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hard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努力学习。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1085837" y="2896641"/>
            <a:ext cx="4839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 lot.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多读书。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1085453" y="3498993"/>
            <a:ext cx="59112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healthy body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健康的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身体。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" name="AutoShape 31"/>
          <p:cNvSpPr>
            <a:spLocks noChangeArrowheads="1"/>
          </p:cNvSpPr>
          <p:nvPr/>
        </p:nvSpPr>
        <p:spPr bwMode="auto">
          <a:xfrm>
            <a:off x="6859589" y="1069207"/>
            <a:ext cx="557211" cy="557211"/>
          </a:xfrm>
          <a:prstGeom prst="smileyFace">
            <a:avLst>
              <a:gd name="adj" fmla="val -4653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0" name="AutoShape 32"/>
          <p:cNvSpPr>
            <a:spLocks noChangeArrowheads="1"/>
          </p:cNvSpPr>
          <p:nvPr/>
        </p:nvSpPr>
        <p:spPr bwMode="auto">
          <a:xfrm>
            <a:off x="6861083" y="1670985"/>
            <a:ext cx="557211" cy="557211"/>
          </a:xfrm>
          <a:prstGeom prst="smileyFace">
            <a:avLst>
              <a:gd name="adj" fmla="val -4653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" name="AutoShape 33"/>
          <p:cNvSpPr>
            <a:spLocks noChangeArrowheads="1"/>
          </p:cNvSpPr>
          <p:nvPr/>
        </p:nvSpPr>
        <p:spPr bwMode="auto">
          <a:xfrm>
            <a:off x="6873874" y="2276407"/>
            <a:ext cx="528639" cy="529428"/>
          </a:xfrm>
          <a:prstGeom prst="smileyFace">
            <a:avLst>
              <a:gd name="adj" fmla="val 4653"/>
            </a:avLst>
          </a:prstGeom>
          <a:solidFill>
            <a:srgbClr val="EA564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>
            <a:off x="6855618" y="2829976"/>
            <a:ext cx="546895" cy="518778"/>
          </a:xfrm>
          <a:prstGeom prst="smileyFace">
            <a:avLst>
              <a:gd name="adj" fmla="val 4653"/>
            </a:avLst>
          </a:prstGeom>
          <a:solidFill>
            <a:srgbClr val="EA564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3" name="AutoShape 35"/>
          <p:cNvSpPr>
            <a:spLocks noChangeArrowheads="1"/>
          </p:cNvSpPr>
          <p:nvPr/>
        </p:nvSpPr>
        <p:spPr bwMode="auto">
          <a:xfrm>
            <a:off x="6826250" y="3467381"/>
            <a:ext cx="552450" cy="533119"/>
          </a:xfrm>
          <a:prstGeom prst="smileyFace">
            <a:avLst>
              <a:gd name="adj" fmla="val 4653"/>
            </a:avLst>
          </a:prstGeom>
          <a:solidFill>
            <a:srgbClr val="EA564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5" hidden="1"/>
          <p:cNvSpPr>
            <a:spLocks noChangeArrowheads="1"/>
          </p:cNvSpPr>
          <p:nvPr/>
        </p:nvSpPr>
        <p:spPr bwMode="auto">
          <a:xfrm>
            <a:off x="941388" y="916524"/>
            <a:ext cx="7421562" cy="945097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bg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Tip: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read, pay attention to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注意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intonation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语调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520" y="180457"/>
            <a:ext cx="2023311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 time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6108" y="1511397"/>
            <a:ext cx="4330592" cy="2806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asked me, 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want to be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told him what I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thought. 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said, "An astronaut!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walk on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Mars,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all the stars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217323" y="1511397"/>
            <a:ext cx="3836298" cy="2792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016108" y="1064665"/>
            <a:ext cx="2014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 linking 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5" hidden="1"/>
          <p:cNvSpPr>
            <a:spLocks noChangeArrowheads="1"/>
          </p:cNvSpPr>
          <p:nvPr/>
        </p:nvSpPr>
        <p:spPr bwMode="auto">
          <a:xfrm>
            <a:off x="941388" y="916524"/>
            <a:ext cx="7421562" cy="945097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bg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Tip: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read, pay attention to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注意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intonation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语调</a:t>
            </a:r>
            <a:r>
              <a:rPr lang="en-US" altLang="zh-CN" sz="20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520" y="180457"/>
            <a:ext cx="1840568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us sing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81100" y="939800"/>
            <a:ext cx="6451600" cy="365760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57368" y="1444239"/>
            <a:ext cx="4886876" cy="2621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181100" y="1231900"/>
            <a:ext cx="6451600" cy="2438400"/>
          </a:xfrm>
          <a:prstGeom prst="roundRect">
            <a:avLst/>
          </a:prstGeom>
          <a:solidFill>
            <a:schemeClr val="bg1"/>
          </a:solidFill>
          <a:ln>
            <a:solidFill>
              <a:srgbClr val="EA5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814" y="193157"/>
            <a:ext cx="170912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true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831975" y="1693039"/>
            <a:ext cx="7867650" cy="12108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zh-CN" altLang="zh-CN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make that dream </a:t>
            </a:r>
            <a:r>
              <a:rPr lang="zh-CN" altLang="zh-CN" sz="2800" b="1" dirty="0">
                <a:solidFill>
                  <a:srgbClr val="236FD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zh-CN" altLang="zh-CN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800" b="1" dirty="0">
                <a:solidFill>
                  <a:srgbClr val="236FD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CN" altLang="zh-CN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dirty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你可以让那个梦想实现</a:t>
            </a:r>
            <a:r>
              <a:rPr lang="zh-CN" altLang="zh-CN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1243014" y="1498600"/>
            <a:ext cx="6660902" cy="2800214"/>
            <a:chOff x="963613" y="1865380"/>
            <a:chExt cx="7216775" cy="3940132"/>
          </a:xfrm>
        </p:grpSpPr>
        <p:sp>
          <p:nvSpPr>
            <p:cNvPr id="7" name="圆角矩形 6"/>
            <p:cNvSpPr/>
            <p:nvPr/>
          </p:nvSpPr>
          <p:spPr>
            <a:xfrm>
              <a:off x="963613" y="1865380"/>
              <a:ext cx="7216775" cy="3940132"/>
            </a:xfrm>
            <a:prstGeom prst="roundRect">
              <a:avLst/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12965" y="4146235"/>
              <a:ext cx="808513" cy="1519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99187" y="555625"/>
            <a:ext cx="3097212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Homework: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20"/>
          <p:cNvSpPr txBox="1">
            <a:spLocks noChangeArrowheads="1"/>
          </p:cNvSpPr>
          <p:nvPr/>
        </p:nvSpPr>
        <p:spPr bwMode="auto">
          <a:xfrm>
            <a:off x="1903182" y="1803654"/>
            <a:ext cx="5539018" cy="2031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1.Read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 passage.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2.Talk 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about your wish with your parents.</a:t>
            </a:r>
            <a:endParaRPr lang="en-US" altLang="zh-CN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2813527_08440105410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3677" y="0"/>
            <a:ext cx="65151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3"/>
          <p:cNvSpPr>
            <a:spLocks noChangeArrowheads="1"/>
          </p:cNvSpPr>
          <p:nvPr/>
        </p:nvSpPr>
        <p:spPr bwMode="auto">
          <a:xfrm rot="5400000">
            <a:off x="4135332" y="1793981"/>
            <a:ext cx="303107" cy="760095"/>
          </a:xfrm>
          <a:prstGeom prst="moon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 rot="10800000">
            <a:off x="3358981" y="1052513"/>
            <a:ext cx="814388" cy="65673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 rot="10800000">
            <a:off x="4513263" y="1052513"/>
            <a:ext cx="814388" cy="65673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6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0653" y="1593533"/>
            <a:ext cx="933153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1824" y="1473553"/>
            <a:ext cx="933152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8982" y="287338"/>
            <a:ext cx="933152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3410" y="60673"/>
            <a:ext cx="933152" cy="65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4813" y="2222183"/>
            <a:ext cx="933153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3537" y="2255838"/>
            <a:ext cx="933152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9196" y="363617"/>
            <a:ext cx="933153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4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0676" y="863529"/>
            <a:ext cx="933153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5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2416" y="1341753"/>
            <a:ext cx="933153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6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1833" y="1908672"/>
            <a:ext cx="933152" cy="65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1" descr="ANd9GcQHyiKIebNxl8QVU1hgu7HYRNjGi_5zkYSX81q8u4ZjA5bHUaI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2804" y="696487"/>
            <a:ext cx="933152" cy="65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2390409" y="899190"/>
            <a:ext cx="861714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168594" y="2124572"/>
            <a:ext cx="1541681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3285957" y="482898"/>
            <a:ext cx="966957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2821356" y="1757237"/>
            <a:ext cx="860127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6102222" y="723980"/>
            <a:ext cx="860127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1613000" y="2386182"/>
            <a:ext cx="1127929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AutoShape 38"/>
          <p:cNvSpPr>
            <a:spLocks noChangeArrowheads="1"/>
          </p:cNvSpPr>
          <p:nvPr/>
        </p:nvSpPr>
        <p:spPr bwMode="auto">
          <a:xfrm rot="16200000" flipV="1">
            <a:off x="4064247" y="1738066"/>
            <a:ext cx="429401" cy="760095"/>
          </a:xfrm>
          <a:prstGeom prst="moon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AutoShape 39"/>
          <p:cNvSpPr>
            <a:spLocks noChangeArrowheads="1"/>
          </p:cNvSpPr>
          <p:nvPr/>
        </p:nvSpPr>
        <p:spPr bwMode="auto">
          <a:xfrm rot="10800000" flipV="1">
            <a:off x="3358981" y="1268413"/>
            <a:ext cx="814388" cy="57253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AutoShape 40"/>
          <p:cNvSpPr>
            <a:spLocks noChangeArrowheads="1"/>
          </p:cNvSpPr>
          <p:nvPr/>
        </p:nvSpPr>
        <p:spPr bwMode="auto">
          <a:xfrm rot="10800000" flipV="1">
            <a:off x="4440238" y="1268413"/>
            <a:ext cx="814388" cy="57253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auto">
          <a:xfrm>
            <a:off x="5400676" y="1150867"/>
            <a:ext cx="720725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auto">
          <a:xfrm>
            <a:off x="2922418" y="2448561"/>
            <a:ext cx="943125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49"/>
          <p:cNvSpPr txBox="1">
            <a:spLocks noChangeArrowheads="1"/>
          </p:cNvSpPr>
          <p:nvPr/>
        </p:nvSpPr>
        <p:spPr bwMode="auto">
          <a:xfrm>
            <a:off x="1663426" y="1645365"/>
            <a:ext cx="971550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50"/>
          <p:cNvSpPr txBox="1">
            <a:spLocks noChangeArrowheads="1"/>
          </p:cNvSpPr>
          <p:nvPr/>
        </p:nvSpPr>
        <p:spPr bwMode="auto">
          <a:xfrm>
            <a:off x="4520149" y="243752"/>
            <a:ext cx="1265237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51"/>
          <p:cNvSpPr txBox="1">
            <a:spLocks noChangeArrowheads="1"/>
          </p:cNvSpPr>
          <p:nvPr/>
        </p:nvSpPr>
        <p:spPr bwMode="auto">
          <a:xfrm>
            <a:off x="6131471" y="1534991"/>
            <a:ext cx="2031365" cy="46166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hard-working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3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2813527_084401054101_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3677" y="0"/>
            <a:ext cx="65151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c3c265500eb1331c42a75be3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563"/>
          <a:stretch>
            <a:fillRect/>
          </a:stretch>
        </p:blipFill>
        <p:spPr bwMode="auto">
          <a:xfrm>
            <a:off x="2718015" y="239236"/>
            <a:ext cx="1039598" cy="945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3c265500eb1331c42a75be3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/>
          <a:stretch>
            <a:fillRect/>
          </a:stretch>
        </p:blipFill>
        <p:spPr bwMode="auto">
          <a:xfrm>
            <a:off x="3708402" y="19050"/>
            <a:ext cx="1139824" cy="110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c3c265500eb1331c42a75be3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/>
          <a:stretch>
            <a:fillRect/>
          </a:stretch>
        </p:blipFill>
        <p:spPr bwMode="auto">
          <a:xfrm>
            <a:off x="5285457" y="409575"/>
            <a:ext cx="981993" cy="9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3c265500eb1331c42a75be3"/>
          <p:cNvPicPr>
            <a:picLocks noChangeAspect="1" noChangeArrowheads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/>
          <a:stretch>
            <a:fillRect/>
          </a:stretch>
        </p:blipFill>
        <p:spPr bwMode="auto">
          <a:xfrm>
            <a:off x="2499747" y="1157754"/>
            <a:ext cx="870695" cy="79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c3c265500eb1331c42a75be3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l="-1"/>
          <a:stretch>
            <a:fillRect/>
          </a:stretch>
        </p:blipFill>
        <p:spPr bwMode="auto">
          <a:xfrm>
            <a:off x="2105721" y="2258425"/>
            <a:ext cx="980385" cy="93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3c265500eb1331c42a75be3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99"/>
          <a:stretch>
            <a:fillRect/>
          </a:stretch>
        </p:blipFill>
        <p:spPr bwMode="auto">
          <a:xfrm>
            <a:off x="6291374" y="603197"/>
            <a:ext cx="848163" cy="80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" descr="c3c265500eb1331c42a75be3"/>
          <p:cNvPicPr>
            <a:picLocks noChangeAspect="1" noChangeArrowheads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2443"/>
          <a:stretch>
            <a:fillRect/>
          </a:stretch>
        </p:blipFill>
        <p:spPr bwMode="auto">
          <a:xfrm>
            <a:off x="3362325" y="921599"/>
            <a:ext cx="1044075" cy="101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c3c265500eb1331c42a75be3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100"/>
          <a:stretch>
            <a:fillRect/>
          </a:stretch>
        </p:blipFill>
        <p:spPr bwMode="auto">
          <a:xfrm>
            <a:off x="4418097" y="938332"/>
            <a:ext cx="1003003" cy="92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 descr="c3c265500eb1331c42a75be3"/>
          <p:cNvPicPr>
            <a:picLocks noChangeAspect="1" noChangeArrowheads="1"/>
          </p:cNvPicPr>
          <p:nvPr/>
        </p:nvPicPr>
        <p:blipFill rotWithShape="1"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/>
          <a:stretch>
            <a:fillRect/>
          </a:stretch>
        </p:blipFill>
        <p:spPr bwMode="auto">
          <a:xfrm>
            <a:off x="1490089" y="1445418"/>
            <a:ext cx="1136430" cy="97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7" descr="c3c265500eb1331c42a75be3"/>
          <p:cNvPicPr>
            <a:picLocks noChangeAspect="1" noChangeArrowheads="1"/>
          </p:cNvPicPr>
          <p:nvPr/>
        </p:nvPicPr>
        <p:blipFill rotWithShape="1"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32"/>
          <a:stretch>
            <a:fillRect/>
          </a:stretch>
        </p:blipFill>
        <p:spPr bwMode="auto">
          <a:xfrm>
            <a:off x="2988861" y="1787795"/>
            <a:ext cx="984916" cy="103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 descr="c3c265500eb1331c42a75be3"/>
          <p:cNvPicPr>
            <a:picLocks noChangeAspect="1" noChangeArrowheads="1"/>
          </p:cNvPicPr>
          <p:nvPr/>
        </p:nvPicPr>
        <p:blipFill rotWithShape="1"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r="-705" b="-1"/>
          <a:stretch>
            <a:fillRect/>
          </a:stretch>
        </p:blipFill>
        <p:spPr bwMode="auto">
          <a:xfrm>
            <a:off x="4760015" y="1808346"/>
            <a:ext cx="1045368" cy="108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7" descr="c3c265500eb1331c42a75be3"/>
          <p:cNvPicPr>
            <a:picLocks noChangeAspect="1" noChangeArrowheads="1"/>
          </p:cNvPicPr>
          <p:nvPr/>
        </p:nvPicPr>
        <p:blipFill rotWithShape="1"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 l="-1" r="-709"/>
          <a:stretch>
            <a:fillRect/>
          </a:stretch>
        </p:blipFill>
        <p:spPr bwMode="auto">
          <a:xfrm>
            <a:off x="5651500" y="1219201"/>
            <a:ext cx="1088500" cy="113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7" descr="c3c265500eb1331c42a75be3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6000" contrast="-12000"/>
          </a:blip>
          <a:srcRect/>
          <a:stretch>
            <a:fillRect/>
          </a:stretch>
        </p:blipFill>
        <p:spPr bwMode="auto">
          <a:xfrm>
            <a:off x="6823036" y="1222319"/>
            <a:ext cx="941002" cy="100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2043906" y="2374107"/>
            <a:ext cx="1150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cook good food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2717276" y="352412"/>
            <a:ext cx="12440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us medicine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3689351" y="219076"/>
            <a:ext cx="14422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 up everything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5256094" y="541557"/>
            <a:ext cx="12494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 sick people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2489995" y="1259682"/>
            <a:ext cx="11540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put out fires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3340101" y="1166814"/>
            <a:ext cx="1249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our body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4407126" y="1023314"/>
            <a:ext cx="12017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help us to learn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25"/>
          <p:cNvSpPr txBox="1">
            <a:spLocks noChangeArrowheads="1"/>
          </p:cNvSpPr>
          <p:nvPr/>
        </p:nvSpPr>
        <p:spPr bwMode="auto">
          <a:xfrm>
            <a:off x="6264385" y="705590"/>
            <a:ext cx="11540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us safe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3026833" y="1942578"/>
            <a:ext cx="9611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a book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5600701" y="1479551"/>
            <a:ext cx="13043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 new things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4810021" y="1870863"/>
            <a:ext cx="11540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serve us food and drinks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6873835" y="1411233"/>
            <a:ext cx="10576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drive a plane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33"/>
          <p:cNvSpPr txBox="1">
            <a:spLocks noChangeArrowheads="1"/>
          </p:cNvSpPr>
          <p:nvPr/>
        </p:nvSpPr>
        <p:spPr bwMode="auto">
          <a:xfrm>
            <a:off x="1567522" y="1461297"/>
            <a:ext cx="11540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beautiful clothes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Picture 20"/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5964062" y="3253864"/>
            <a:ext cx="2280973" cy="169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23457E-6 C 0.04305 0.28025 0.08628 0.56111 0.10347 0.6734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4" y="3367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93827E-6 C 0.04305 0.27655 0.08628 0.5534 0.10347 0.664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4" y="33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82716E-6 C 0.13958 0.23549 0.27916 0.47129 0.33507 0.56543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3" y="2827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64198E-7 C 0.13958 0.23549 0.27916 0.4713 0.33507 0.5654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3" y="28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83951E-6 C 0.17309 0.31821 0.34636 0.63642 0.41563 0.76389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3817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60494E-6 C 0.16789 0.28673 0.33594 0.57408 0.40313 0.68889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3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08642E-6 C 0.11719 0.31574 0.23455 0.63117 0.2816 0.75432 C 0.32847 0.87777 0.30504 0.80926 0.2816 0.74043 " pathEditMode="relative" rAng="0" ptsTypes="AAA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4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46914E-7 C 0.11181 0.30864 0.22396 0.61698 0.26893 0.73735 C 0.31372 0.85802 0.29132 0.79105 0.26893 0.72377 " pathEditMode="relative" rAng="0" ptsTypes="AAA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2" y="4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95062E-6 C 0.19826 0.23611 0.3967 0.47222 0.47586 0.56543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5" y="2827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64198E-7 C 0.19739 0.23611 0.39496 0.47222 0.47378 0.56543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1" y="28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0494E-6 C 0.08472 0.22994 0.16996 0.45957 0.20417 0.55154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2756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0.08872 0.22994 0.17795 0.45957 0.21372 0.55155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275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1605E-6 C 0.20591 0.14105 0.41198 0.28241 0.49445 0.33858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22" y="1691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08642E-6 C 0.20678 0.12006 0.41372 0.24074 0.49653 0.28889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26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77556E-17 C -0.00226 0.26173 -0.00434 0.52377 -0.00503 0.6284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3142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87654E-7 C 0.00348 0.26173 0.00695 0.52376 0.00834 0.62839 " pathEditMode="relative" rAng="0" ptsTypes="AA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C -0.02274 0.20802 -0.04531 0.41636 -0.05434 0.5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250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82716E-6 C -0.02153 0.20741 -0.04288 0.41513 -0.05139 0.49877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249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09877E-6 C 0.18055 0.16698 0.36111 0.33457 0.43333 0.40155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20062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93827E-7 C 0.18055 0.16667 0.36111 0.33364 0.43333 0.40031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C 0.08455 0.15987 0.16928 0.32037 0.20313 0.38457 " pathEditMode="relative" rAng="0" ptsTypes="AA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1922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3827E-6 C 0.09028 0.17222 0.18073 0.34475 0.21702 0.41358 " pathEditMode="relative" rAng="0" ptsTypes="AA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20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35802E-6 C 0.04011 0.2037 0.08056 0.40771 0.09688 0.4892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24444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C 0.03438 0.20648 0.0691 0.41327 0.08316 0.49599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9" y="24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5679E-6 C 0.22761 0.20154 0.45521 0.40339 0.54636 0.48425 " pathEditMode="relative" rAng="0" ptsTypes="AA">
                                      <p:cBhvr>
                                        <p:cTn id="2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9" y="24198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C 0.23733 0.19135 0.47466 0.38302 0.56962 0.45987 " pathEditMode="relative" rAng="0" ptsTypes="AA">
                                      <p:cBhvr>
                                        <p:cTn id="2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22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4325" y="2243138"/>
            <a:ext cx="22383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84325" y="3880505"/>
            <a:ext cx="2540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He’s a doctor.</a:t>
            </a:r>
            <a:endParaRPr lang="en-US" altLang="zh-CN" sz="2800" b="1" dirty="0">
              <a:solidFill>
                <a:srgbClr val="00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j03432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8863" y="1666875"/>
            <a:ext cx="234156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90663" y="526516"/>
            <a:ext cx="5688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his job?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490663" y="1109922"/>
            <a:ext cx="820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he do?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51463" y="1976205"/>
            <a:ext cx="1508667" cy="107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j029748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7400" y="1700767"/>
            <a:ext cx="173665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5728" y="3901042"/>
            <a:ext cx="4267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She’s a nurse.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447800" y="601990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her job?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414463" y="1125210"/>
            <a:ext cx="8532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she do?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4" descr="b10bb84ca0bda82ccdc13e7ff7_56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379C02"/>
              </a:clrFrom>
              <a:clrTo>
                <a:srgbClr val="379C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4800" y="1485620"/>
            <a:ext cx="3146425" cy="281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2" descr="http://t2.baidu.com/it/u=1594379539,1846853709&amp;fm=0&amp;gp=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805B40"/>
              </a:clrFrom>
              <a:clrTo>
                <a:srgbClr val="805B4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22405">
            <a:off x="6784181" y="1713707"/>
            <a:ext cx="90963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2402877" y="675936"/>
            <a:ext cx="4030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want to be?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247450" y="3730728"/>
            <a:ext cx="3146850" cy="604540"/>
          </a:xfrm>
          <a:prstGeom prst="ellipse">
            <a:avLst/>
          </a:prstGeom>
          <a:solidFill>
            <a:srgbClr val="92D05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1257300" y="3098002"/>
            <a:ext cx="3119428" cy="549046"/>
          </a:xfrm>
          <a:prstGeom prst="ellipse">
            <a:avLst/>
          </a:prstGeom>
          <a:solidFill>
            <a:srgbClr val="92D05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4591051" y="3111241"/>
            <a:ext cx="2771774" cy="503137"/>
          </a:xfrm>
          <a:prstGeom prst="ellipse">
            <a:avLst/>
          </a:prstGeom>
          <a:solidFill>
            <a:srgbClr val="92D05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3165150" y="611976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08874" y="708621"/>
            <a:ext cx="130125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doctor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4046575" y="477407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913400" y="571046"/>
            <a:ext cx="130125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nurse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5041238" y="1401557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4933227" y="1529082"/>
            <a:ext cx="128628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teacher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3" name="Oval 7"/>
          <p:cNvSpPr>
            <a:spLocks noChangeArrowheads="1"/>
          </p:cNvSpPr>
          <p:nvPr/>
        </p:nvSpPr>
        <p:spPr bwMode="auto">
          <a:xfrm>
            <a:off x="4778327" y="822599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4747260" y="934911"/>
            <a:ext cx="109307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driver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4807500" y="1979763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4778139" y="2101518"/>
            <a:ext cx="109307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cleaner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auto">
          <a:xfrm>
            <a:off x="2696425" y="1194899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2574026" y="1323396"/>
            <a:ext cx="124633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soldier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29" name="Oval 7"/>
          <p:cNvSpPr>
            <a:spLocks noChangeArrowheads="1"/>
          </p:cNvSpPr>
          <p:nvPr/>
        </p:nvSpPr>
        <p:spPr bwMode="auto">
          <a:xfrm>
            <a:off x="2725325" y="1821363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2594873" y="1911755"/>
            <a:ext cx="130125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cook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s</a:t>
            </a:r>
            <a:endParaRPr kumimoji="1" lang="en-US" altLang="zh-TW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3316150" y="2261159"/>
            <a:ext cx="999624" cy="667816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3173536" y="2228329"/>
            <a:ext cx="130125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solidFill>
                  <a:schemeClr val="bg1"/>
                </a:solidFill>
                <a:latin typeface="Comic Sans MS" panose="030F0702030302020204" pitchFamily="66" charset="0"/>
                <a:ea typeface="PMingLiU" pitchFamily="18" charset="-120"/>
              </a:rPr>
              <a:t>…</a:t>
            </a:r>
            <a:endParaRPr kumimoji="1" lang="en-US" altLang="zh-TW" sz="2400" b="1" dirty="0">
              <a:solidFill>
                <a:schemeClr val="bg1"/>
              </a:solidFill>
              <a:latin typeface="Comic Sans MS" panose="030F0702030302020204" pitchFamily="66" charset="0"/>
              <a:ea typeface="PMingLiU" pitchFamily="18" charset="-120"/>
            </a:endParaRPr>
          </a:p>
        </p:txBody>
      </p:sp>
      <p:sp>
        <p:nvSpPr>
          <p:cNvPr id="33" name="Oval 7"/>
          <p:cNvSpPr>
            <a:spLocks noChangeArrowheads="1"/>
          </p:cNvSpPr>
          <p:nvPr/>
        </p:nvSpPr>
        <p:spPr bwMode="auto">
          <a:xfrm>
            <a:off x="4071450" y="2338438"/>
            <a:ext cx="1028185" cy="695537"/>
          </a:xfrm>
          <a:prstGeom prst="ellipse">
            <a:avLst/>
          </a:prstGeom>
          <a:solidFill>
            <a:srgbClr val="EA5642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3949050" y="2445063"/>
            <a:ext cx="130125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policem</a:t>
            </a:r>
            <a:r>
              <a:rPr kumimoji="1"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e</a:t>
            </a: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n</a:t>
            </a:r>
            <a:endParaRPr kumimoji="1" lang="en-US" altLang="zh-TW" b="1" dirty="0">
              <a:solidFill>
                <a:schemeClr val="bg1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3588284" y="1112839"/>
            <a:ext cx="1502828" cy="1287462"/>
          </a:xfrm>
          <a:prstGeom prst="ellipse">
            <a:avLst/>
          </a:prstGeom>
          <a:solidFill>
            <a:srgbClr val="FFC00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6" name="Text Box 19"/>
          <p:cNvSpPr txBox="1">
            <a:spLocks noChangeArrowheads="1"/>
          </p:cNvSpPr>
          <p:nvPr/>
        </p:nvSpPr>
        <p:spPr bwMode="auto">
          <a:xfrm>
            <a:off x="3893327" y="1341440"/>
            <a:ext cx="85909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jobs</a:t>
            </a:r>
            <a:endParaRPr kumimoji="1" lang="en-US" altLang="zh-TW" sz="2400" b="1" dirty="0">
              <a:solidFill>
                <a:srgbClr val="00B05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881053" y="3123187"/>
            <a:ext cx="39608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help sick people</a:t>
            </a:r>
            <a:endParaRPr kumimoji="1" lang="en-US" altLang="zh-TW" sz="2400" b="1" dirty="0"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38" name="Oval 13"/>
          <p:cNvSpPr>
            <a:spLocks noChangeArrowheads="1"/>
          </p:cNvSpPr>
          <p:nvPr/>
        </p:nvSpPr>
        <p:spPr bwMode="auto">
          <a:xfrm>
            <a:off x="4548755" y="3738780"/>
            <a:ext cx="2769297" cy="596488"/>
          </a:xfrm>
          <a:prstGeom prst="ellipse">
            <a:avLst/>
          </a:prstGeom>
          <a:solidFill>
            <a:srgbClr val="92D05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4225905" y="2814395"/>
            <a:ext cx="446198" cy="1903650"/>
          </a:xfrm>
          <a:prstGeom prst="ellipse">
            <a:avLst/>
          </a:prstGeom>
          <a:solidFill>
            <a:srgbClr val="92D050"/>
          </a:solidFill>
          <a:ln w="9525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3465700" y="1347938"/>
            <a:ext cx="166376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PMingLiU" pitchFamily="18" charset="-120"/>
              </a:rPr>
              <a:t>…</a:t>
            </a:r>
            <a:r>
              <a:rPr kumimoji="1" lang="en-US" altLang="zh-CN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PMingLiU" pitchFamily="18" charset="-120"/>
              </a:rPr>
              <a:t>are…</a:t>
            </a:r>
            <a:endParaRPr kumimoji="1" lang="en-US" altLang="zh-CN" sz="24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PMingLiU" pitchFamily="18" charset="-120"/>
            </a:endParaRP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3465707" y="1657989"/>
            <a:ext cx="182588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000" b="1" dirty="0">
                <a:solidFill>
                  <a:srgbClr val="EA5642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They can…</a:t>
            </a:r>
            <a:endParaRPr kumimoji="1" lang="en-US" altLang="zh-TW" sz="2000" b="1" dirty="0">
              <a:solidFill>
                <a:srgbClr val="EA5642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2" name="Picture 38" descr="bubble_gree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9963" y="593725"/>
            <a:ext cx="161925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1402590" y="666750"/>
            <a:ext cx="780983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6666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kind</a:t>
            </a:r>
            <a:endParaRPr kumimoji="1" lang="en-US" altLang="zh-TW" sz="2400" b="1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079876" y="3112828"/>
            <a:ext cx="39608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400" b="1"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keep us safe</a:t>
            </a:r>
            <a:endParaRPr kumimoji="1" lang="en-US" altLang="zh-TW" sz="2400" b="1"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762000" y="3778637"/>
            <a:ext cx="39608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help us to learn</a:t>
            </a:r>
            <a:endParaRPr kumimoji="1" lang="en-US" altLang="zh-TW" sz="2400" b="1" dirty="0"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3949050" y="3719827"/>
            <a:ext cx="39608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latin typeface="Comic Sans MS" panose="030F0702030302020204" pitchFamily="66" charset="0"/>
                <a:ea typeface="PMingLiU" pitchFamily="18" charset="-120"/>
              </a:rPr>
              <a:t>…</a:t>
            </a:r>
            <a:endParaRPr kumimoji="1" lang="en-US" altLang="zh-TW" sz="24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pic>
        <p:nvPicPr>
          <p:cNvPr id="47" name="Picture 43" descr="bubble_gree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0575" y="1674813"/>
            <a:ext cx="14033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1125103" y="1746250"/>
            <a:ext cx="713657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6666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cool</a:t>
            </a:r>
            <a:endParaRPr kumimoji="1" lang="en-US" altLang="zh-TW" sz="2400" b="1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9" name="Picture 45" descr="bubble_gree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663" y="598488"/>
            <a:ext cx="1612194" cy="71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 Box 46"/>
          <p:cNvSpPr txBox="1">
            <a:spLocks noChangeArrowheads="1"/>
          </p:cNvSpPr>
          <p:nvPr/>
        </p:nvSpPr>
        <p:spPr bwMode="auto">
          <a:xfrm>
            <a:off x="6672749" y="646113"/>
            <a:ext cx="1115588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6666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patient</a:t>
            </a:r>
            <a:endParaRPr kumimoji="1" lang="en-US" altLang="zh-TW" sz="2400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51" name="Picture 48" descr="bubble_gree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84268" y="2136335"/>
            <a:ext cx="1189037" cy="71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49"/>
          <p:cNvSpPr txBox="1">
            <a:spLocks noChangeArrowheads="1"/>
          </p:cNvSpPr>
          <p:nvPr/>
        </p:nvSpPr>
        <p:spPr bwMode="auto">
          <a:xfrm>
            <a:off x="7412735" y="2150622"/>
            <a:ext cx="361608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6666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…</a:t>
            </a:r>
            <a:endParaRPr kumimoji="1" lang="en-US" altLang="zh-TW" sz="2400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53" name="Picture 50" descr="bubble_gree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26275" y="1368425"/>
            <a:ext cx="1189037" cy="71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51"/>
          <p:cNvSpPr txBox="1">
            <a:spLocks noChangeArrowheads="1"/>
          </p:cNvSpPr>
          <p:nvPr/>
        </p:nvSpPr>
        <p:spPr bwMode="auto">
          <a:xfrm>
            <a:off x="7097713" y="1439863"/>
            <a:ext cx="986729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006666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funny</a:t>
            </a:r>
            <a:endParaRPr kumimoji="1" lang="en-US" altLang="zh-TW" sz="2400" b="1" dirty="0">
              <a:solidFill>
                <a:srgbClr val="FFFF00"/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21" grpId="0" animBg="1"/>
      <p:bldP spid="21" grpId="1" animBg="1"/>
      <p:bldP spid="22" grpId="0"/>
      <p:bldP spid="22" grpId="1"/>
      <p:bldP spid="25" grpId="0" animBg="1"/>
      <p:bldP spid="25" grpId="1" animBg="1"/>
      <p:bldP spid="26" grpId="0"/>
      <p:bldP spid="26" grpId="1"/>
      <p:bldP spid="36" grpId="0"/>
      <p:bldP spid="37" grpId="0"/>
      <p:bldP spid="38" grpId="0" animBg="1"/>
      <p:bldP spid="39" grpId="0" animBg="1"/>
      <p:bldP spid="40" grpId="0"/>
      <p:bldP spid="41" grpId="0"/>
      <p:bldP spid="43" grpId="0"/>
      <p:bldP spid="44" grpId="0"/>
      <p:bldP spid="45" grpId="0"/>
      <p:bldP spid="46" grpId="0"/>
      <p:bldP spid="48" grpId="0"/>
      <p:bldP spid="50" grpId="0"/>
      <p:bldP spid="52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1085850" y="2401888"/>
            <a:ext cx="7416800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Why?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085850" y="1430338"/>
            <a:ext cx="8820150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What do you want to be when you grow up?</a:t>
            </a:r>
            <a:endParaRPr lang="en-US" altLang="zh-CN" sz="280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827088" y="421700"/>
            <a:ext cx="684053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en-US" altLang="zh-C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PMingLiU" pitchFamily="18" charset="-120"/>
                <a:cs typeface="Times New Roman" panose="02020603050405020304" pitchFamily="18" charset="0"/>
              </a:rPr>
              <a:t>Make a survey</a:t>
            </a:r>
            <a:endParaRPr kumimoji="1" lang="en-US" altLang="zh-TW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PMingLiU" pitchFamily="18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5" name="Group 35"/>
          <p:cNvGraphicFramePr>
            <a:graphicFrameLocks noGrp="1"/>
          </p:cNvGraphicFramePr>
          <p:nvPr/>
        </p:nvGraphicFramePr>
        <p:xfrm>
          <a:off x="1038225" y="1006475"/>
          <a:ext cx="7019925" cy="2165756"/>
        </p:xfrm>
        <a:graphic>
          <a:graphicData uri="http://schemas.openxmlformats.org/drawingml/2006/table">
            <a:tbl>
              <a:tblPr/>
              <a:tblGrid>
                <a:gridCol w="2657475"/>
                <a:gridCol w="2206735"/>
                <a:gridCol w="2155715"/>
              </a:tblGrid>
              <a:tr h="6112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Classmate’s name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 to be a 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34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34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34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38225" y="3279606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Question1 : What’s your name? (How do you spell it?)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38225" y="3703469"/>
            <a:ext cx="882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Question2 : What do you want to be when you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up?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038225" y="411780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Question3 : Why?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fe278a8e-fa8f-4354-8b4e-fe60c032878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1770</Words>
  <Application>WPS 演示</Application>
  <PresentationFormat>全屏显示(16:9)</PresentationFormat>
  <Paragraphs>193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PMingLiU</vt:lpstr>
      <vt:lpstr>MingLiU-ExtB</vt:lpstr>
      <vt:lpstr>Comic Sans MS</vt:lpstr>
      <vt:lpstr>楷体</vt:lpstr>
      <vt:lpstr>Arial</vt:lpstr>
      <vt:lpstr>Arial Unicode MS</vt:lpstr>
      <vt:lpstr>Calibri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2020-03-23T11:26:00Z</dcterms:created>
  <dcterms:modified xsi:type="dcterms:W3CDTF">2023-03-03T09:30:58Z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F3021936D8204E9E895EDFF1573D26C5</vt:lpwstr>
  </property>
</Properties>
</file>