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403" r:id="rId6"/>
    <p:sldId id="362" r:id="rId8"/>
    <p:sldId id="404" r:id="rId9"/>
    <p:sldId id="406" r:id="rId10"/>
    <p:sldId id="407" r:id="rId11"/>
    <p:sldId id="408" r:id="rId12"/>
    <p:sldId id="365" r:id="rId13"/>
    <p:sldId id="409" r:id="rId14"/>
    <p:sldId id="389" r:id="rId15"/>
    <p:sldId id="410" r:id="rId16"/>
    <p:sldId id="382" r:id="rId17"/>
    <p:sldId id="391" r:id="rId18"/>
    <p:sldId id="281" r:id="rId19"/>
    <p:sldId id="384" r:id="rId20"/>
    <p:sldId id="28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186" autoAdjust="0"/>
  </p:normalViewPr>
  <p:slideViewPr>
    <p:cSldViewPr snapToGrid="0" snapToObjects="1"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CD7E6F-CCBD-422F-8A47-4B60FF28582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AB6AE89E-A114-4DEB-B462-410C6BE1C4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AE89E-A114-4DEB-B462-410C6BE1C4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32F17C5-1CC7-4B71-B7B1-4927030C7307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782C4-FF0C-4DFF-88B5-E2854B97210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FFF18-8710-45BA-A32C-630DAA2F09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A0095-EEE5-45F7-B006-BC671EB094E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6E6BF-2647-43B8-859D-77D0129633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0A054-19A2-47C1-925E-7ED484D12F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B04A8-F1DB-4F83-9474-7B785B3675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55FE1-F7AE-44A1-AD5E-33319AD1F0D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BF9AC-C9E7-4DFA-AB11-F9FA1D014A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27564-5951-4D70-B0A4-4553350814B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40EFC3-3D00-4A1D-8FFC-9E60A242D9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36F33-F919-42B7-A672-C583DD6F3C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88E62F-E95D-4B73-B1E0-5223255D81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8E21B-F839-4F58-A7EB-D2E87CB821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CC170-6A74-444F-A6FD-A2BFA4B6C4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6238D-DB3B-4307-9E23-81912098FE1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85C0B-E6EE-44AA-A191-2F3CFF3A0A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C94A5-2248-4065-9C21-CF03E801FF4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C0CAF-6CF0-4077-AD83-E0B542FD1A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8EB80-E161-4784-B9B3-D5C1EACB6AC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6CF76-9A83-4D9A-BF84-A6509D52CC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D7965-7F83-4C04-A705-B748F6B62C6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5E5A3-2D0C-4515-919B-C3AE923A30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831CCF7-6B51-4375-88DF-AAE630C48BA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277A100-A2F2-44B0-8D13-A389F81A323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GIF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hyperlink" Target="2.Let;s%20play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hyperlink" Target="3.Let's%20sing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hyperlink" Target="1.%20What's%20this.mp4" TargetMode="Externa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jpeg"/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12468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3264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1 Animals on the Farm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3" name="TextBox 4"/>
          <p:cNvSpPr txBox="1">
            <a:spLocks noChangeArrowheads="1"/>
          </p:cNvSpPr>
          <p:nvPr/>
        </p:nvSpPr>
        <p:spPr bwMode="auto">
          <a:xfrm>
            <a:off x="3103563" y="2660519"/>
            <a:ext cx="302272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598444" y="3274219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4144791"/>
            <a:ext cx="9143999" cy="8290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Lesson1 On the Farm</a:t>
            </a:r>
            <a:endParaRPr lang="zh-CN" altLang="en-US" sz="54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7"/>
          <p:cNvSpPr txBox="1">
            <a:spLocks noChangeArrowheads="1"/>
          </p:cNvSpPr>
          <p:nvPr/>
        </p:nvSpPr>
        <p:spPr bwMode="auto">
          <a:xfrm>
            <a:off x="3106738" y="1189038"/>
            <a:ext cx="422275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—What’s this?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这是什么？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—It’s a sheep.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它是一只绵羊。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38250" y="13033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3" name="文本框 19"/>
          <p:cNvSpPr txBox="1">
            <a:spLocks noChangeArrowheads="1"/>
          </p:cNvSpPr>
          <p:nvPr/>
        </p:nvSpPr>
        <p:spPr bwMode="auto">
          <a:xfrm>
            <a:off x="1508125" y="1273175"/>
            <a:ext cx="170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398713" y="2441575"/>
            <a:ext cx="59563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这是询问某物是什么的问句及回答。问句中的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 is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的缩写。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295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725" y="120491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矩形 1"/>
          <p:cNvSpPr>
            <a:spLocks noChangeArrowheads="1"/>
          </p:cNvSpPr>
          <p:nvPr/>
        </p:nvSpPr>
        <p:spPr bwMode="auto">
          <a:xfrm>
            <a:off x="1482725" y="2517775"/>
            <a:ext cx="1162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7" name="矩形 1"/>
          <p:cNvSpPr>
            <a:spLocks noChangeArrowheads="1"/>
          </p:cNvSpPr>
          <p:nvPr/>
        </p:nvSpPr>
        <p:spPr bwMode="auto">
          <a:xfrm>
            <a:off x="860425" y="3752850"/>
            <a:ext cx="1812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问句结构：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346325" y="3521075"/>
            <a:ext cx="59563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9" name="矩形 1"/>
          <p:cNvSpPr>
            <a:spLocks noChangeArrowheads="1"/>
          </p:cNvSpPr>
          <p:nvPr/>
        </p:nvSpPr>
        <p:spPr bwMode="auto">
          <a:xfrm>
            <a:off x="1490663" y="4383088"/>
            <a:ext cx="1236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430463" y="4151313"/>
            <a:ext cx="59563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/an +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某物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1485900" y="5046663"/>
            <a:ext cx="102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508250" y="4910138"/>
            <a:ext cx="5956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 What’s this?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这是什么？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 It’s a cow.   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它是一头奶牛。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0" grpId="0" build="p"/>
      <p:bldP spid="22" grpId="0" build="p"/>
      <p:bldP spid="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1385888" y="1254125"/>
            <a:ext cx="68945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动手能力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我是小画家。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读一读，画出句子内容。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pig.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15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81138" y="3103563"/>
          <a:ext cx="6096000" cy="2835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0"/>
              </a:tblGrid>
              <a:tr h="2835275">
                <a:tc>
                  <a:txBody>
                    <a:bodyPr/>
                    <a:lstStyle/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18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T="45730" marB="4573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3089025" y="65393"/>
            <a:ext cx="3345751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0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Let’s play!</a:t>
            </a:r>
            <a:r>
              <a:rPr kumimoji="1" lang="zh-CN" altLang="en-US" sz="40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 </a:t>
            </a:r>
            <a:endParaRPr kumimoji="1" lang="zh-CN" altLang="en-US" sz="40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72225" y="2192338"/>
            <a:ext cx="2116138" cy="1562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14340" name="Picture 2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67463" y="3862388"/>
            <a:ext cx="2116137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1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196975"/>
            <a:ext cx="5299075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4938713" y="4295775"/>
            <a:ext cx="10985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cow.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3448050" y="1225550"/>
            <a:ext cx="919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Jenny,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look!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915988" y="3983038"/>
            <a:ext cx="1050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this!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2859088" y="3644900"/>
            <a:ext cx="13017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cow.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46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3988" y="2320925"/>
            <a:ext cx="1854200" cy="130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8"/>
          <p:cNvSpPr txBox="1">
            <a:spLocks noChangeArrowheads="1"/>
          </p:cNvSpPr>
          <p:nvPr/>
        </p:nvSpPr>
        <p:spPr bwMode="auto">
          <a:xfrm>
            <a:off x="1139825" y="1254125"/>
            <a:ext cx="6894513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动口能力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趣味活动：点兵点将。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请三名同学站在讲台上，头上分别戴着不同动  物的卡片。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老师随便来回点这三名同学，最后点到的那名同学指着自己头上的动物卡片问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“What’s this ?”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，台下的同学根据自己看到的动物卡片用句型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 It’s ...”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回答。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说对了就换人上讲台，再开始新一轮游戏。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3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2987350" y="145812"/>
            <a:ext cx="354917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Let’s sing!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37263" y="2451100"/>
            <a:ext cx="2116137" cy="1562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16388" name="Picture 2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37263" y="4041775"/>
            <a:ext cx="2116137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22988" y="2559050"/>
            <a:ext cx="1944687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90" name="矩形 1"/>
          <p:cNvSpPr>
            <a:spLocks noChangeArrowheads="1"/>
          </p:cNvSpPr>
          <p:nvPr/>
        </p:nvSpPr>
        <p:spPr bwMode="auto">
          <a:xfrm>
            <a:off x="1073150" y="771525"/>
            <a:ext cx="7243763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Old MacDonald Had a Farm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Old MacDonald had a farm, E-I-E-I-O.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 his farm he had a cow,  E-I-E-I-O.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With a “moo, moo” here,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 a “moo, moo” there.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Here a “moo”, there a “moo”.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Everywhere a “moo, moo”.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Old MacDonald had a farm, E-I-E-I-O.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Moo! Moo! Oink!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Oink! Meow!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Meow!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Quack! Quack! Cluck! Cluck! Woof!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Woof!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847725" y="1508125"/>
            <a:ext cx="8153400" cy="44862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火眼金睛。我会选。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They’re _____ the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A. of             B. with           C. on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70000"/>
              </a:lnSpc>
              <a:buFontTx/>
              <a:buAutoNum type="alphaUcPeriod"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 eaLnBrk="1" hangingPunct="1">
              <a:lnSpc>
                <a:spcPct val="170000"/>
              </a:lnSpc>
              <a:buFontTx/>
              <a:buAutoNum type="alphaUcPeriod"/>
              <a:defRPr/>
            </a:pP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I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have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 farm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an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a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on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2554288" y="2301875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2219325" y="480695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331913" y="3387725"/>
            <a:ext cx="7240587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81225" y="3386138"/>
            <a:ext cx="66452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由图片可知，他们是在农场。短语“在农场”，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 the farm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为固定搭配。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416" name="Picture 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38" y="2117725"/>
            <a:ext cx="1285875" cy="103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027113" y="1844675"/>
            <a:ext cx="80454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二、读问句，在正确的答语后面画上        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an eraser. (            )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ruler. (            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36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8225" y="1971675"/>
            <a:ext cx="4857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7350" y="3657600"/>
            <a:ext cx="4857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1100138" y="4291013"/>
            <a:ext cx="7240587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951038" y="4289425"/>
            <a:ext cx="66452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 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一般不用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a/an...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来回答，要用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a/an...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来回答。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009650" y="1993900"/>
            <a:ext cx="713105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979488" y="3209925"/>
            <a:ext cx="6608762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farm  farmer pig cow sheep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—What’s this?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 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—It’s a sheep.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99231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925" y="33575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39941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12800" y="1779588"/>
            <a:ext cx="7769225" cy="349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配套的课后作业，见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典中点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8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作业课件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3900488" y="4646613"/>
            <a:ext cx="194468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01" name="Picture 11" descr="https://ss0.bdstatic.com/70cFvHSh_Q1YnxGkpoWK1HF6hhy/it/u=1391326371,1202122335&amp;fm=27&amp;gp=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8125" y="1662113"/>
            <a:ext cx="2951163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3" descr="https://ss1.bdstatic.com/70cFvXSh_Q1YnxGkpoWK1HF6hhy/it/u=2424110509,1060116396&amp;fm=11&amp;gp=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16538" y="1677988"/>
            <a:ext cx="26162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2281913" y="142958"/>
            <a:ext cx="41145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What’s this?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1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1725" y="1023938"/>
            <a:ext cx="7273925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7313613" y="2146300"/>
            <a:ext cx="97948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farmer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5" name="矩形 1"/>
          <p:cNvSpPr>
            <a:spLocks noChangeArrowheads="1"/>
          </p:cNvSpPr>
          <p:nvPr/>
        </p:nvSpPr>
        <p:spPr bwMode="auto">
          <a:xfrm>
            <a:off x="7473950" y="3175000"/>
            <a:ext cx="658813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pig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6" name="矩形 1"/>
          <p:cNvSpPr>
            <a:spLocks noChangeArrowheads="1"/>
          </p:cNvSpPr>
          <p:nvPr/>
        </p:nvSpPr>
        <p:spPr bwMode="auto">
          <a:xfrm>
            <a:off x="7488238" y="4430713"/>
            <a:ext cx="70326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cow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3529013" y="5860289"/>
            <a:ext cx="4846637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sheep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01251" y="199787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2281913" y="142958"/>
            <a:ext cx="4114524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What’s this?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6163" y="4779963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8163" y="1677988"/>
            <a:ext cx="8197850" cy="291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561975" y="1771650"/>
            <a:ext cx="16764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0" name="矩形 1"/>
          <p:cNvSpPr>
            <a:spLocks noChangeArrowheads="1"/>
          </p:cNvSpPr>
          <p:nvPr/>
        </p:nvSpPr>
        <p:spPr bwMode="auto">
          <a:xfrm>
            <a:off x="2800350" y="1770063"/>
            <a:ext cx="15668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sheep.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1" name="矩形 1"/>
          <p:cNvSpPr>
            <a:spLocks noChangeArrowheads="1"/>
          </p:cNvSpPr>
          <p:nvPr/>
        </p:nvSpPr>
        <p:spPr bwMode="auto">
          <a:xfrm>
            <a:off x="4570413" y="1833563"/>
            <a:ext cx="176371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this?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2" name="矩形 1"/>
          <p:cNvSpPr>
            <a:spLocks noChangeArrowheads="1"/>
          </p:cNvSpPr>
          <p:nvPr/>
        </p:nvSpPr>
        <p:spPr bwMode="auto">
          <a:xfrm>
            <a:off x="7507288" y="1892300"/>
            <a:ext cx="12827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pig.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17"/>
          <p:cNvSpPr txBox="1">
            <a:spLocks noChangeArrowheads="1"/>
          </p:cNvSpPr>
          <p:nvPr/>
        </p:nvSpPr>
        <p:spPr bwMode="auto">
          <a:xfrm>
            <a:off x="2984500" y="1609725"/>
            <a:ext cx="3867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与农场相关的词汇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81088" y="1704975"/>
            <a:ext cx="1947862" cy="4762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717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" y="1589088"/>
            <a:ext cx="1190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矩形 1"/>
          <p:cNvSpPr>
            <a:spLocks noChangeArrowheads="1"/>
          </p:cNvSpPr>
          <p:nvPr/>
        </p:nvSpPr>
        <p:spPr bwMode="auto">
          <a:xfrm>
            <a:off x="1687513" y="3090863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551113" y="2841625"/>
            <a:ext cx="4140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/ɑː/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7" name="矩形 1"/>
          <p:cNvSpPr>
            <a:spLocks noChangeArrowheads="1"/>
          </p:cNvSpPr>
          <p:nvPr/>
        </p:nvSpPr>
        <p:spPr bwMode="auto">
          <a:xfrm>
            <a:off x="1649413" y="3692525"/>
            <a:ext cx="1190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535238" y="3473450"/>
            <a:ext cx="4289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 farm.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这是一个农场。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9" name="矩形 1"/>
          <p:cNvSpPr>
            <a:spLocks noChangeArrowheads="1"/>
          </p:cNvSpPr>
          <p:nvPr/>
        </p:nvSpPr>
        <p:spPr bwMode="auto">
          <a:xfrm>
            <a:off x="1651000" y="4349750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565400" y="4225925"/>
            <a:ext cx="996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farms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1" name="文本框 19"/>
          <p:cNvSpPr txBox="1">
            <a:spLocks noChangeArrowheads="1"/>
          </p:cNvSpPr>
          <p:nvPr/>
        </p:nvSpPr>
        <p:spPr bwMode="auto">
          <a:xfrm>
            <a:off x="1647825" y="1692275"/>
            <a:ext cx="1517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7182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25" y="158908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文本框 17"/>
          <p:cNvSpPr txBox="1">
            <a:spLocks noChangeArrowheads="1"/>
          </p:cNvSpPr>
          <p:nvPr/>
        </p:nvSpPr>
        <p:spPr bwMode="auto">
          <a:xfrm>
            <a:off x="2682875" y="2287588"/>
            <a:ext cx="38655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fɑːm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农场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84" name="Picture 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4025" y="2368550"/>
            <a:ext cx="838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85" name="矩形 1"/>
          <p:cNvSpPr>
            <a:spLocks noChangeArrowheads="1"/>
          </p:cNvSpPr>
          <p:nvPr/>
        </p:nvSpPr>
        <p:spPr bwMode="auto">
          <a:xfrm>
            <a:off x="1666875" y="49942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600325" y="4865688"/>
            <a:ext cx="3063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 the farm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在农场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182688" y="2125663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046288" y="1876425"/>
            <a:ext cx="41402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/ə(r)/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矩形 1"/>
          <p:cNvSpPr>
            <a:spLocks noChangeArrowheads="1"/>
          </p:cNvSpPr>
          <p:nvPr/>
        </p:nvSpPr>
        <p:spPr bwMode="auto">
          <a:xfrm>
            <a:off x="1185863" y="2617788"/>
            <a:ext cx="1189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071688" y="2398713"/>
            <a:ext cx="60737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father is a farmer.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我父亲是一个农民。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9" name="矩形 1"/>
          <p:cNvSpPr>
            <a:spLocks noChangeArrowheads="1"/>
          </p:cNvSpPr>
          <p:nvPr/>
        </p:nvSpPr>
        <p:spPr bwMode="auto">
          <a:xfrm>
            <a:off x="1187450" y="31654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101850" y="3043238"/>
            <a:ext cx="1360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farmers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1" name="文本框 17"/>
          <p:cNvSpPr txBox="1">
            <a:spLocks noChangeArrowheads="1"/>
          </p:cNvSpPr>
          <p:nvPr/>
        </p:nvSpPr>
        <p:spPr bwMode="auto">
          <a:xfrm>
            <a:off x="2492375" y="1387475"/>
            <a:ext cx="3513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/’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fɑːmə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(r)/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农民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7300" y="1460500"/>
            <a:ext cx="11525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3762375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矩形 16"/>
          <p:cNvSpPr>
            <a:spLocks noChangeArrowheads="1"/>
          </p:cNvSpPr>
          <p:nvPr/>
        </p:nvSpPr>
        <p:spPr bwMode="auto">
          <a:xfrm>
            <a:off x="1552575" y="3611563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矩形 2"/>
          <p:cNvSpPr>
            <a:spLocks noChangeArrowheads="1"/>
          </p:cNvSpPr>
          <p:nvPr/>
        </p:nvSpPr>
        <p:spPr bwMode="auto">
          <a:xfrm>
            <a:off x="2379663" y="3595688"/>
            <a:ext cx="31892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结尾的职业名词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4213" y="4205288"/>
            <a:ext cx="549275" cy="90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4205288"/>
            <a:ext cx="781050" cy="86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1050" y="4233863"/>
            <a:ext cx="547688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1555750" y="5076825"/>
            <a:ext cx="6672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teacher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老师 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driver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司机 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worker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工人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2940050" y="5611813"/>
            <a:ext cx="5257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farmer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农民起得早，辛勤耕耘收成好。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11" name="组合 2"/>
          <p:cNvGrpSpPr/>
          <p:nvPr/>
        </p:nvGrpSpPr>
        <p:grpSpPr bwMode="auto">
          <a:xfrm>
            <a:off x="1284288" y="5754688"/>
            <a:ext cx="2308225" cy="461962"/>
            <a:chOff x="494031" y="4005263"/>
            <a:chExt cx="2308700" cy="461088"/>
          </a:xfrm>
        </p:grpSpPr>
        <p:sp>
          <p:nvSpPr>
            <p:cNvPr id="8212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213" name="图片 29" descr="花盆.pn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94031" y="402558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5" grpId="0"/>
      <p:bldP spid="32" grpId="0" build="p"/>
      <p:bldP spid="34" grpId="0" build="p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912813" y="2262188"/>
            <a:ext cx="1189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798638" y="2043113"/>
            <a:ext cx="60737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lovely pig.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它是一头可爱的猪。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矩形 1"/>
          <p:cNvSpPr>
            <a:spLocks noChangeArrowheads="1"/>
          </p:cNvSpPr>
          <p:nvPr/>
        </p:nvSpPr>
        <p:spPr bwMode="auto">
          <a:xfrm>
            <a:off x="914400" y="2811463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828800" y="2687638"/>
            <a:ext cx="777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pigs 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3" name="文本框 17"/>
          <p:cNvSpPr txBox="1">
            <a:spLocks noChangeArrowheads="1"/>
          </p:cNvSpPr>
          <p:nvPr/>
        </p:nvSpPr>
        <p:spPr bwMode="auto">
          <a:xfrm>
            <a:off x="1768475" y="1577975"/>
            <a:ext cx="2400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/pɪɡ/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猪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4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5838" y="3408363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矩形 16"/>
          <p:cNvSpPr>
            <a:spLocks noChangeArrowheads="1"/>
          </p:cNvSpPr>
          <p:nvPr/>
        </p:nvSpPr>
        <p:spPr bwMode="auto">
          <a:xfrm>
            <a:off x="1279525" y="3257550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矩形 2"/>
          <p:cNvSpPr>
            <a:spLocks noChangeArrowheads="1"/>
          </p:cNvSpPr>
          <p:nvPr/>
        </p:nvSpPr>
        <p:spPr bwMode="auto">
          <a:xfrm>
            <a:off x="2106613" y="3241675"/>
            <a:ext cx="2728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大的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5838" y="1644650"/>
            <a:ext cx="7048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8" name="矩形 1"/>
          <p:cNvSpPr>
            <a:spLocks noChangeArrowheads="1"/>
          </p:cNvSpPr>
          <p:nvPr/>
        </p:nvSpPr>
        <p:spPr bwMode="auto">
          <a:xfrm>
            <a:off x="873125" y="3924300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三字经记忆法：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2992438" y="3821113"/>
            <a:ext cx="5645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把单词编成简单的三字经加以记忆的方法。如：一只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pig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，非常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，很会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dig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30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4213" y="4943475"/>
            <a:ext cx="1611312" cy="109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32" grpId="0" build="p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1087438" y="2466975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51038" y="2217738"/>
            <a:ext cx="4140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ow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/aʊ/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矩形 1"/>
          <p:cNvSpPr>
            <a:spLocks noChangeArrowheads="1"/>
          </p:cNvSpPr>
          <p:nvPr/>
        </p:nvSpPr>
        <p:spPr bwMode="auto">
          <a:xfrm>
            <a:off x="1090613" y="3013075"/>
            <a:ext cx="1189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976438" y="2903538"/>
            <a:ext cx="4492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 black and white cow.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这是一头黑白相间的奶牛。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7" name="矩形 1"/>
          <p:cNvSpPr>
            <a:spLocks noChangeArrowheads="1"/>
          </p:cNvSpPr>
          <p:nvPr/>
        </p:nvSpPr>
        <p:spPr bwMode="auto">
          <a:xfrm>
            <a:off x="1092200" y="4121150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006600" y="3997325"/>
            <a:ext cx="9032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cows 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9" name="文本框 17"/>
          <p:cNvSpPr txBox="1">
            <a:spLocks noChangeArrowheads="1"/>
          </p:cNvSpPr>
          <p:nvPr/>
        </p:nvSpPr>
        <p:spPr bwMode="auto">
          <a:xfrm>
            <a:off x="2095500" y="1714500"/>
            <a:ext cx="418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/kaʊ/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母牛；奶牛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50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3638" y="471805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矩形 16"/>
          <p:cNvSpPr>
            <a:spLocks noChangeArrowheads="1"/>
          </p:cNvSpPr>
          <p:nvPr/>
        </p:nvSpPr>
        <p:spPr bwMode="auto">
          <a:xfrm>
            <a:off x="1457325" y="456723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矩形 2"/>
          <p:cNvSpPr>
            <a:spLocks noChangeArrowheads="1"/>
          </p:cNvSpPr>
          <p:nvPr/>
        </p:nvSpPr>
        <p:spPr bwMode="auto">
          <a:xfrm>
            <a:off x="2284413" y="4551363"/>
            <a:ext cx="31877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怎样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9513" y="1782763"/>
            <a:ext cx="8191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4" descr="https://timgsa.baidu.com/timg?image&amp;quality=80&amp;size=b9999_10000&amp;sec=1507786080820&amp;di=d88f42e80a54ba7d41e5f76196969caf&amp;imgtype=0&amp;src=http%3A%2F%2Ftupian.enterdesk.com%2F2015%2Fsaraxuss%2F04%2F18%2Fniu%2F2%2F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13438" y="3525838"/>
            <a:ext cx="26987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5" grpId="0"/>
      <p:bldP spid="3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087438" y="2125663"/>
            <a:ext cx="1112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951038" y="1876425"/>
            <a:ext cx="3686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/iː/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1090613" y="2671763"/>
            <a:ext cx="1189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976438" y="2562225"/>
            <a:ext cx="40687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 sheep.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它是一只绵羊。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092200" y="323373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006600" y="3111500"/>
            <a:ext cx="1050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sheep 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3" name="文本框 17"/>
          <p:cNvSpPr txBox="1">
            <a:spLocks noChangeArrowheads="1"/>
          </p:cNvSpPr>
          <p:nvPr/>
        </p:nvSpPr>
        <p:spPr bwMode="auto">
          <a:xfrm>
            <a:off x="2368550" y="1387475"/>
            <a:ext cx="3376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/ʃiːp/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羊；绵羊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750" y="1468438"/>
            <a:ext cx="11239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275" name="组合 1"/>
          <p:cNvGrpSpPr/>
          <p:nvPr/>
        </p:nvGrpSpPr>
        <p:grpSpPr bwMode="auto">
          <a:xfrm>
            <a:off x="1204913" y="3830638"/>
            <a:ext cx="1504950" cy="1257300"/>
            <a:chOff x="603250" y="3113088"/>
            <a:chExt cx="1917700" cy="1485900"/>
          </a:xfrm>
        </p:grpSpPr>
        <p:pic>
          <p:nvPicPr>
            <p:cNvPr id="11280" name="图片 3" descr="泡泡1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03250" y="3113088"/>
              <a:ext cx="19177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1" name="文本框 2"/>
            <p:cNvSpPr txBox="1">
              <a:spLocks noChangeArrowheads="1"/>
            </p:cNvSpPr>
            <p:nvPr/>
          </p:nvSpPr>
          <p:spPr bwMode="auto">
            <a:xfrm>
              <a:off x="856000" y="3299832"/>
              <a:ext cx="1344269" cy="918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易错点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  <a:p>
              <a:pPr algn="ctr" eaLnBrk="1" hangingPunct="1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提示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</p:txBody>
        </p:sp>
      </p:grp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2581275" y="4954588"/>
            <a:ext cx="60325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绵羊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sheep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的单数形式和复数形式是一样的！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7" name="矩形 1"/>
          <p:cNvSpPr>
            <a:spLocks noChangeArrowheads="1"/>
          </p:cNvSpPr>
          <p:nvPr/>
        </p:nvSpPr>
        <p:spPr bwMode="auto">
          <a:xfrm>
            <a:off x="1189038" y="5556250"/>
            <a:ext cx="1500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444750" y="5432425"/>
            <a:ext cx="1922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sleep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睡觉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279" name="Picture 26" descr="https://ss3.bdstatic.com/70cFv8Sh_Q1YnxGkpoWK1HF6hhy/it/u=3176133506,524762005&amp;fm=27&amp;gp=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69038" y="1662113"/>
            <a:ext cx="1698625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43" grpId="0" autoUpdateAnimBg="0"/>
      <p:bldP spid="45" grpId="0" autoUpdateAnimBg="0"/>
      <p:bldP spid="28" grpId="0" autoUpdateAnimBg="0"/>
      <p:bldP spid="34" grpId="0" autoUpdateAnimBg="0"/>
    </p:bldLst>
  </p:timing>
</p:sld>
</file>

<file path=ppt/tags/tag1.xml><?xml version="1.0" encoding="utf-8"?>
<p:tagLst xmlns:p="http://schemas.openxmlformats.org/presentationml/2006/main">
  <p:tag name="KSO_WPP_MARK_KEY" val="723df6c7-65f9-46bf-9538-9d110e81a2c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2963</Words>
  <Application>WPS 演示</Application>
  <PresentationFormat>全屏显示(4:3)</PresentationFormat>
  <Paragraphs>251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Hei</vt:lpstr>
      <vt:lpstr>Adobe 黑体 Std R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624</cp:revision>
  <dcterms:created xsi:type="dcterms:W3CDTF">2016-01-15T00:46:00Z</dcterms:created>
  <dcterms:modified xsi:type="dcterms:W3CDTF">2023-03-04T11:48:35Z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64C7C23986E54F48B043A2ED7950AA1D</vt:lpwstr>
  </property>
  <property fmtid="{D5CDD505-2E9C-101B-9397-08002B2CF9AE}" pid="3" name="KSOProductBuildVer">
    <vt:lpwstr>2052-11.1.0.13703</vt:lpwstr>
  </property>
</Properties>
</file>