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0"/>
  </p:handoutMasterIdLst>
  <p:sldIdLst>
    <p:sldId id="280" r:id="rId3"/>
    <p:sldId id="383" r:id="rId5"/>
    <p:sldId id="319" r:id="rId6"/>
    <p:sldId id="375" r:id="rId7"/>
    <p:sldId id="379" r:id="rId8"/>
    <p:sldId id="376" r:id="rId9"/>
    <p:sldId id="382" r:id="rId10"/>
    <p:sldId id="389" r:id="rId11"/>
    <p:sldId id="388" r:id="rId12"/>
    <p:sldId id="384" r:id="rId13"/>
    <p:sldId id="385" r:id="rId14"/>
    <p:sldId id="386" r:id="rId15"/>
    <p:sldId id="351" r:id="rId16"/>
    <p:sldId id="387" r:id="rId17"/>
    <p:sldId id="371" r:id="rId18"/>
    <p:sldId id="268" r:id="rId19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2F3FC"/>
    <a:srgbClr val="0000FF"/>
    <a:srgbClr val="E6FBFE"/>
    <a:srgbClr val="57D2E3"/>
    <a:srgbClr val="21B1C5"/>
    <a:srgbClr val="4BCFE1"/>
    <a:srgbClr val="5BADF7"/>
    <a:srgbClr val="6A56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85" autoAdjust="0"/>
    <p:restoredTop sz="94660" autoAdjust="0"/>
  </p:normalViewPr>
  <p:slideViewPr>
    <p:cSldViewPr snapToGrid="0">
      <p:cViewPr>
        <p:scale>
          <a:sx n="100" d="100"/>
          <a:sy n="100" d="100"/>
        </p:scale>
        <p:origin x="-336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FE6DB743-9EF1-4D02-879B-6B8CF1740F0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B3EB8FA5-5EA9-4783-BF76-F3CE213A696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5DA4C20-9504-42E3-97BD-EC8E4BFBB6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EB8FA5-5EA9-4783-BF76-F3CE213A69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ln>
            <a:solidFill>
              <a:srgbClr val="000000"/>
            </a:solidFill>
            <a:miter lim="800000"/>
          </a:ln>
        </p:spPr>
      </p:sp>
      <p:sp>
        <p:nvSpPr>
          <p:cNvPr id="2457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7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184A19A-EB3C-40DE-8B07-80F54E5AF15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1" y="876300"/>
            <a:ext cx="6107906" cy="3740150"/>
            <a:chOff x="-1" y="869694"/>
            <a:chExt cx="8144452" cy="3740406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dirty="0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4899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1" y="171612"/>
            <a:ext cx="9144001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 noChangeArrowheads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 bwMode="auto">
          <a:xfrm>
            <a:off x="1675210" y="182564"/>
            <a:ext cx="7468790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04635" y="252414"/>
            <a:ext cx="392906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9144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-1" y="2127510"/>
            <a:ext cx="9144001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1975247" y="2373314"/>
            <a:ext cx="5828109" cy="923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5400" b="1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/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4898" y="1846874"/>
            <a:ext cx="6123249" cy="1666632"/>
            <a:chOff x="-628926" y="1964712"/>
            <a:chExt cx="8162808" cy="1670046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567889" y="1964712"/>
              <a:ext cx="5951761" cy="66256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buFontTx/>
                <a:buNone/>
                <a:defRPr/>
              </a:pPr>
              <a:r>
                <a:rPr lang="en-US" altLang="zh-CN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Unit 1 Lesson 6</a:t>
              </a:r>
              <a:endPara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628926" y="2802059"/>
              <a:ext cx="8162808" cy="8326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Tx/>
                <a:buNone/>
                <a:defRPr/>
              </a:pPr>
              <a:r>
                <a:rPr lang="en-US" altLang="zh-CN" sz="4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 Can I Help You?</a:t>
              </a:r>
              <a:endParaRPr lang="zh-CN" alt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7174" name="图片 8" descr="英语冀教（三起）三年级下册（2012年新编）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28147" y="1519238"/>
            <a:ext cx="3005138" cy="4295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410" name="Rectangle 2"/>
          <p:cNvSpPr txBox="1">
            <a:spLocks noChangeArrowheads="1"/>
          </p:cNvSpPr>
          <p:nvPr/>
        </p:nvSpPr>
        <p:spPr bwMode="auto">
          <a:xfrm>
            <a:off x="2234804" y="731838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48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New sentence</a:t>
            </a:r>
            <a:endParaRPr lang="en-US" altLang="zh-CN" sz="48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0" y="1484313"/>
            <a:ext cx="35599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Can I help you?</a:t>
            </a:r>
            <a:endParaRPr lang="zh-CN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565548" y="2130426"/>
            <a:ext cx="8578453" cy="1954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0" hangingPunct="0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在自己想为对方提供帮助时可以使用这个句子。</a:t>
            </a:r>
            <a:endPara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 eaLnBrk="0" hangingPunct="0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其回答通常为“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Yes, please.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”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（是的，太感谢了。</a:t>
            </a:r>
            <a:endPara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 eaLnBrk="0" hangingPunct="0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）或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No, thanks.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（不，谢谢。）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”</a:t>
            </a:r>
            <a:endPara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391716" y="5083176"/>
            <a:ext cx="35611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</a:rPr>
              <a:t> Can I help you?</a:t>
            </a:r>
            <a:endParaRPr lang="zh-CN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3907631" y="5054601"/>
            <a:ext cx="33099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</a:rPr>
              <a:t> Yes, please.</a:t>
            </a:r>
            <a:endParaRPr lang="zh-CN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3907631" y="5903914"/>
            <a:ext cx="33099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altLang="zh-CN" sz="2800" b="1" dirty="0">
                <a:latin typeface="Times New Roman" panose="02020603050405020304" pitchFamily="18" charset="0"/>
              </a:rPr>
              <a:t> No, thanks.</a:t>
            </a:r>
            <a:endParaRPr lang="zh-CN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17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0" y="1323976"/>
            <a:ext cx="21443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拓展</a:t>
            </a:r>
            <a:endParaRPr lang="zh-CN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489347" y="1898651"/>
            <a:ext cx="8153400" cy="1954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0" hangingPunct="0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“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Can I help you?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”也是服务员、售货员和图书管理员等一些从事服务性行业的人员常用的口语，其含义随具体语境的变化而变化。</a:t>
            </a:r>
            <a:endPara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8436" name="Rectangle 2"/>
          <p:cNvSpPr txBox="1">
            <a:spLocks noChangeArrowheads="1"/>
          </p:cNvSpPr>
          <p:nvPr/>
        </p:nvSpPr>
        <p:spPr bwMode="auto">
          <a:xfrm>
            <a:off x="2234804" y="731838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48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New sentence</a:t>
            </a:r>
            <a:endParaRPr lang="en-US" altLang="zh-CN" sz="48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-402431" y="1266826"/>
            <a:ext cx="21443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例如：</a:t>
            </a:r>
            <a:endParaRPr lang="zh-CN" altLang="zh-CN" sz="28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0" y="2087564"/>
            <a:ext cx="9144000" cy="137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0" hangingPunct="0">
              <a:lnSpc>
                <a:spcPts val="5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在商店：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— Can I help you? 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你想要买什么？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 eaLnBrk="0" hangingPunct="0">
              <a:lnSpc>
                <a:spcPts val="5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        — Please show me that hat.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请给我看看那顶帽子。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9460" name="Rectangle 2"/>
          <p:cNvSpPr txBox="1">
            <a:spLocks noChangeArrowheads="1"/>
          </p:cNvSpPr>
          <p:nvPr/>
        </p:nvSpPr>
        <p:spPr bwMode="auto">
          <a:xfrm>
            <a:off x="2234804" y="731838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48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New sentence</a:t>
            </a:r>
            <a:endParaRPr lang="en-US" altLang="zh-CN" sz="48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0" y="3625851"/>
            <a:ext cx="9144000" cy="137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0" hangingPunct="0">
              <a:lnSpc>
                <a:spcPts val="5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在饭店：</a:t>
            </a: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— Can I help you? </a:t>
            </a:r>
            <a:r>
              <a:rPr lang="zh-CN" altLang="en-US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你想要吃点什么？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 eaLnBrk="0" hangingPunct="0">
              <a:lnSpc>
                <a:spcPts val="5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                 — A hamburger, please. </a:t>
            </a:r>
            <a:r>
              <a:rPr lang="zh-CN" altLang="en-US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请来一个汉堡。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0" y="5149851"/>
            <a:ext cx="9144000" cy="137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0" hangingPunct="0">
              <a:lnSpc>
                <a:spcPts val="5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在图书馆：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— Can I help you? 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你想借什么书？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 eaLnBrk="0" hangingPunct="0">
              <a:lnSpc>
                <a:spcPts val="5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            — A music book, please. 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请拿一本音乐书。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0482" name="Rectangle 2"/>
          <p:cNvSpPr txBox="1">
            <a:spLocks noChangeArrowheads="1"/>
          </p:cNvSpPr>
          <p:nvPr/>
        </p:nvSpPr>
        <p:spPr bwMode="auto">
          <a:xfrm>
            <a:off x="2234804" y="731838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48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Test</a:t>
            </a:r>
            <a:endParaRPr lang="en-US" altLang="zh-CN" sz="48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667941" y="1967524"/>
            <a:ext cx="782716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小明掉到了陷阱了，可以这样求救：（</a:t>
            </a: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zh-CN" altLang="zh-CN" sz="32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962026" y="3418499"/>
            <a:ext cx="355996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</a:rPr>
              <a:t>A: Help! Help!</a:t>
            </a:r>
            <a:endParaRPr lang="zh-CN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 Box 2"/>
          <p:cNvSpPr txBox="1">
            <a:spLocks noChangeArrowheads="1"/>
          </p:cNvSpPr>
          <p:nvPr/>
        </p:nvSpPr>
        <p:spPr bwMode="auto">
          <a:xfrm>
            <a:off x="700088" y="4753587"/>
            <a:ext cx="356115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</a:rPr>
              <a:t>B: Come on!</a:t>
            </a:r>
            <a:endParaRPr lang="zh-CN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7275910" y="1994234"/>
            <a:ext cx="1219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zh-CN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3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506" name="Rectangle 2"/>
          <p:cNvSpPr txBox="1">
            <a:spLocks noChangeArrowheads="1"/>
          </p:cNvSpPr>
          <p:nvPr/>
        </p:nvSpPr>
        <p:spPr bwMode="auto">
          <a:xfrm>
            <a:off x="2234804" y="731838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48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Test</a:t>
            </a:r>
            <a:endParaRPr lang="en-US" altLang="zh-CN" sz="48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1883569" y="3617914"/>
            <a:ext cx="355996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</a:rPr>
              <a:t>A: Yes, you can’t.</a:t>
            </a:r>
            <a:endParaRPr lang="zh-CN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 Box 2"/>
          <p:cNvSpPr txBox="1">
            <a:spLocks noChangeArrowheads="1"/>
          </p:cNvSpPr>
          <p:nvPr/>
        </p:nvSpPr>
        <p:spPr bwMode="auto">
          <a:xfrm>
            <a:off x="1687116" y="4518026"/>
            <a:ext cx="356115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</a:rPr>
              <a:t>B: No, you can.</a:t>
            </a:r>
            <a:endParaRPr lang="zh-CN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3092054" y="2630489"/>
            <a:ext cx="1219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zh-CN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807369" y="1817689"/>
            <a:ext cx="355996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</a:rPr>
              <a:t> Can I help you?</a:t>
            </a:r>
            <a:endParaRPr lang="zh-CN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1796654" y="2732089"/>
            <a:ext cx="364569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en-US" altLang="zh-CN" sz="3200" b="1" u="sng" dirty="0">
                <a:latin typeface="Times New Roman" panose="02020603050405020304" pitchFamily="18" charset="0"/>
              </a:rPr>
              <a:t>                           .</a:t>
            </a:r>
            <a:endParaRPr lang="zh-CN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1731169" y="5300664"/>
            <a:ext cx="33087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</a:rPr>
              <a:t>C: Yes, please.</a:t>
            </a:r>
            <a:endParaRPr lang="zh-CN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4" grpId="0"/>
      <p:bldP spid="8" grpId="0"/>
      <p:bldP spid="10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2530" name="Rectangle 2"/>
          <p:cNvSpPr txBox="1">
            <a:spLocks noChangeArrowheads="1"/>
          </p:cNvSpPr>
          <p:nvPr/>
        </p:nvSpPr>
        <p:spPr bwMode="auto">
          <a:xfrm>
            <a:off x="2234804" y="717550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48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Homework</a:t>
            </a:r>
            <a:endParaRPr lang="en-US" altLang="zh-CN" sz="48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  <a:p>
            <a:pPr algn="ctr" eaLnBrk="0" hangingPunct="0">
              <a:lnSpc>
                <a:spcPct val="90000"/>
              </a:lnSpc>
            </a:pPr>
            <a:endParaRPr lang="en-US" altLang="zh-CN" sz="48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14" name="TextBox 3"/>
          <p:cNvSpPr>
            <a:spLocks noChangeArrowheads="1"/>
          </p:cNvSpPr>
          <p:nvPr/>
        </p:nvSpPr>
        <p:spPr bwMode="auto">
          <a:xfrm>
            <a:off x="653470" y="2361835"/>
            <a:ext cx="7974715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ts val="4000"/>
              </a:lnSpc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32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会读写本课单词。 </a:t>
            </a:r>
            <a:endParaRPr lang="en-US" altLang="zh-CN" sz="32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>
              <a:lnSpc>
                <a:spcPts val="4000"/>
              </a:lnSpc>
            </a:pP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ts val="4000"/>
              </a:lnSpc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、抄写并背会本课对话</a:t>
            </a:r>
            <a:r>
              <a:rPr lang="zh-CN" altLang="en-US" sz="32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 </a:t>
            </a:r>
            <a:endParaRPr lang="en-US" altLang="zh-CN" sz="3200" b="1" dirty="0">
              <a:latin typeface="Times New Roman" panose="02020603050405020304" pitchFamily="18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2" name="Picture 2" descr="D:\淘宝课件\冀教版小学英语三年级下册  三年级起点\17春冀教（三起）三英下--教材图片素材\Unit 1\small\box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56010" y="1506539"/>
            <a:ext cx="3086100" cy="294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375048" y="4513263"/>
            <a:ext cx="337304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600" b="1" dirty="0">
                <a:latin typeface="Times New Roman" panose="02020603050405020304" pitchFamily="18" charset="0"/>
              </a:rPr>
              <a:t>What’s this?</a:t>
            </a:r>
            <a:endParaRPr lang="en-US" altLang="zh-C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1189435" y="5408613"/>
            <a:ext cx="289321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600" b="1" dirty="0">
                <a:latin typeface="Times New Roman" panose="02020603050405020304" pitchFamily="18" charset="0"/>
              </a:rPr>
              <a:t>It’s a box .</a:t>
            </a:r>
            <a:endParaRPr lang="en-US" altLang="zh-C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3" descr="D:\淘宝课件\冀教版小学英语三年级下册  三年级起点\17春冀教（三起）三英下--教材图片素材\Unit 1\small\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46973" y="1728788"/>
            <a:ext cx="2868215" cy="274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4090987" y="4552950"/>
            <a:ext cx="362545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600" b="1" dirty="0">
                <a:latin typeface="Times New Roman" panose="02020603050405020304" pitchFamily="18" charset="0"/>
              </a:rPr>
              <a:t>Where is the cat?</a:t>
            </a:r>
            <a:endParaRPr lang="en-US" altLang="zh-C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5122069" y="5454651"/>
            <a:ext cx="337304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600" b="1" dirty="0">
                <a:latin typeface="Times New Roman" panose="02020603050405020304" pitchFamily="18" charset="0"/>
              </a:rPr>
              <a:t>It’s in the box.</a:t>
            </a:r>
            <a:endParaRPr lang="en-US" altLang="zh-C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13109" y="873126"/>
            <a:ext cx="3333475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4000" b="1" dirty="0">
                <a:latin typeface="Times New Roman" panose="02020603050405020304" pitchFamily="18" charset="0"/>
                <a:sym typeface="Calibri Light" panose="020F0302020204030204" pitchFamily="34" charset="0"/>
              </a:rPr>
              <a:t>Review</a:t>
            </a:r>
            <a:endParaRPr lang="en-US" altLang="zh-CN" sz="4000" b="1" dirty="0"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18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242" name="Rectangle 2"/>
          <p:cNvSpPr txBox="1">
            <a:spLocks noChangeArrowheads="1"/>
          </p:cNvSpPr>
          <p:nvPr/>
        </p:nvSpPr>
        <p:spPr bwMode="auto">
          <a:xfrm>
            <a:off x="2234804" y="731838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48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Story </a:t>
            </a:r>
            <a:r>
              <a:rPr lang="en-US" altLang="zh-CN" sz="4800" b="1" dirty="0" smtClean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time</a:t>
            </a:r>
            <a:endParaRPr lang="en-US" altLang="zh-CN" sz="48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pic>
        <p:nvPicPr>
          <p:cNvPr id="5132" name="Picture 12" descr="D:\淘宝课件\冀教版小学英语三年级下册  三年级起点\17春冀教（三起）三英下--教材图片素材\Unit 1\023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6917" y="2946401"/>
            <a:ext cx="3221831" cy="357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9"/>
          <p:cNvGrpSpPr/>
          <p:nvPr/>
        </p:nvGrpSpPr>
        <p:grpSpPr bwMode="auto">
          <a:xfrm>
            <a:off x="-294085" y="1608139"/>
            <a:ext cx="2664620" cy="2020885"/>
            <a:chOff x="0" y="1608393"/>
            <a:chExt cx="3552619" cy="2020178"/>
          </a:xfrm>
        </p:grpSpPr>
        <p:sp>
          <p:nvSpPr>
            <p:cNvPr id="10245" name="Text Box 2"/>
            <p:cNvSpPr txBox="1">
              <a:spLocks noChangeArrowheads="1"/>
            </p:cNvSpPr>
            <p:nvPr/>
          </p:nvSpPr>
          <p:spPr bwMode="auto">
            <a:xfrm>
              <a:off x="0" y="1608393"/>
              <a:ext cx="3552619" cy="1076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sz="3200" b="1" dirty="0">
                  <a:latin typeface="Times New Roman" panose="02020603050405020304" pitchFamily="18" charset="0"/>
                </a:rPr>
                <a:t>Help!</a:t>
              </a:r>
              <a:endParaRPr lang="en-US" altLang="zh-CN" sz="3200" b="1" dirty="0">
                <a:latin typeface="Times New Roman" panose="02020603050405020304" pitchFamily="18" charset="0"/>
              </a:endParaRPr>
            </a:p>
            <a:p>
              <a:pPr algn="ctr" eaLnBrk="0" hangingPunct="0"/>
              <a:r>
                <a:rPr lang="en-US" altLang="zh-CN" sz="3200" b="1" dirty="0">
                  <a:latin typeface="Times New Roman" panose="02020603050405020304" pitchFamily="18" charset="0"/>
                </a:rPr>
                <a:t>Help!</a:t>
              </a:r>
              <a:endParaRPr lang="zh-CN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0246" name="直接箭头连接符 18"/>
            <p:cNvCxnSpPr>
              <a:cxnSpLocks noChangeShapeType="1"/>
            </p:cNvCxnSpPr>
            <p:nvPr/>
          </p:nvCxnSpPr>
          <p:spPr bwMode="auto">
            <a:xfrm rot="16200000" flipH="1">
              <a:off x="1792512" y="3040742"/>
              <a:ext cx="609600" cy="566057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10247" name="直接连接符 21"/>
          <p:cNvCxnSpPr>
            <a:cxnSpLocks noChangeShapeType="1"/>
          </p:cNvCxnSpPr>
          <p:nvPr/>
        </p:nvCxnSpPr>
        <p:spPr bwMode="auto">
          <a:xfrm rot="5400000">
            <a:off x="682427" y="4262637"/>
            <a:ext cx="5189537" cy="1191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3" name="Picture 12" descr="D:\淘宝课件\冀教版小学英语三年级下册  三年级起点\17春冀教（三起）三英下--教材图片素材\Unit 1\02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97091" y="2965450"/>
            <a:ext cx="3399234" cy="253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3" descr="D:\淘宝课件\冀教版小学英语三年级下册  三年级起点\17春冀教（三起）三英下--教材图片素材\Unit 1\02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6125" y="2251075"/>
            <a:ext cx="2000250" cy="333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44"/>
          <p:cNvGrpSpPr/>
          <p:nvPr/>
        </p:nvGrpSpPr>
        <p:grpSpPr bwMode="auto">
          <a:xfrm>
            <a:off x="3681413" y="1517651"/>
            <a:ext cx="4600575" cy="1268411"/>
            <a:chOff x="4908510" y="1517564"/>
            <a:chExt cx="6133587" cy="1269176"/>
          </a:xfrm>
        </p:grpSpPr>
        <p:sp>
          <p:nvSpPr>
            <p:cNvPr id="10251" name="Text Box 2"/>
            <p:cNvSpPr txBox="1">
              <a:spLocks noChangeArrowheads="1"/>
            </p:cNvSpPr>
            <p:nvPr/>
          </p:nvSpPr>
          <p:spPr bwMode="auto">
            <a:xfrm>
              <a:off x="4908510" y="1517564"/>
              <a:ext cx="6133587" cy="585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sz="3200" b="1" dirty="0">
                  <a:latin typeface="Times New Roman" panose="02020603050405020304" pitchFamily="18" charset="0"/>
                </a:rPr>
                <a:t>What happened?</a:t>
              </a:r>
              <a:endParaRPr lang="zh-CN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0252" name="直接箭头连接符 35"/>
            <p:cNvCxnSpPr>
              <a:cxnSpLocks noChangeShapeType="1"/>
            </p:cNvCxnSpPr>
            <p:nvPr/>
          </p:nvCxnSpPr>
          <p:spPr bwMode="auto">
            <a:xfrm rot="5400000">
              <a:off x="6466112" y="2315025"/>
              <a:ext cx="508000" cy="435429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" name="组合 45"/>
          <p:cNvGrpSpPr/>
          <p:nvPr/>
        </p:nvGrpSpPr>
        <p:grpSpPr bwMode="auto">
          <a:xfrm>
            <a:off x="5999560" y="2376488"/>
            <a:ext cx="3493294" cy="990600"/>
            <a:chOff x="7999112" y="2375779"/>
            <a:chExt cx="4658749" cy="991532"/>
          </a:xfrm>
        </p:grpSpPr>
        <p:sp>
          <p:nvSpPr>
            <p:cNvPr id="10254" name="Text Box 2"/>
            <p:cNvSpPr txBox="1">
              <a:spLocks noChangeArrowheads="1"/>
            </p:cNvSpPr>
            <p:nvPr/>
          </p:nvSpPr>
          <p:spPr bwMode="auto">
            <a:xfrm>
              <a:off x="7999112" y="2375779"/>
              <a:ext cx="4658749" cy="585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sz="3200" b="1" dirty="0">
                  <a:latin typeface="Times New Roman" panose="02020603050405020304" pitchFamily="18" charset="0"/>
                </a:rPr>
                <a:t>I’m stuck.</a:t>
              </a:r>
              <a:endParaRPr lang="zh-CN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0255" name="直接箭头连接符 37"/>
            <p:cNvCxnSpPr>
              <a:cxnSpLocks noChangeShapeType="1"/>
            </p:cNvCxnSpPr>
            <p:nvPr/>
          </p:nvCxnSpPr>
          <p:spPr bwMode="auto">
            <a:xfrm rot="10800000" flipV="1">
              <a:off x="9855200" y="3106054"/>
              <a:ext cx="304800" cy="261257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6" name="组合 47"/>
          <p:cNvGrpSpPr/>
          <p:nvPr/>
        </p:nvGrpSpPr>
        <p:grpSpPr bwMode="auto">
          <a:xfrm>
            <a:off x="3064669" y="5587996"/>
            <a:ext cx="3559969" cy="936135"/>
            <a:chOff x="4086327" y="5587995"/>
            <a:chExt cx="4747240" cy="935761"/>
          </a:xfrm>
        </p:grpSpPr>
        <p:sp>
          <p:nvSpPr>
            <p:cNvPr id="10257" name="Text Box 2"/>
            <p:cNvSpPr txBox="1">
              <a:spLocks noChangeArrowheads="1"/>
            </p:cNvSpPr>
            <p:nvPr/>
          </p:nvSpPr>
          <p:spPr bwMode="auto">
            <a:xfrm>
              <a:off x="4086327" y="5939215"/>
              <a:ext cx="4747240" cy="584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sz="3200" b="1" dirty="0">
                  <a:latin typeface="Times New Roman" panose="02020603050405020304" pitchFamily="18" charset="0"/>
                </a:rPr>
                <a:t>Can I help you?</a:t>
              </a:r>
              <a:endParaRPr lang="zh-CN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0258" name="直接箭头连接符 41"/>
            <p:cNvCxnSpPr>
              <a:cxnSpLocks noChangeShapeType="1"/>
            </p:cNvCxnSpPr>
            <p:nvPr/>
          </p:nvCxnSpPr>
          <p:spPr bwMode="auto">
            <a:xfrm rot="16200000" flipV="1">
              <a:off x="5965370" y="5762167"/>
              <a:ext cx="537029" cy="188686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7" name="组合 46"/>
          <p:cNvGrpSpPr/>
          <p:nvPr/>
        </p:nvGrpSpPr>
        <p:grpSpPr bwMode="auto">
          <a:xfrm>
            <a:off x="6223398" y="5370518"/>
            <a:ext cx="3559969" cy="877362"/>
            <a:chOff x="8297116" y="5370284"/>
            <a:chExt cx="4747240" cy="876974"/>
          </a:xfrm>
        </p:grpSpPr>
        <p:sp>
          <p:nvSpPr>
            <p:cNvPr id="10260" name="Text Box 2"/>
            <p:cNvSpPr txBox="1">
              <a:spLocks noChangeArrowheads="1"/>
            </p:cNvSpPr>
            <p:nvPr/>
          </p:nvSpPr>
          <p:spPr bwMode="auto">
            <a:xfrm>
              <a:off x="8297116" y="5662741"/>
              <a:ext cx="4747240" cy="584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sz="3200" b="1" dirty="0">
                  <a:latin typeface="Times New Roman" panose="02020603050405020304" pitchFamily="18" charset="0"/>
                </a:rPr>
                <a:t>Yes, please.</a:t>
              </a:r>
              <a:endParaRPr lang="zh-CN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0261" name="直接箭头连接符 43"/>
            <p:cNvCxnSpPr>
              <a:cxnSpLocks noChangeShapeType="1"/>
            </p:cNvCxnSpPr>
            <p:nvPr/>
          </p:nvCxnSpPr>
          <p:spPr bwMode="auto">
            <a:xfrm rot="10800000">
              <a:off x="10232571" y="5370284"/>
              <a:ext cx="566058" cy="537029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6541098" y="4806678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266" name="Rectangle 2"/>
          <p:cNvSpPr txBox="1">
            <a:spLocks noChangeArrowheads="1"/>
          </p:cNvSpPr>
          <p:nvPr/>
        </p:nvSpPr>
        <p:spPr bwMode="auto">
          <a:xfrm>
            <a:off x="2234804" y="731838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48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Story time</a:t>
            </a:r>
            <a:endParaRPr lang="en-US" altLang="zh-CN" sz="48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  <a:p>
            <a:pPr algn="ctr" eaLnBrk="0" hangingPunct="0">
              <a:lnSpc>
                <a:spcPct val="90000"/>
              </a:lnSpc>
            </a:pPr>
            <a:endParaRPr lang="en-US" altLang="zh-CN" sz="48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pic>
        <p:nvPicPr>
          <p:cNvPr id="31746" name="Picture 2" descr="D:\淘宝课件\冀教版小学英语三年级下册  三年级起点\17春冀教（三起）三英下--教材图片素材\Unit 1\025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" y="2090739"/>
            <a:ext cx="2993231" cy="409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268" name="直接连接符 14"/>
          <p:cNvCxnSpPr>
            <a:cxnSpLocks noChangeShapeType="1"/>
          </p:cNvCxnSpPr>
          <p:nvPr/>
        </p:nvCxnSpPr>
        <p:spPr bwMode="auto">
          <a:xfrm rot="5400000">
            <a:off x="518121" y="4234062"/>
            <a:ext cx="5189537" cy="1191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" name="组合 47"/>
          <p:cNvGrpSpPr/>
          <p:nvPr/>
        </p:nvGrpSpPr>
        <p:grpSpPr bwMode="auto">
          <a:xfrm>
            <a:off x="211932" y="1309688"/>
            <a:ext cx="2807494" cy="1201737"/>
            <a:chOff x="281939" y="1310328"/>
            <a:chExt cx="3744349" cy="1200648"/>
          </a:xfrm>
        </p:grpSpPr>
        <p:sp>
          <p:nvSpPr>
            <p:cNvPr id="11270" name="Text Box 2"/>
            <p:cNvSpPr txBox="1">
              <a:spLocks noChangeArrowheads="1"/>
            </p:cNvSpPr>
            <p:nvPr/>
          </p:nvSpPr>
          <p:spPr bwMode="auto">
            <a:xfrm>
              <a:off x="281939" y="1310328"/>
              <a:ext cx="3744349" cy="584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sz="3200" b="1" dirty="0">
                  <a:latin typeface="Times New Roman" panose="02020603050405020304" pitchFamily="18" charset="0"/>
                </a:rPr>
                <a:t>Pull! Pull!</a:t>
              </a:r>
              <a:endParaRPr lang="zh-CN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1271" name="直接箭头连接符 17"/>
            <p:cNvCxnSpPr>
              <a:cxnSpLocks noChangeShapeType="1"/>
            </p:cNvCxnSpPr>
            <p:nvPr/>
          </p:nvCxnSpPr>
          <p:spPr bwMode="auto">
            <a:xfrm>
              <a:off x="1698171" y="2017487"/>
              <a:ext cx="508003" cy="493489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24" name="Picture 2" descr="D:\淘宝课件\冀教版小学英语三年级下册  三年级起点\17春冀教（三起）三英下--教材图片素材\Unit 1\02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11403" y="1393825"/>
            <a:ext cx="2794397" cy="451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3" descr="D:\淘宝课件\冀教版小学英语三年级下册  三年级起点\17春冀教（三起）三英下--教材图片素材\Unit 1\00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01654" y="2641600"/>
            <a:ext cx="1828800" cy="261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49"/>
          <p:cNvGrpSpPr/>
          <p:nvPr/>
        </p:nvGrpSpPr>
        <p:grpSpPr bwMode="auto">
          <a:xfrm>
            <a:off x="3086100" y="1812925"/>
            <a:ext cx="3892154" cy="1162048"/>
            <a:chOff x="4114435" y="1812537"/>
            <a:chExt cx="5189223" cy="1162889"/>
          </a:xfrm>
        </p:grpSpPr>
        <p:sp>
          <p:nvSpPr>
            <p:cNvPr id="11275" name="Text Box 2"/>
            <p:cNvSpPr txBox="1">
              <a:spLocks noChangeArrowheads="1"/>
            </p:cNvSpPr>
            <p:nvPr/>
          </p:nvSpPr>
          <p:spPr bwMode="auto">
            <a:xfrm>
              <a:off x="4114435" y="1812537"/>
              <a:ext cx="5189223" cy="585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sz="3200" b="1" dirty="0">
                  <a:latin typeface="Times New Roman" panose="02020603050405020304" pitchFamily="18" charset="0"/>
                </a:rPr>
                <a:t>What happened?</a:t>
              </a:r>
              <a:endParaRPr lang="zh-CN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1276" name="直接箭头连接符 36"/>
            <p:cNvCxnSpPr>
              <a:cxnSpLocks noChangeShapeType="1"/>
            </p:cNvCxnSpPr>
            <p:nvPr/>
          </p:nvCxnSpPr>
          <p:spPr bwMode="auto">
            <a:xfrm rot="16200000" flipH="1">
              <a:off x="5849255" y="2699654"/>
              <a:ext cx="420915" cy="130629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" name="组合 57"/>
          <p:cNvGrpSpPr/>
          <p:nvPr/>
        </p:nvGrpSpPr>
        <p:grpSpPr bwMode="auto">
          <a:xfrm>
            <a:off x="6959204" y="3636962"/>
            <a:ext cx="2406253" cy="977900"/>
            <a:chOff x="9278946" y="3636421"/>
            <a:chExt cx="3208490" cy="979122"/>
          </a:xfrm>
        </p:grpSpPr>
        <p:sp>
          <p:nvSpPr>
            <p:cNvPr id="11278" name="Text Box 2"/>
            <p:cNvSpPr txBox="1">
              <a:spLocks noChangeArrowheads="1"/>
            </p:cNvSpPr>
            <p:nvPr/>
          </p:nvSpPr>
          <p:spPr bwMode="auto">
            <a:xfrm>
              <a:off x="9278946" y="3636421"/>
              <a:ext cx="3208490" cy="585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sz="3200" b="1" dirty="0">
                  <a:latin typeface="Times New Roman" panose="02020603050405020304" pitchFamily="18" charset="0"/>
                </a:rPr>
                <a:t>I’m stuck.</a:t>
              </a:r>
              <a:endParaRPr lang="zh-CN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1279" name="直接箭头连接符 38"/>
            <p:cNvCxnSpPr>
              <a:cxnSpLocks noChangeShapeType="1"/>
            </p:cNvCxnSpPr>
            <p:nvPr/>
          </p:nvCxnSpPr>
          <p:spPr bwMode="auto">
            <a:xfrm rot="10800000" flipV="1">
              <a:off x="9550400" y="4325257"/>
              <a:ext cx="624114" cy="290286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6" name="组合 50"/>
          <p:cNvGrpSpPr/>
          <p:nvPr/>
        </p:nvGrpSpPr>
        <p:grpSpPr bwMode="auto">
          <a:xfrm>
            <a:off x="3136106" y="4818065"/>
            <a:ext cx="3559969" cy="1306347"/>
            <a:chOff x="3890617" y="4702628"/>
            <a:chExt cx="4747240" cy="1306333"/>
          </a:xfrm>
        </p:grpSpPr>
        <p:sp>
          <p:nvSpPr>
            <p:cNvPr id="11281" name="Text Box 2"/>
            <p:cNvSpPr txBox="1">
              <a:spLocks noChangeArrowheads="1"/>
            </p:cNvSpPr>
            <p:nvPr/>
          </p:nvSpPr>
          <p:spPr bwMode="auto">
            <a:xfrm>
              <a:off x="3890617" y="5424192"/>
              <a:ext cx="4747240" cy="584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sz="3200" b="1" dirty="0">
                  <a:latin typeface="Times New Roman" panose="02020603050405020304" pitchFamily="18" charset="0"/>
                </a:rPr>
                <a:t>Can I help you?</a:t>
              </a:r>
              <a:endParaRPr lang="zh-CN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1282" name="直接箭头连接符 42"/>
            <p:cNvCxnSpPr>
              <a:cxnSpLocks noChangeShapeType="1"/>
            </p:cNvCxnSpPr>
            <p:nvPr/>
          </p:nvCxnSpPr>
          <p:spPr bwMode="auto">
            <a:xfrm rot="5400000" flipH="1" flipV="1">
              <a:off x="5580741" y="5043713"/>
              <a:ext cx="856342" cy="174171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7" name="组合 58"/>
          <p:cNvGrpSpPr/>
          <p:nvPr/>
        </p:nvGrpSpPr>
        <p:grpSpPr bwMode="auto">
          <a:xfrm>
            <a:off x="6187679" y="5224464"/>
            <a:ext cx="2706290" cy="1386969"/>
            <a:chOff x="8250302" y="5225143"/>
            <a:chExt cx="3607869" cy="1386392"/>
          </a:xfrm>
        </p:grpSpPr>
        <p:sp>
          <p:nvSpPr>
            <p:cNvPr id="11284" name="Text Box 2"/>
            <p:cNvSpPr txBox="1">
              <a:spLocks noChangeArrowheads="1"/>
            </p:cNvSpPr>
            <p:nvPr/>
          </p:nvSpPr>
          <p:spPr bwMode="auto">
            <a:xfrm>
              <a:off x="8250302" y="6027003"/>
              <a:ext cx="3607869" cy="584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sz="3200" b="1" dirty="0">
                  <a:latin typeface="Times New Roman" panose="02020603050405020304" pitchFamily="18" charset="0"/>
                </a:rPr>
                <a:t>Yes, please.</a:t>
              </a:r>
              <a:endParaRPr lang="zh-CN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1285" name="直接箭头连接符 44"/>
            <p:cNvCxnSpPr>
              <a:cxnSpLocks noChangeShapeType="1"/>
            </p:cNvCxnSpPr>
            <p:nvPr/>
          </p:nvCxnSpPr>
          <p:spPr bwMode="auto">
            <a:xfrm rot="16200000" flipV="1">
              <a:off x="9035143" y="5667829"/>
              <a:ext cx="1117600" cy="232228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8" name="组合 48"/>
          <p:cNvGrpSpPr/>
          <p:nvPr/>
        </p:nvGrpSpPr>
        <p:grpSpPr bwMode="auto">
          <a:xfrm>
            <a:off x="160735" y="5051424"/>
            <a:ext cx="2807494" cy="1560561"/>
            <a:chOff x="213581" y="5050971"/>
            <a:chExt cx="3744349" cy="1560954"/>
          </a:xfrm>
        </p:grpSpPr>
        <p:sp>
          <p:nvSpPr>
            <p:cNvPr id="11287" name="Text Box 2"/>
            <p:cNvSpPr txBox="1">
              <a:spLocks noChangeArrowheads="1"/>
            </p:cNvSpPr>
            <p:nvPr/>
          </p:nvSpPr>
          <p:spPr bwMode="auto">
            <a:xfrm>
              <a:off x="213581" y="6027003"/>
              <a:ext cx="3744349" cy="584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sz="3200" b="1" dirty="0">
                  <a:latin typeface="Times New Roman" panose="02020603050405020304" pitchFamily="18" charset="0"/>
                </a:rPr>
                <a:t>Ouch!</a:t>
              </a:r>
              <a:endParaRPr lang="zh-CN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1288" name="直接箭头连接符 46"/>
            <p:cNvCxnSpPr>
              <a:cxnSpLocks noChangeShapeType="1"/>
            </p:cNvCxnSpPr>
            <p:nvPr/>
          </p:nvCxnSpPr>
          <p:spPr bwMode="auto">
            <a:xfrm rot="5400000" flipH="1" flipV="1">
              <a:off x="1371600" y="5551714"/>
              <a:ext cx="1190172" cy="188686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290" name="Rectangle 2"/>
          <p:cNvSpPr txBox="1">
            <a:spLocks noChangeArrowheads="1"/>
          </p:cNvSpPr>
          <p:nvPr/>
        </p:nvSpPr>
        <p:spPr bwMode="auto">
          <a:xfrm>
            <a:off x="2234804" y="731838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48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Story time</a:t>
            </a:r>
            <a:endParaRPr lang="en-US" altLang="zh-CN" sz="48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  <a:p>
            <a:pPr algn="ctr" eaLnBrk="0" hangingPunct="0">
              <a:lnSpc>
                <a:spcPct val="90000"/>
              </a:lnSpc>
            </a:pPr>
            <a:endParaRPr lang="en-US" altLang="zh-CN" sz="48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pic>
        <p:nvPicPr>
          <p:cNvPr id="14" name="Picture 3" descr="C:\Users\Administrator\Desktop\1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3831" y="2000251"/>
            <a:ext cx="2482454" cy="422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8"/>
          <p:cNvGrpSpPr/>
          <p:nvPr/>
        </p:nvGrpSpPr>
        <p:grpSpPr bwMode="auto">
          <a:xfrm>
            <a:off x="160735" y="5051424"/>
            <a:ext cx="2807494" cy="1560561"/>
            <a:chOff x="213581" y="5050971"/>
            <a:chExt cx="3744349" cy="1560954"/>
          </a:xfrm>
        </p:grpSpPr>
        <p:sp>
          <p:nvSpPr>
            <p:cNvPr id="12293" name="Text Box 2"/>
            <p:cNvSpPr txBox="1">
              <a:spLocks noChangeArrowheads="1"/>
            </p:cNvSpPr>
            <p:nvPr/>
          </p:nvSpPr>
          <p:spPr bwMode="auto">
            <a:xfrm>
              <a:off x="213581" y="6027003"/>
              <a:ext cx="3744349" cy="584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sz="3200" b="1">
                  <a:latin typeface="Times New Roman" panose="02020603050405020304" pitchFamily="18" charset="0"/>
                </a:rPr>
                <a:t>Ouch!</a:t>
              </a:r>
              <a:endParaRPr lang="zh-CN" altLang="zh-CN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2294" name="直接箭头连接符 20"/>
            <p:cNvCxnSpPr>
              <a:cxnSpLocks noChangeShapeType="1"/>
            </p:cNvCxnSpPr>
            <p:nvPr/>
          </p:nvCxnSpPr>
          <p:spPr bwMode="auto">
            <a:xfrm rot="5400000" flipH="1" flipV="1">
              <a:off x="1371600" y="5551714"/>
              <a:ext cx="1190172" cy="188686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" name="组合 23"/>
          <p:cNvGrpSpPr/>
          <p:nvPr/>
        </p:nvGrpSpPr>
        <p:grpSpPr bwMode="auto">
          <a:xfrm>
            <a:off x="364332" y="1049339"/>
            <a:ext cx="2807494" cy="1214435"/>
            <a:chOff x="485139" y="1049072"/>
            <a:chExt cx="3744349" cy="1215155"/>
          </a:xfrm>
        </p:grpSpPr>
        <p:sp>
          <p:nvSpPr>
            <p:cNvPr id="12296" name="Text Box 2"/>
            <p:cNvSpPr txBox="1">
              <a:spLocks noChangeArrowheads="1"/>
            </p:cNvSpPr>
            <p:nvPr/>
          </p:nvSpPr>
          <p:spPr bwMode="auto">
            <a:xfrm>
              <a:off x="485139" y="1049072"/>
              <a:ext cx="3744349" cy="585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sz="3200" b="1">
                  <a:latin typeface="Times New Roman" panose="02020603050405020304" pitchFamily="18" charset="0"/>
                </a:rPr>
                <a:t>Pull! Pull!</a:t>
              </a:r>
              <a:endParaRPr lang="zh-CN" altLang="zh-CN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2297" name="直接箭头连接符 17"/>
            <p:cNvCxnSpPr>
              <a:cxnSpLocks noChangeShapeType="1"/>
            </p:cNvCxnSpPr>
            <p:nvPr/>
          </p:nvCxnSpPr>
          <p:spPr bwMode="auto">
            <a:xfrm>
              <a:off x="1901371" y="1756231"/>
              <a:ext cx="508003" cy="493489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298" name="直接箭头连接符 22"/>
            <p:cNvCxnSpPr>
              <a:cxnSpLocks noChangeShapeType="1"/>
            </p:cNvCxnSpPr>
            <p:nvPr/>
          </p:nvCxnSpPr>
          <p:spPr bwMode="auto">
            <a:xfrm rot="5400000">
              <a:off x="2547256" y="1923141"/>
              <a:ext cx="537029" cy="145143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26" name="Picture 3" descr="C:\Users\Administrator\Desktop\1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74169" y="2763838"/>
            <a:ext cx="2884885" cy="301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3" descr="C:\Users\Administrator\Desktop\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69769" y="1566863"/>
            <a:ext cx="2286000" cy="461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31"/>
          <p:cNvGrpSpPr/>
          <p:nvPr/>
        </p:nvGrpSpPr>
        <p:grpSpPr bwMode="auto">
          <a:xfrm>
            <a:off x="6959204" y="3636962"/>
            <a:ext cx="2406253" cy="977900"/>
            <a:chOff x="9278946" y="3636421"/>
            <a:chExt cx="3208490" cy="979122"/>
          </a:xfrm>
        </p:grpSpPr>
        <p:sp>
          <p:nvSpPr>
            <p:cNvPr id="12302" name="Text Box 2"/>
            <p:cNvSpPr txBox="1">
              <a:spLocks noChangeArrowheads="1"/>
            </p:cNvSpPr>
            <p:nvPr/>
          </p:nvSpPr>
          <p:spPr bwMode="auto">
            <a:xfrm>
              <a:off x="9278946" y="3636421"/>
              <a:ext cx="3208490" cy="585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sz="3200" b="1">
                  <a:latin typeface="Times New Roman" panose="02020603050405020304" pitchFamily="18" charset="0"/>
                </a:rPr>
                <a:t>I’m stuck.</a:t>
              </a:r>
              <a:endParaRPr lang="zh-CN" altLang="zh-CN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2303" name="直接箭头连接符 33"/>
            <p:cNvCxnSpPr>
              <a:cxnSpLocks noChangeShapeType="1"/>
            </p:cNvCxnSpPr>
            <p:nvPr/>
          </p:nvCxnSpPr>
          <p:spPr bwMode="auto">
            <a:xfrm rot="10800000" flipV="1">
              <a:off x="9550400" y="4325257"/>
              <a:ext cx="624114" cy="290286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6" name="组合 37"/>
          <p:cNvGrpSpPr/>
          <p:nvPr/>
        </p:nvGrpSpPr>
        <p:grpSpPr bwMode="auto">
          <a:xfrm>
            <a:off x="6187679" y="5224464"/>
            <a:ext cx="2706290" cy="1386969"/>
            <a:chOff x="8250302" y="5225143"/>
            <a:chExt cx="3607869" cy="1386392"/>
          </a:xfrm>
        </p:grpSpPr>
        <p:sp>
          <p:nvSpPr>
            <p:cNvPr id="12305" name="Text Box 2"/>
            <p:cNvSpPr txBox="1">
              <a:spLocks noChangeArrowheads="1"/>
            </p:cNvSpPr>
            <p:nvPr/>
          </p:nvSpPr>
          <p:spPr bwMode="auto">
            <a:xfrm>
              <a:off x="8250302" y="6027003"/>
              <a:ext cx="3607869" cy="584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sz="3200" b="1">
                  <a:latin typeface="Times New Roman" panose="02020603050405020304" pitchFamily="18" charset="0"/>
                </a:rPr>
                <a:t>Yes, please.</a:t>
              </a:r>
              <a:endParaRPr lang="zh-CN" altLang="zh-CN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2306" name="直接箭头连接符 39"/>
            <p:cNvCxnSpPr>
              <a:cxnSpLocks noChangeShapeType="1"/>
            </p:cNvCxnSpPr>
            <p:nvPr/>
          </p:nvCxnSpPr>
          <p:spPr bwMode="auto">
            <a:xfrm rot="16200000" flipV="1">
              <a:off x="9035143" y="5667829"/>
              <a:ext cx="1117600" cy="232228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7" name="组合 48"/>
          <p:cNvGrpSpPr/>
          <p:nvPr/>
        </p:nvGrpSpPr>
        <p:grpSpPr bwMode="auto">
          <a:xfrm>
            <a:off x="3086100" y="1812925"/>
            <a:ext cx="3892154" cy="2643186"/>
            <a:chOff x="4114435" y="1812537"/>
            <a:chExt cx="5189223" cy="2643347"/>
          </a:xfrm>
        </p:grpSpPr>
        <p:sp>
          <p:nvSpPr>
            <p:cNvPr id="12308" name="Text Box 2"/>
            <p:cNvSpPr txBox="1">
              <a:spLocks noChangeArrowheads="1"/>
            </p:cNvSpPr>
            <p:nvPr/>
          </p:nvSpPr>
          <p:spPr bwMode="auto">
            <a:xfrm>
              <a:off x="4114435" y="1812537"/>
              <a:ext cx="5189223" cy="584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sz="3200" b="1">
                  <a:latin typeface="Times New Roman" panose="02020603050405020304" pitchFamily="18" charset="0"/>
                </a:rPr>
                <a:t>What happened?</a:t>
              </a:r>
              <a:endParaRPr lang="zh-CN" altLang="zh-CN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2309" name="直接箭头连接符 30"/>
            <p:cNvCxnSpPr>
              <a:cxnSpLocks noChangeShapeType="1"/>
            </p:cNvCxnSpPr>
            <p:nvPr/>
          </p:nvCxnSpPr>
          <p:spPr bwMode="auto">
            <a:xfrm rot="16200000" flipH="1">
              <a:off x="5646054" y="2902854"/>
              <a:ext cx="856344" cy="159657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310" name="直接箭头连接符 41"/>
            <p:cNvCxnSpPr>
              <a:cxnSpLocks noChangeShapeType="1"/>
            </p:cNvCxnSpPr>
            <p:nvPr/>
          </p:nvCxnSpPr>
          <p:spPr bwMode="auto">
            <a:xfrm rot="16200000" flipH="1">
              <a:off x="4180114" y="3468916"/>
              <a:ext cx="1886854" cy="87081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8" name="组合 49"/>
          <p:cNvGrpSpPr/>
          <p:nvPr/>
        </p:nvGrpSpPr>
        <p:grpSpPr bwMode="auto">
          <a:xfrm>
            <a:off x="2928938" y="4775198"/>
            <a:ext cx="3559969" cy="1836580"/>
            <a:chOff x="3905131" y="4775198"/>
            <a:chExt cx="4747240" cy="1836580"/>
          </a:xfrm>
        </p:grpSpPr>
        <p:sp>
          <p:nvSpPr>
            <p:cNvPr id="12312" name="Text Box 2"/>
            <p:cNvSpPr txBox="1">
              <a:spLocks noChangeArrowheads="1"/>
            </p:cNvSpPr>
            <p:nvPr/>
          </p:nvSpPr>
          <p:spPr bwMode="auto">
            <a:xfrm>
              <a:off x="3905131" y="6027003"/>
              <a:ext cx="474724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sz="3200" b="1">
                  <a:latin typeface="Times New Roman" panose="02020603050405020304" pitchFamily="18" charset="0"/>
                </a:rPr>
                <a:t>Can I help you?</a:t>
              </a:r>
              <a:endParaRPr lang="zh-CN" altLang="zh-CN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2313" name="直接箭头连接符 36"/>
            <p:cNvCxnSpPr>
              <a:cxnSpLocks noChangeShapeType="1"/>
            </p:cNvCxnSpPr>
            <p:nvPr/>
          </p:nvCxnSpPr>
          <p:spPr bwMode="auto">
            <a:xfrm rot="5400000" flipH="1" flipV="1">
              <a:off x="5511565" y="5199974"/>
              <a:ext cx="1386583" cy="537032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314" name="直接箭头连接符 47"/>
            <p:cNvCxnSpPr>
              <a:cxnSpLocks noChangeShapeType="1"/>
            </p:cNvCxnSpPr>
            <p:nvPr/>
          </p:nvCxnSpPr>
          <p:spPr bwMode="auto">
            <a:xfrm rot="5400000" flipH="1" flipV="1">
              <a:off x="4666343" y="5769428"/>
              <a:ext cx="812800" cy="188686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12315" name="直接连接符 24"/>
          <p:cNvCxnSpPr>
            <a:cxnSpLocks noChangeShapeType="1"/>
          </p:cNvCxnSpPr>
          <p:nvPr/>
        </p:nvCxnSpPr>
        <p:spPr bwMode="auto">
          <a:xfrm rot="5400000">
            <a:off x="257374" y="4262637"/>
            <a:ext cx="5189537" cy="119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Picture 2" descr="D:\淘宝课件\冀教版小学英语三年级下册  三年级起点\17春冀教（三起）三英下--教材图片素材\Unit 1\026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617369" y="1625600"/>
            <a:ext cx="2307431" cy="464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315" name="Rectangle 2"/>
          <p:cNvSpPr txBox="1">
            <a:spLocks noChangeArrowheads="1"/>
          </p:cNvSpPr>
          <p:nvPr/>
        </p:nvSpPr>
        <p:spPr bwMode="auto">
          <a:xfrm>
            <a:off x="2234804" y="731838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48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Story time</a:t>
            </a:r>
            <a:endParaRPr lang="en-US" altLang="zh-CN" sz="48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  <a:p>
            <a:pPr algn="ctr" eaLnBrk="0" hangingPunct="0">
              <a:lnSpc>
                <a:spcPct val="90000"/>
              </a:lnSpc>
            </a:pPr>
            <a:endParaRPr lang="en-US" altLang="zh-CN" sz="48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pic>
        <p:nvPicPr>
          <p:cNvPr id="23" name="Picture 2" descr="D:\淘宝课件\冀教版小学英语三年级下册  三年级起点\17春冀教（三起）三英下--教材图片素材\Unit 1\02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7632" y="1857376"/>
            <a:ext cx="2308622" cy="465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23"/>
          <p:cNvGrpSpPr/>
          <p:nvPr/>
        </p:nvGrpSpPr>
        <p:grpSpPr bwMode="auto">
          <a:xfrm>
            <a:off x="160735" y="5051424"/>
            <a:ext cx="2807494" cy="1560561"/>
            <a:chOff x="213581" y="5050971"/>
            <a:chExt cx="3744349" cy="1560954"/>
          </a:xfrm>
        </p:grpSpPr>
        <p:sp>
          <p:nvSpPr>
            <p:cNvPr id="13318" name="Text Box 2"/>
            <p:cNvSpPr txBox="1">
              <a:spLocks noChangeArrowheads="1"/>
            </p:cNvSpPr>
            <p:nvPr/>
          </p:nvSpPr>
          <p:spPr bwMode="auto">
            <a:xfrm>
              <a:off x="213581" y="6027003"/>
              <a:ext cx="3744349" cy="584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sz="3200" b="1">
                  <a:latin typeface="Times New Roman" panose="02020603050405020304" pitchFamily="18" charset="0"/>
                </a:rPr>
                <a:t>Ouch!</a:t>
              </a:r>
              <a:endParaRPr lang="zh-CN" altLang="zh-CN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3319" name="直接箭头连接符 31"/>
            <p:cNvCxnSpPr>
              <a:cxnSpLocks noChangeShapeType="1"/>
            </p:cNvCxnSpPr>
            <p:nvPr/>
          </p:nvCxnSpPr>
          <p:spPr bwMode="auto">
            <a:xfrm rot="5400000" flipH="1" flipV="1">
              <a:off x="1371600" y="5551714"/>
              <a:ext cx="1190172" cy="188686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13320" name="直接连接符 36"/>
          <p:cNvCxnSpPr>
            <a:cxnSpLocks noChangeShapeType="1"/>
          </p:cNvCxnSpPr>
          <p:nvPr/>
        </p:nvCxnSpPr>
        <p:spPr bwMode="auto">
          <a:xfrm rot="5400000">
            <a:off x="235943" y="4262637"/>
            <a:ext cx="5189537" cy="119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" name="组合 54"/>
          <p:cNvGrpSpPr/>
          <p:nvPr/>
        </p:nvGrpSpPr>
        <p:grpSpPr bwMode="auto">
          <a:xfrm>
            <a:off x="326232" y="976313"/>
            <a:ext cx="2808685" cy="2520948"/>
            <a:chOff x="638623" y="976501"/>
            <a:chExt cx="3744349" cy="2521445"/>
          </a:xfrm>
        </p:grpSpPr>
        <p:sp>
          <p:nvSpPr>
            <p:cNvPr id="13322" name="Text Box 2"/>
            <p:cNvSpPr txBox="1">
              <a:spLocks noChangeArrowheads="1"/>
            </p:cNvSpPr>
            <p:nvPr/>
          </p:nvSpPr>
          <p:spPr bwMode="auto">
            <a:xfrm>
              <a:off x="638623" y="976501"/>
              <a:ext cx="3744349" cy="5848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sz="3200" b="1">
                  <a:latin typeface="Times New Roman" panose="02020603050405020304" pitchFamily="18" charset="0"/>
                </a:rPr>
                <a:t>Pull! Pull!</a:t>
              </a:r>
              <a:endParaRPr lang="zh-CN" altLang="zh-CN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3323" name="直接箭头连接符 34"/>
            <p:cNvCxnSpPr>
              <a:cxnSpLocks noChangeShapeType="1"/>
            </p:cNvCxnSpPr>
            <p:nvPr/>
          </p:nvCxnSpPr>
          <p:spPr bwMode="auto">
            <a:xfrm rot="16200000" flipH="1">
              <a:off x="1647372" y="1821544"/>
              <a:ext cx="478968" cy="261253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324" name="直接箭头连接符 35"/>
            <p:cNvCxnSpPr>
              <a:cxnSpLocks noChangeShapeType="1"/>
            </p:cNvCxnSpPr>
            <p:nvPr/>
          </p:nvCxnSpPr>
          <p:spPr bwMode="auto">
            <a:xfrm rot="5400000">
              <a:off x="2518228" y="2242457"/>
              <a:ext cx="1088573" cy="29026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325" name="直接箭头连接符 39"/>
            <p:cNvCxnSpPr>
              <a:cxnSpLocks noChangeShapeType="1"/>
            </p:cNvCxnSpPr>
            <p:nvPr/>
          </p:nvCxnSpPr>
          <p:spPr bwMode="auto">
            <a:xfrm rot="16200000" flipH="1">
              <a:off x="2329545" y="1821542"/>
              <a:ext cx="595080" cy="174169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326" name="直接箭头连接符 45"/>
            <p:cNvCxnSpPr>
              <a:cxnSpLocks noChangeShapeType="1"/>
            </p:cNvCxnSpPr>
            <p:nvPr/>
          </p:nvCxnSpPr>
          <p:spPr bwMode="auto">
            <a:xfrm rot="5400000">
              <a:off x="2423885" y="2554519"/>
              <a:ext cx="1741717" cy="145138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61" name="Picture 2" descr="C:\Users\Administrator\Desktop\2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76601" y="2757489"/>
            <a:ext cx="1937147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61"/>
          <p:cNvGrpSpPr/>
          <p:nvPr/>
        </p:nvGrpSpPr>
        <p:grpSpPr bwMode="auto">
          <a:xfrm>
            <a:off x="2781300" y="1493838"/>
            <a:ext cx="3892154" cy="2062162"/>
            <a:chOff x="4114435" y="1812537"/>
            <a:chExt cx="5189223" cy="2062781"/>
          </a:xfrm>
        </p:grpSpPr>
        <p:sp>
          <p:nvSpPr>
            <p:cNvPr id="13329" name="Text Box 2"/>
            <p:cNvSpPr txBox="1">
              <a:spLocks noChangeArrowheads="1"/>
            </p:cNvSpPr>
            <p:nvPr/>
          </p:nvSpPr>
          <p:spPr bwMode="auto">
            <a:xfrm>
              <a:off x="4114435" y="1812537"/>
              <a:ext cx="5189223" cy="584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sz="3200" b="1">
                  <a:latin typeface="Times New Roman" panose="02020603050405020304" pitchFamily="18" charset="0"/>
                </a:rPr>
                <a:t>What happened?</a:t>
              </a:r>
              <a:endParaRPr lang="zh-CN" altLang="zh-CN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3330" name="直接箭头连接符 63"/>
            <p:cNvCxnSpPr>
              <a:cxnSpLocks noChangeShapeType="1"/>
            </p:cNvCxnSpPr>
            <p:nvPr/>
          </p:nvCxnSpPr>
          <p:spPr bwMode="auto">
            <a:xfrm rot="16200000" flipH="1">
              <a:off x="5646054" y="2902854"/>
              <a:ext cx="856344" cy="159657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331" name="直接箭头连接符 64"/>
            <p:cNvCxnSpPr>
              <a:cxnSpLocks noChangeShapeType="1"/>
            </p:cNvCxnSpPr>
            <p:nvPr/>
          </p:nvCxnSpPr>
          <p:spPr bwMode="auto">
            <a:xfrm rot="16200000" flipH="1">
              <a:off x="4528458" y="3120576"/>
              <a:ext cx="1306286" cy="203198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6" name="组合 66"/>
          <p:cNvGrpSpPr/>
          <p:nvPr/>
        </p:nvGrpSpPr>
        <p:grpSpPr bwMode="auto">
          <a:xfrm>
            <a:off x="2776538" y="4775198"/>
            <a:ext cx="3559969" cy="1836580"/>
            <a:chOff x="3905131" y="4775198"/>
            <a:chExt cx="4747240" cy="1836580"/>
          </a:xfrm>
        </p:grpSpPr>
        <p:sp>
          <p:nvSpPr>
            <p:cNvPr id="13333" name="Text Box 2"/>
            <p:cNvSpPr txBox="1">
              <a:spLocks noChangeArrowheads="1"/>
            </p:cNvSpPr>
            <p:nvPr/>
          </p:nvSpPr>
          <p:spPr bwMode="auto">
            <a:xfrm>
              <a:off x="3905131" y="6027003"/>
              <a:ext cx="474724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sz="3200" b="1">
                  <a:latin typeface="Times New Roman" panose="02020603050405020304" pitchFamily="18" charset="0"/>
                </a:rPr>
                <a:t>Can I help you?</a:t>
              </a:r>
              <a:endParaRPr lang="zh-CN" altLang="zh-CN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3334" name="直接箭头连接符 68"/>
            <p:cNvCxnSpPr>
              <a:cxnSpLocks noChangeShapeType="1"/>
            </p:cNvCxnSpPr>
            <p:nvPr/>
          </p:nvCxnSpPr>
          <p:spPr bwMode="auto">
            <a:xfrm rot="5400000" flipH="1" flipV="1">
              <a:off x="5511565" y="5199974"/>
              <a:ext cx="1386583" cy="537032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335" name="直接箭头连接符 69"/>
            <p:cNvCxnSpPr>
              <a:cxnSpLocks noChangeShapeType="1"/>
            </p:cNvCxnSpPr>
            <p:nvPr/>
          </p:nvCxnSpPr>
          <p:spPr bwMode="auto">
            <a:xfrm rot="5400000" flipH="1" flipV="1">
              <a:off x="4666343" y="5769428"/>
              <a:ext cx="812800" cy="188686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7" name="组合 71"/>
          <p:cNvGrpSpPr/>
          <p:nvPr/>
        </p:nvGrpSpPr>
        <p:grpSpPr bwMode="auto">
          <a:xfrm>
            <a:off x="6944917" y="3636966"/>
            <a:ext cx="2420540" cy="1109663"/>
            <a:chOff x="9260114" y="3636421"/>
            <a:chExt cx="3227322" cy="1109750"/>
          </a:xfrm>
        </p:grpSpPr>
        <p:sp>
          <p:nvSpPr>
            <p:cNvPr id="13337" name="Text Box 2"/>
            <p:cNvSpPr txBox="1">
              <a:spLocks noChangeArrowheads="1"/>
            </p:cNvSpPr>
            <p:nvPr/>
          </p:nvSpPr>
          <p:spPr bwMode="auto">
            <a:xfrm>
              <a:off x="9278946" y="3636421"/>
              <a:ext cx="3208490" cy="584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sz="3200" b="1">
                  <a:latin typeface="Times New Roman" panose="02020603050405020304" pitchFamily="18" charset="0"/>
                </a:rPr>
                <a:t>I’m stuck.</a:t>
              </a:r>
              <a:endParaRPr lang="zh-CN" altLang="zh-CN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3338" name="直接箭头连接符 73"/>
            <p:cNvCxnSpPr>
              <a:cxnSpLocks noChangeShapeType="1"/>
            </p:cNvCxnSpPr>
            <p:nvPr/>
          </p:nvCxnSpPr>
          <p:spPr bwMode="auto">
            <a:xfrm rot="10800000" flipV="1">
              <a:off x="9260114" y="4325257"/>
              <a:ext cx="914400" cy="420914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8" name="组合 74"/>
          <p:cNvGrpSpPr/>
          <p:nvPr/>
        </p:nvGrpSpPr>
        <p:grpSpPr bwMode="auto">
          <a:xfrm>
            <a:off x="6187679" y="5224464"/>
            <a:ext cx="2706290" cy="1386969"/>
            <a:chOff x="8250302" y="5225143"/>
            <a:chExt cx="3607869" cy="1386392"/>
          </a:xfrm>
        </p:grpSpPr>
        <p:sp>
          <p:nvSpPr>
            <p:cNvPr id="13340" name="Text Box 2"/>
            <p:cNvSpPr txBox="1">
              <a:spLocks noChangeArrowheads="1"/>
            </p:cNvSpPr>
            <p:nvPr/>
          </p:nvSpPr>
          <p:spPr bwMode="auto">
            <a:xfrm>
              <a:off x="8250302" y="6027003"/>
              <a:ext cx="3607869" cy="584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sz="3200" b="1">
                  <a:latin typeface="Times New Roman" panose="02020603050405020304" pitchFamily="18" charset="0"/>
                </a:rPr>
                <a:t>Yes, please.</a:t>
              </a:r>
              <a:endParaRPr lang="zh-CN" altLang="zh-CN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3341" name="直接箭头连接符 76"/>
            <p:cNvCxnSpPr>
              <a:cxnSpLocks noChangeShapeType="1"/>
            </p:cNvCxnSpPr>
            <p:nvPr/>
          </p:nvCxnSpPr>
          <p:spPr bwMode="auto">
            <a:xfrm rot="16200000" flipV="1">
              <a:off x="9035143" y="5667829"/>
              <a:ext cx="1117600" cy="232228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338" name="Rectangle 2"/>
          <p:cNvSpPr txBox="1">
            <a:spLocks noChangeArrowheads="1"/>
          </p:cNvSpPr>
          <p:nvPr/>
        </p:nvSpPr>
        <p:spPr bwMode="auto">
          <a:xfrm>
            <a:off x="2213373" y="615950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48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Story time</a:t>
            </a:r>
            <a:endParaRPr lang="en-US" altLang="zh-CN" sz="48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  <a:p>
            <a:pPr algn="ctr" eaLnBrk="0" hangingPunct="0">
              <a:lnSpc>
                <a:spcPct val="90000"/>
              </a:lnSpc>
            </a:pPr>
            <a:endParaRPr lang="en-US" altLang="zh-CN" sz="48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grpSp>
        <p:nvGrpSpPr>
          <p:cNvPr id="2" name="组合 12"/>
          <p:cNvGrpSpPr/>
          <p:nvPr/>
        </p:nvGrpSpPr>
        <p:grpSpPr bwMode="auto">
          <a:xfrm>
            <a:off x="152400" y="1898651"/>
            <a:ext cx="2057400" cy="4371975"/>
            <a:chOff x="5462522" y="1797432"/>
            <a:chExt cx="5493579" cy="4159045"/>
          </a:xfrm>
        </p:grpSpPr>
        <p:pic>
          <p:nvPicPr>
            <p:cNvPr id="14340" name="Picture 2" descr="D:\淘宝课件\冀教版小学英语三年级下册  三年级起点\17春冀教（三起）三英下--教材图片素材\Unit 1\026.jp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462522" y="1797432"/>
              <a:ext cx="4833176" cy="4159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1" name="Picture 2" descr="C:\Users\Administrator\Desktop\22.jp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1074001" flipH="1">
              <a:off x="9806175" y="3451208"/>
              <a:ext cx="1149926" cy="161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组合 28"/>
          <p:cNvGrpSpPr/>
          <p:nvPr/>
        </p:nvGrpSpPr>
        <p:grpSpPr bwMode="auto">
          <a:xfrm>
            <a:off x="152400" y="976314"/>
            <a:ext cx="2808685" cy="3290887"/>
            <a:chOff x="435427" y="976501"/>
            <a:chExt cx="3744349" cy="3290702"/>
          </a:xfrm>
        </p:grpSpPr>
        <p:sp>
          <p:nvSpPr>
            <p:cNvPr id="14343" name="Text Box 2"/>
            <p:cNvSpPr txBox="1">
              <a:spLocks noChangeArrowheads="1"/>
            </p:cNvSpPr>
            <p:nvPr/>
          </p:nvSpPr>
          <p:spPr bwMode="auto">
            <a:xfrm>
              <a:off x="435427" y="976501"/>
              <a:ext cx="3744349" cy="5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sz="3200" b="1">
                  <a:latin typeface="Times New Roman" panose="02020603050405020304" pitchFamily="18" charset="0"/>
                </a:rPr>
                <a:t>Pull! Pull!</a:t>
              </a:r>
              <a:endParaRPr lang="zh-CN" altLang="zh-CN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4344" name="直接箭头连接符 18"/>
            <p:cNvCxnSpPr>
              <a:cxnSpLocks noChangeShapeType="1"/>
            </p:cNvCxnSpPr>
            <p:nvPr/>
          </p:nvCxnSpPr>
          <p:spPr bwMode="auto">
            <a:xfrm rot="16200000" flipH="1">
              <a:off x="1444176" y="1821544"/>
              <a:ext cx="478968" cy="261253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345" name="直接箭头连接符 19"/>
            <p:cNvCxnSpPr>
              <a:cxnSpLocks noChangeShapeType="1"/>
            </p:cNvCxnSpPr>
            <p:nvPr/>
          </p:nvCxnSpPr>
          <p:spPr bwMode="auto">
            <a:xfrm rot="5400000">
              <a:off x="2169887" y="1995712"/>
              <a:ext cx="885373" cy="87091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346" name="直接箭头连接符 20"/>
            <p:cNvCxnSpPr>
              <a:cxnSpLocks noChangeShapeType="1"/>
            </p:cNvCxnSpPr>
            <p:nvPr/>
          </p:nvCxnSpPr>
          <p:spPr bwMode="auto">
            <a:xfrm rot="16200000" flipH="1">
              <a:off x="1930406" y="1857827"/>
              <a:ext cx="507995" cy="159658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347" name="直接箭头连接符 21"/>
            <p:cNvCxnSpPr>
              <a:cxnSpLocks noChangeShapeType="1"/>
            </p:cNvCxnSpPr>
            <p:nvPr/>
          </p:nvCxnSpPr>
          <p:spPr bwMode="auto">
            <a:xfrm rot="5400000">
              <a:off x="1959431" y="2743200"/>
              <a:ext cx="2641596" cy="406410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348" name="直接箭头连接符 24"/>
            <p:cNvCxnSpPr>
              <a:cxnSpLocks noChangeShapeType="1"/>
            </p:cNvCxnSpPr>
            <p:nvPr/>
          </p:nvCxnSpPr>
          <p:spPr bwMode="auto">
            <a:xfrm rot="5400000">
              <a:off x="2024745" y="2619829"/>
              <a:ext cx="2206169" cy="391889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349" name="直接箭头连接符 27"/>
            <p:cNvCxnSpPr>
              <a:cxnSpLocks noChangeShapeType="1"/>
            </p:cNvCxnSpPr>
            <p:nvPr/>
          </p:nvCxnSpPr>
          <p:spPr bwMode="auto">
            <a:xfrm rot="5400000">
              <a:off x="1923144" y="2358573"/>
              <a:ext cx="1712684" cy="246747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" name="组合 29"/>
          <p:cNvGrpSpPr/>
          <p:nvPr/>
        </p:nvGrpSpPr>
        <p:grpSpPr bwMode="auto">
          <a:xfrm>
            <a:off x="-90487" y="5153029"/>
            <a:ext cx="2808685" cy="1487765"/>
            <a:chOff x="213581" y="5123539"/>
            <a:chExt cx="3744349" cy="1488546"/>
          </a:xfrm>
        </p:grpSpPr>
        <p:sp>
          <p:nvSpPr>
            <p:cNvPr id="14351" name="Text Box 2"/>
            <p:cNvSpPr txBox="1">
              <a:spLocks noChangeArrowheads="1"/>
            </p:cNvSpPr>
            <p:nvPr/>
          </p:nvSpPr>
          <p:spPr bwMode="auto">
            <a:xfrm>
              <a:off x="213581" y="6027003"/>
              <a:ext cx="3744349" cy="585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sz="3200" b="1">
                  <a:latin typeface="Times New Roman" panose="02020603050405020304" pitchFamily="18" charset="0"/>
                </a:rPr>
                <a:t>Oh, my ears!</a:t>
              </a:r>
              <a:endParaRPr lang="zh-CN" altLang="zh-CN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4352" name="直接箭头连接符 31"/>
            <p:cNvCxnSpPr>
              <a:cxnSpLocks noChangeShapeType="1"/>
            </p:cNvCxnSpPr>
            <p:nvPr/>
          </p:nvCxnSpPr>
          <p:spPr bwMode="auto">
            <a:xfrm rot="16200000" flipV="1">
              <a:off x="1262743" y="5631543"/>
              <a:ext cx="1117604" cy="101596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35" name="Picture 2" descr="D:\淘宝课件\冀教版小学英语三年级下册  三年级起点\17春冀教（三起）三英下--教材图片素材\Unit 1\02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74169" y="2830513"/>
            <a:ext cx="6237685" cy="309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354" name="直接连接符 33"/>
          <p:cNvCxnSpPr>
            <a:cxnSpLocks noChangeShapeType="1"/>
          </p:cNvCxnSpPr>
          <p:nvPr/>
        </p:nvCxnSpPr>
        <p:spPr bwMode="auto">
          <a:xfrm rot="5400000">
            <a:off x="235943" y="4262637"/>
            <a:ext cx="5189537" cy="119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" name="组合 41"/>
          <p:cNvGrpSpPr/>
          <p:nvPr/>
        </p:nvGrpSpPr>
        <p:grpSpPr bwMode="auto">
          <a:xfrm>
            <a:off x="3855244" y="5370509"/>
            <a:ext cx="4506516" cy="1112526"/>
            <a:chOff x="5140550" y="5370285"/>
            <a:chExt cx="6007756" cy="1112321"/>
          </a:xfrm>
        </p:grpSpPr>
        <p:sp>
          <p:nvSpPr>
            <p:cNvPr id="14356" name="Text Box 2"/>
            <p:cNvSpPr txBox="1">
              <a:spLocks noChangeArrowheads="1"/>
            </p:cNvSpPr>
            <p:nvPr/>
          </p:nvSpPr>
          <p:spPr bwMode="auto">
            <a:xfrm>
              <a:off x="5140550" y="5897939"/>
              <a:ext cx="6007756" cy="584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/>
              <a:r>
                <a:rPr lang="en-US" altLang="zh-CN" sz="3200" b="1">
                  <a:latin typeface="Times New Roman" panose="02020603050405020304" pitchFamily="18" charset="0"/>
                </a:rPr>
                <a:t>I’m out! Thank you!</a:t>
              </a:r>
              <a:endParaRPr lang="zh-CN" altLang="zh-CN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4357" name="直接箭头连接符 38"/>
            <p:cNvCxnSpPr>
              <a:cxnSpLocks noChangeShapeType="1"/>
            </p:cNvCxnSpPr>
            <p:nvPr/>
          </p:nvCxnSpPr>
          <p:spPr bwMode="auto">
            <a:xfrm rot="5400000" flipH="1" flipV="1">
              <a:off x="7772398" y="5711371"/>
              <a:ext cx="696686" cy="14513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7" name="组合 53"/>
          <p:cNvGrpSpPr/>
          <p:nvPr/>
        </p:nvGrpSpPr>
        <p:grpSpPr bwMode="auto">
          <a:xfrm>
            <a:off x="3507582" y="1311275"/>
            <a:ext cx="4537471" cy="3201986"/>
            <a:chOff x="4676093" y="1311429"/>
            <a:chExt cx="6049961" cy="3202512"/>
          </a:xfrm>
        </p:grpSpPr>
        <p:sp>
          <p:nvSpPr>
            <p:cNvPr id="14359" name="Text Box 2"/>
            <p:cNvSpPr txBox="1">
              <a:spLocks noChangeArrowheads="1"/>
            </p:cNvSpPr>
            <p:nvPr/>
          </p:nvSpPr>
          <p:spPr bwMode="auto">
            <a:xfrm>
              <a:off x="4676093" y="1311429"/>
              <a:ext cx="6007756" cy="1077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0" hangingPunct="0"/>
              <a:r>
                <a:rPr lang="en-US" altLang="zh-CN" sz="3200" b="1">
                  <a:latin typeface="Times New Roman" panose="02020603050405020304" pitchFamily="18" charset="0"/>
                </a:rPr>
                <a:t>You’re welcome!</a:t>
              </a:r>
              <a:endParaRPr lang="en-US" altLang="zh-CN" sz="3200" b="1">
                <a:latin typeface="Times New Roman" panose="02020603050405020304" pitchFamily="18" charset="0"/>
              </a:endParaRPr>
            </a:p>
            <a:p>
              <a:pPr algn="ctr" eaLnBrk="0" hangingPunct="0"/>
              <a:r>
                <a:rPr lang="en-US" altLang="zh-CN" sz="3200" b="1">
                  <a:latin typeface="Times New Roman" panose="02020603050405020304" pitchFamily="18" charset="0"/>
                </a:rPr>
                <a:t>We’re friends!</a:t>
              </a:r>
              <a:endParaRPr lang="zh-CN" altLang="zh-CN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4360" name="直接箭头连接符 43"/>
            <p:cNvCxnSpPr>
              <a:cxnSpLocks noChangeShapeType="1"/>
            </p:cNvCxnSpPr>
            <p:nvPr/>
          </p:nvCxnSpPr>
          <p:spPr bwMode="auto">
            <a:xfrm rot="5400000">
              <a:off x="5805713" y="3091540"/>
              <a:ext cx="885371" cy="391886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361" name="直接箭头连接符 45"/>
            <p:cNvCxnSpPr>
              <a:cxnSpLocks noChangeShapeType="1"/>
            </p:cNvCxnSpPr>
            <p:nvPr/>
          </p:nvCxnSpPr>
          <p:spPr bwMode="auto">
            <a:xfrm rot="16200000" flipH="1">
              <a:off x="7990111" y="2852054"/>
              <a:ext cx="653146" cy="348347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362" name="直接箭头连接符 47"/>
            <p:cNvCxnSpPr>
              <a:cxnSpLocks noChangeShapeType="1"/>
            </p:cNvCxnSpPr>
            <p:nvPr/>
          </p:nvCxnSpPr>
          <p:spPr bwMode="auto">
            <a:xfrm rot="16200000" flipH="1">
              <a:off x="8534399" y="2917369"/>
              <a:ext cx="986971" cy="493486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363" name="直接箭头连接符 49"/>
            <p:cNvCxnSpPr>
              <a:cxnSpLocks noChangeShapeType="1"/>
            </p:cNvCxnSpPr>
            <p:nvPr/>
          </p:nvCxnSpPr>
          <p:spPr bwMode="auto">
            <a:xfrm rot="16200000" flipH="1">
              <a:off x="9405257" y="2685143"/>
              <a:ext cx="1190172" cy="1161142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364" name="直接箭头连接符 51"/>
            <p:cNvCxnSpPr>
              <a:cxnSpLocks noChangeShapeType="1"/>
            </p:cNvCxnSpPr>
            <p:nvPr/>
          </p:nvCxnSpPr>
          <p:spPr bwMode="auto">
            <a:xfrm rot="16200000" flipH="1">
              <a:off x="9020626" y="2808512"/>
              <a:ext cx="1814286" cy="1596571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342901" y="1658938"/>
            <a:ext cx="39266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</a:rPr>
              <a:t>The rabbit came out.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3" name="Rectangle 2"/>
          <p:cNvSpPr txBox="1">
            <a:spLocks noChangeArrowheads="1"/>
          </p:cNvSpPr>
          <p:nvPr/>
        </p:nvSpPr>
        <p:spPr bwMode="auto">
          <a:xfrm>
            <a:off x="2213373" y="615950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48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Story time</a:t>
            </a:r>
            <a:endParaRPr lang="en-US" altLang="zh-CN" sz="48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  <a:p>
            <a:pPr algn="ctr" eaLnBrk="0" hangingPunct="0">
              <a:lnSpc>
                <a:spcPct val="90000"/>
              </a:lnSpc>
            </a:pPr>
            <a:endParaRPr lang="en-US" altLang="zh-CN" sz="48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431006" y="2233613"/>
            <a:ext cx="4535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400" dirty="0">
                <a:latin typeface="Times New Roman" panose="02020603050405020304" pitchFamily="18" charset="0"/>
              </a:rPr>
              <a:t>2. The farmer pulled the rabbit.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42913" y="2779713"/>
            <a:ext cx="50875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400" dirty="0">
                <a:latin typeface="Times New Roman" panose="02020603050405020304" pitchFamily="18" charset="0"/>
              </a:rPr>
              <a:t>3. The horse pulled the cow.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409576" y="3384550"/>
            <a:ext cx="44136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400">
                <a:latin typeface="Times New Roman" panose="02020603050405020304" pitchFamily="18" charset="0"/>
              </a:rPr>
              <a:t>4. The mouse pulled the duck.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431006" y="3989388"/>
            <a:ext cx="52208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400">
                <a:latin typeface="Times New Roman" panose="02020603050405020304" pitchFamily="18" charset="0"/>
              </a:rPr>
              <a:t>5. The cow pulled the farmer.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453628" y="4613275"/>
            <a:ext cx="41481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400">
                <a:latin typeface="Times New Roman" panose="02020603050405020304" pitchFamily="18" charset="0"/>
              </a:rPr>
              <a:t>6. The duck pulled the pig.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450056" y="5827713"/>
            <a:ext cx="42731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400">
                <a:latin typeface="Times New Roman" panose="02020603050405020304" pitchFamily="18" charset="0"/>
              </a:rPr>
              <a:t>8. The pig pulled the horse.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427435" y="5253038"/>
            <a:ext cx="39754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400">
                <a:latin typeface="Times New Roman" panose="02020603050405020304" pitchFamily="18" charset="0"/>
              </a:rPr>
              <a:t>7. The rabbit was stuck.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4708923" y="4476751"/>
            <a:ext cx="3926681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400">
                <a:latin typeface="Times New Roman" panose="02020603050405020304" pitchFamily="18" charset="0"/>
              </a:rPr>
              <a:t>7</a:t>
            </a:r>
            <a:r>
              <a:rPr lang="zh-CN" altLang="en-US" sz="2400">
                <a:latin typeface="Times New Roman" panose="02020603050405020304" pitchFamily="18" charset="0"/>
              </a:rPr>
              <a:t>、</a:t>
            </a:r>
            <a:r>
              <a:rPr lang="en-US" altLang="zh-CN" sz="2400">
                <a:latin typeface="Times New Roman" panose="02020603050405020304" pitchFamily="18" charset="0"/>
              </a:rPr>
              <a:t>2</a:t>
            </a:r>
            <a:r>
              <a:rPr lang="zh-CN" altLang="en-US" sz="2400">
                <a:latin typeface="Times New Roman" panose="02020603050405020304" pitchFamily="18" charset="0"/>
              </a:rPr>
              <a:t>、</a:t>
            </a:r>
            <a:r>
              <a:rPr lang="en-US" altLang="zh-CN" sz="2400">
                <a:latin typeface="Times New Roman" panose="02020603050405020304" pitchFamily="18" charset="0"/>
              </a:rPr>
              <a:t>5</a:t>
            </a:r>
            <a:r>
              <a:rPr lang="zh-CN" altLang="en-US" sz="2400">
                <a:latin typeface="Times New Roman" panose="02020603050405020304" pitchFamily="18" charset="0"/>
              </a:rPr>
              <a:t>、</a:t>
            </a:r>
            <a:r>
              <a:rPr lang="en-US" altLang="zh-CN" sz="2400">
                <a:latin typeface="Times New Roman" panose="02020603050405020304" pitchFamily="18" charset="0"/>
              </a:rPr>
              <a:t>3</a:t>
            </a:r>
            <a:r>
              <a:rPr lang="zh-CN" altLang="en-US" sz="2400">
                <a:latin typeface="Times New Roman" panose="02020603050405020304" pitchFamily="18" charset="0"/>
              </a:rPr>
              <a:t>、</a:t>
            </a:r>
            <a:r>
              <a:rPr lang="en-US" altLang="zh-CN" sz="2400">
                <a:latin typeface="Times New Roman" panose="02020603050405020304" pitchFamily="18" charset="0"/>
              </a:rPr>
              <a:t>8</a:t>
            </a:r>
            <a:r>
              <a:rPr lang="zh-CN" altLang="en-US" sz="2400">
                <a:latin typeface="Times New Roman" panose="02020603050405020304" pitchFamily="18" charset="0"/>
              </a:rPr>
              <a:t>、</a:t>
            </a:r>
            <a:r>
              <a:rPr lang="en-US" altLang="zh-CN" sz="2400">
                <a:latin typeface="Times New Roman" panose="02020603050405020304" pitchFamily="18" charset="0"/>
              </a:rPr>
              <a:t>6</a:t>
            </a:r>
            <a:r>
              <a:rPr lang="zh-CN" altLang="en-US" sz="2400">
                <a:latin typeface="Times New Roman" panose="02020603050405020304" pitchFamily="18" charset="0"/>
              </a:rPr>
              <a:t>、</a:t>
            </a:r>
            <a:r>
              <a:rPr lang="en-US" altLang="zh-CN" sz="2400">
                <a:latin typeface="Times New Roman" panose="02020603050405020304" pitchFamily="18" charset="0"/>
              </a:rPr>
              <a:t>4</a:t>
            </a:r>
            <a:r>
              <a:rPr lang="zh-CN" altLang="en-US" sz="2400">
                <a:latin typeface="Times New Roman" panose="02020603050405020304" pitchFamily="18" charset="0"/>
              </a:rPr>
              <a:t>、</a:t>
            </a:r>
            <a:r>
              <a:rPr lang="en-US" altLang="zh-CN" sz="2400">
                <a:latin typeface="Times New Roman" panose="02020603050405020304" pitchFamily="18" charset="0"/>
              </a:rPr>
              <a:t>1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72" name="Text Box 2"/>
          <p:cNvSpPr txBox="1">
            <a:spLocks noChangeArrowheads="1"/>
          </p:cNvSpPr>
          <p:nvPr/>
        </p:nvSpPr>
        <p:spPr bwMode="auto">
          <a:xfrm>
            <a:off x="239316" y="950913"/>
            <a:ext cx="206097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3600" b="1">
                <a:latin typeface="Times New Roman" panose="02020603050405020304" pitchFamily="18" charset="0"/>
              </a:rPr>
              <a:t>排序</a:t>
            </a:r>
            <a:endParaRPr lang="zh-CN" altLang="en-US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6386" name="Rectangle 2"/>
          <p:cNvSpPr txBox="1">
            <a:spLocks noChangeArrowheads="1"/>
          </p:cNvSpPr>
          <p:nvPr/>
        </p:nvSpPr>
        <p:spPr bwMode="auto">
          <a:xfrm>
            <a:off x="2234804" y="731838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48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New words</a:t>
            </a:r>
            <a:endParaRPr lang="en-US" altLang="zh-CN" sz="48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-783431" y="3030538"/>
            <a:ext cx="266461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help</a:t>
            </a:r>
            <a:endParaRPr lang="en-US" altLang="zh-C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" name="直接箭头连接符 18"/>
          <p:cNvCxnSpPr>
            <a:cxnSpLocks noChangeShapeType="1"/>
          </p:cNvCxnSpPr>
          <p:nvPr/>
        </p:nvCxnSpPr>
        <p:spPr bwMode="auto">
          <a:xfrm>
            <a:off x="1034654" y="3686175"/>
            <a:ext cx="544115" cy="623888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直接箭头连接符 19"/>
          <p:cNvCxnSpPr>
            <a:cxnSpLocks noChangeShapeType="1"/>
          </p:cNvCxnSpPr>
          <p:nvPr/>
        </p:nvCxnSpPr>
        <p:spPr bwMode="auto">
          <a:xfrm flipV="1">
            <a:off x="1001316" y="2700339"/>
            <a:ext cx="598884" cy="623887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" name="Text Box 2"/>
          <p:cNvSpPr txBox="1">
            <a:spLocks noChangeArrowheads="1"/>
          </p:cNvSpPr>
          <p:nvPr/>
        </p:nvSpPr>
        <p:spPr bwMode="auto">
          <a:xfrm>
            <a:off x="1175148" y="2319339"/>
            <a:ext cx="180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救命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1121569" y="3902076"/>
            <a:ext cx="18061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帮助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 Box 2"/>
          <p:cNvSpPr txBox="1">
            <a:spLocks noChangeArrowheads="1"/>
          </p:cNvSpPr>
          <p:nvPr/>
        </p:nvSpPr>
        <p:spPr bwMode="auto">
          <a:xfrm>
            <a:off x="2558653" y="2116139"/>
            <a:ext cx="658534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Help! Help! The tiger wants to eat me!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Text Box 2"/>
          <p:cNvSpPr txBox="1">
            <a:spLocks noChangeArrowheads="1"/>
          </p:cNvSpPr>
          <p:nvPr/>
        </p:nvSpPr>
        <p:spPr bwMode="auto">
          <a:xfrm>
            <a:off x="2895600" y="2943226"/>
            <a:ext cx="56935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救命！救命！老虎要吃我！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 Box 2"/>
          <p:cNvSpPr txBox="1">
            <a:spLocks noChangeArrowheads="1"/>
          </p:cNvSpPr>
          <p:nvPr/>
        </p:nvSpPr>
        <p:spPr bwMode="auto">
          <a:xfrm>
            <a:off x="2330054" y="3995739"/>
            <a:ext cx="35599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Can I help you?</a:t>
            </a:r>
            <a:endParaRPr lang="zh-CN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Text Box 2"/>
          <p:cNvSpPr txBox="1">
            <a:spLocks noChangeArrowheads="1"/>
          </p:cNvSpPr>
          <p:nvPr/>
        </p:nvSpPr>
        <p:spPr bwMode="auto">
          <a:xfrm>
            <a:off x="1949054" y="4757739"/>
            <a:ext cx="56923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我能帮助你吗？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3" grpId="0"/>
      <p:bldP spid="24" grpId="0"/>
      <p:bldP spid="34" grpId="0"/>
      <p:bldP spid="46" grpId="0"/>
      <p:bldP spid="47" grpId="0"/>
      <p:bldP spid="50" grpId="0"/>
    </p:bldLst>
  </p:timing>
</p:sld>
</file>

<file path=ppt/tags/tag1.xml><?xml version="1.0" encoding="utf-8"?>
<p:tagLst xmlns:p="http://schemas.openxmlformats.org/presentationml/2006/main">
  <p:tag name="KSO_WPP_MARK_KEY" val="70b64d65-9966-4cfb-bab8-6c2d2965b38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2606</Words>
  <Application>WPS 演示</Application>
  <PresentationFormat>全屏显示(4:3)</PresentationFormat>
  <Paragraphs>229</Paragraphs>
  <Slides>16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758</cp:revision>
  <dcterms:created xsi:type="dcterms:W3CDTF">2013-07-01T03:05:00Z</dcterms:created>
  <dcterms:modified xsi:type="dcterms:W3CDTF">2023-03-04T11:54:34Z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D34CCAC7095A485FAF5BA157CEBE041C</vt:lpwstr>
  </property>
</Properties>
</file>