
<file path=[Content_Types].xml><?xml version="1.0" encoding="utf-8"?>
<Types xmlns="http://schemas.openxmlformats.org/package/2006/content-types">
  <Default Extension="png" ContentType="image/png"/>
  <Default Extension="gif" ContentType="image/gi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"/>
  </p:notesMasterIdLst>
  <p:sldIdLst>
    <p:sldId id="361" r:id="rId3"/>
    <p:sldId id="290" r:id="rId4"/>
    <p:sldId id="270" r:id="rId5"/>
    <p:sldId id="362" r:id="rId6"/>
    <p:sldId id="413" r:id="rId8"/>
    <p:sldId id="414" r:id="rId9"/>
    <p:sldId id="415" r:id="rId10"/>
    <p:sldId id="416" r:id="rId11"/>
    <p:sldId id="403" r:id="rId12"/>
    <p:sldId id="417" r:id="rId13"/>
    <p:sldId id="365" r:id="rId14"/>
    <p:sldId id="418" r:id="rId15"/>
    <p:sldId id="389" r:id="rId16"/>
    <p:sldId id="411" r:id="rId17"/>
    <p:sldId id="391" r:id="rId18"/>
    <p:sldId id="281" r:id="rId19"/>
    <p:sldId id="384" r:id="rId20"/>
    <p:sldId id="286" r:id="rId21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17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FFFF66"/>
    <a:srgbClr val="FF99FF"/>
    <a:srgbClr val="006600"/>
    <a:srgbClr val="6600CC"/>
    <a:srgbClr val="CC006A"/>
    <a:srgbClr val="644B7A"/>
    <a:srgbClr val="249F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7" autoAdjust="0"/>
    <p:restoredTop sz="94565" autoAdjust="0"/>
  </p:normalViewPr>
  <p:slideViewPr>
    <p:cSldViewPr snapToGrid="0" snapToObjects="1">
      <p:cViewPr>
        <p:scale>
          <a:sx n="100" d="100"/>
          <a:sy n="100" d="100"/>
        </p:scale>
        <p:origin x="-294" y="-264"/>
      </p:cViewPr>
      <p:guideLst>
        <p:guide orient="horz" pos="2160"/>
        <p:guide pos="17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6545E30-36C7-4EB2-A1DA-F1FF7AD1922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4EEE1BD2-C3E1-4D3B-AFEC-198B925BC15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EE1BD2-C3E1-4D3B-AFEC-198B925BC1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4C43A30C-7D89-4841-BAAD-93506A55814F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AB3AB-1387-42D0-9869-46B98FD5370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1CAB09-901F-4AB0-8F54-DD21281DC8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DEF5B-4275-46B3-B2A5-06CB13FEE86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3505DC-BD47-47CE-93D3-975B208ADC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89C70-9719-451C-B22A-F8A5FA2E207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DF3006-1859-4B7C-809A-15000F08DF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4D4EF-94C2-4420-B835-D832243BA0E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EA057A-FC00-4FCF-BB3B-592EFB63105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6EC92-4057-4B9F-82B8-606FC3E7ED3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CF1915-78E2-4A18-9978-F1D862C20EA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ABFDB-66BA-4CE0-A240-AFB6C626EC2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A9BF15-A63C-44F6-A8BC-47E2E9AD037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93144-E5CE-4E00-9D9C-C65C308EFC17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DD1D4-DFA1-44A5-80AE-F1766259428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6BD56-B9F7-4B1B-9A1C-A0153F64C91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669838-A113-4144-93C3-D171B95B9CA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600C9-442F-4BB0-A49A-B7A19B54ABA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717E37-25B0-471D-B45A-45236BB0F37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024E5-11D1-401E-ABAF-4FC5CBACF26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47A186-8353-4850-849E-1A896569CE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C15C3-7CA8-45A3-BEC6-FAD1FF78178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F5B453-C581-4820-BF0D-E966537B12D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41995E-61B4-445B-A9D2-010CF6D3746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kumimoji="1"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CA07B65A-2A2A-4D5A-876D-977CDC3E7B5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26.png"/><Relationship Id="rId3" Type="http://schemas.openxmlformats.org/officeDocument/2006/relationships/image" Target="../media/image12.png"/><Relationship Id="rId2" Type="http://schemas.openxmlformats.org/officeDocument/2006/relationships/image" Target="../media/image11.GIF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11.GIF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GIF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hyperlink" Target="http://pic.sogou.com/d?query=%BA%EF%D7%D3&amp;mode=1&amp;did=2" TargetMode="External"/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hyperlink" Target="2.Big%20or%20small,Fat%20or%20thin.mp4" TargetMode="Externa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11.GIF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4" descr="小花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1153534">
            <a:off x="7737475" y="5291138"/>
            <a:ext cx="1009650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25" descr="中间花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5876" y="5424488"/>
            <a:ext cx="912812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noFill/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endParaRPr lang="ko-KR" altLang="en-US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sp>
        <p:nvSpPr>
          <p:cNvPr id="8" name="同侧圆角矩形 7"/>
          <p:cNvSpPr/>
          <p:nvPr/>
        </p:nvSpPr>
        <p:spPr>
          <a:xfrm flipV="1">
            <a:off x="495300" y="2468563"/>
            <a:ext cx="8153400" cy="758825"/>
          </a:xfrm>
          <a:prstGeom prst="round2Same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080" name="Picture 39" descr="구름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40" descr="구름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08850" y="542925"/>
            <a:ext cx="8953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2" name="TextBox 3"/>
          <p:cNvSpPr txBox="1">
            <a:spLocks noChangeArrowheads="1"/>
          </p:cNvSpPr>
          <p:nvPr/>
        </p:nvSpPr>
        <p:spPr bwMode="auto">
          <a:xfrm>
            <a:off x="465138" y="1433513"/>
            <a:ext cx="82677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747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747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</a:rPr>
              <a:t>Unit 2 Animals at the zoo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83" name="TextBox 4"/>
          <p:cNvSpPr txBox="1">
            <a:spLocks noChangeArrowheads="1"/>
          </p:cNvSpPr>
          <p:nvPr/>
        </p:nvSpPr>
        <p:spPr bwMode="auto">
          <a:xfrm>
            <a:off x="3157400" y="2666298"/>
            <a:ext cx="2883176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466" tIns="48733" rIns="97466" bIns="48733">
            <a:spAutoFit/>
          </a:bodyPr>
          <a:lstStyle>
            <a:lvl1pPr defTabSz="974725"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747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747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20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年级下册 </a:t>
            </a:r>
            <a:endParaRPr lang="zh-CN" altLang="en-US" sz="2000" b="1" dirty="0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84" name="图片 70" descr="蝴蝶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8291536" flipH="1">
            <a:off x="6598444" y="3274219"/>
            <a:ext cx="1019175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noFill/>
          <a:ln w="76200" cmpd="sng">
            <a:solidFill>
              <a:srgbClr val="99CC00"/>
            </a:solidFill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endParaRPr lang="ko-KR" altLang="en-US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pic>
        <p:nvPicPr>
          <p:cNvPr id="3088" name="Picture 50" descr="나뭇잎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3371175">
            <a:off x="2063750" y="3001963"/>
            <a:ext cx="12827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328488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28488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328488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8480736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8480736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8480736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0" y="4170872"/>
            <a:ext cx="9144000" cy="7976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  <a:sp3d extrusionH="57150">
              <a:bevelT w="0" h="0"/>
            </a:sp3d>
          </a:bodyPr>
          <a:lstStyle/>
          <a:p>
            <a:pPr algn="ctr" eaLnBrk="1" fontAlgn="auto" hangingPunct="1">
              <a:lnSpc>
                <a:spcPts val="5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n w="10541" cmpd="sng">
                  <a:noFill/>
                  <a:prstDash val="solid"/>
                </a:ln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Lesson7 </a:t>
            </a:r>
            <a:r>
              <a:rPr lang="en-US" altLang="zh-CN" sz="4800" b="1" dirty="0" smtClean="0">
                <a:ln w="10541" cmpd="sng">
                  <a:noFill/>
                  <a:prstDash val="solid"/>
                </a:ln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 At </a:t>
            </a:r>
            <a:r>
              <a:rPr lang="en-US" altLang="zh-CN" sz="4800" b="1" dirty="0">
                <a:ln w="10541" cmpd="sng">
                  <a:noFill/>
                  <a:prstDash val="solid"/>
                </a:ln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the zoo</a:t>
            </a:r>
            <a:endParaRPr lang="zh-CN" altLang="en-US" sz="4800" b="1" dirty="0">
              <a:ln w="10541" cmpd="sng">
                <a:noFill/>
                <a:prstDash val="solid"/>
              </a:ln>
              <a:gradFill>
                <a:gsLst>
                  <a:gs pos="0">
                    <a:srgbClr val="D74184"/>
                  </a:gs>
                  <a:gs pos="50000">
                    <a:srgbClr val="D74184"/>
                  </a:gs>
                  <a:gs pos="100000">
                    <a:srgbClr val="D74184"/>
                  </a:gs>
                </a:gsLst>
                <a:lin ang="5400000"/>
              </a:gradFill>
              <a:effectLst>
                <a:outerShdw blurRad="38100" dist="12700" algn="tl" rotWithShape="0">
                  <a:srgbClr val="000000">
                    <a:alpha val="40000"/>
                  </a:srgbClr>
                </a:outerShdw>
              </a:effectLst>
              <a:latin typeface="Kozuka Gothic Pro H" pitchFamily="34" charset="-128"/>
              <a:ea typeface="Kozuka Gothic Pro H" pitchFamily="34" charset="-128"/>
              <a:cs typeface="方正大黑简体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矩形 1"/>
          <p:cNvSpPr>
            <a:spLocks noChangeArrowheads="1"/>
          </p:cNvSpPr>
          <p:nvPr/>
        </p:nvSpPr>
        <p:spPr bwMode="auto">
          <a:xfrm>
            <a:off x="1004888" y="2571750"/>
            <a:ext cx="8747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851025" y="2365375"/>
            <a:ext cx="5013325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 have a big bag. 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我有一个大书包。</a:t>
            </a:r>
            <a:endParaRPr lang="en-US" altLang="zh-CN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293" name="文本框 17"/>
          <p:cNvSpPr txBox="1">
            <a:spLocks noChangeArrowheads="1"/>
          </p:cNvSpPr>
          <p:nvPr/>
        </p:nvSpPr>
        <p:spPr bwMode="auto">
          <a:xfrm>
            <a:off x="1974850" y="1692275"/>
            <a:ext cx="387985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bɪɡ / 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adj.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（形容词）大的［四会］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294" name="矩形 1"/>
          <p:cNvSpPr>
            <a:spLocks noChangeArrowheads="1"/>
          </p:cNvSpPr>
          <p:nvPr/>
        </p:nvSpPr>
        <p:spPr bwMode="auto">
          <a:xfrm>
            <a:off x="1008063" y="3324225"/>
            <a:ext cx="11350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形近词：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2073275" y="3103563"/>
            <a:ext cx="15017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bag 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书包</a:t>
            </a:r>
            <a:endParaRPr lang="en-US" altLang="zh-CN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2636838" y="5367338"/>
            <a:ext cx="57150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pig “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猪” 中的字母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 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换成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 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就是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big“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大的”。</a:t>
            </a:r>
            <a:endParaRPr lang="zh-CN" altLang="en-US" sz="2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297" name="组合 2"/>
          <p:cNvGrpSpPr/>
          <p:nvPr/>
        </p:nvGrpSpPr>
        <p:grpSpPr bwMode="auto">
          <a:xfrm>
            <a:off x="1071563" y="5451475"/>
            <a:ext cx="1555750" cy="422275"/>
            <a:chOff x="487410" y="3983839"/>
            <a:chExt cx="1555723" cy="420777"/>
          </a:xfrm>
        </p:grpSpPr>
        <p:sp>
          <p:nvSpPr>
            <p:cNvPr id="12302" name="TextBox 10"/>
            <p:cNvSpPr txBox="1">
              <a:spLocks noChangeArrowheads="1"/>
            </p:cNvSpPr>
            <p:nvPr/>
          </p:nvSpPr>
          <p:spPr bwMode="auto">
            <a:xfrm>
              <a:off x="714374" y="4005263"/>
              <a:ext cx="1328759" cy="399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魔法记忆：</a:t>
              </a:r>
              <a:endParaRPr lang="zh-CN" altLang="en-US" sz="2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2303" name="图片 29" descr="花盆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87410" y="3983839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298" name="矩形 1"/>
          <p:cNvSpPr>
            <a:spLocks noChangeArrowheads="1"/>
          </p:cNvSpPr>
          <p:nvPr/>
        </p:nvSpPr>
        <p:spPr bwMode="auto">
          <a:xfrm>
            <a:off x="1009650" y="4076700"/>
            <a:ext cx="18145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反义词记忆法：</a:t>
            </a:r>
            <a:endParaRPr lang="zh-CN" altLang="en-US" sz="1600" b="1">
              <a:solidFill>
                <a:srgbClr val="3333F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865438" y="3870325"/>
            <a:ext cx="5500687" cy="122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把意义相反的单词放在一起记忆的方法。</a:t>
            </a:r>
            <a:endParaRPr lang="zh-CN" altLang="en-US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如：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big 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大的，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small 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小的。</a:t>
            </a:r>
            <a:endParaRPr lang="en-US" altLang="zh-CN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300" name="图片 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54700" y="1625600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19776" y="1651331"/>
            <a:ext cx="95250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9" grpId="0"/>
      <p:bldP spid="18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文本框 17"/>
          <p:cNvSpPr txBox="1">
            <a:spLocks noChangeArrowheads="1"/>
          </p:cNvSpPr>
          <p:nvPr/>
        </p:nvSpPr>
        <p:spPr bwMode="auto">
          <a:xfrm>
            <a:off x="4075113" y="1749425"/>
            <a:ext cx="40020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/smɔːl/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adj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（形容词）小的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033463" y="1890713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3317" name="文本框 19"/>
          <p:cNvSpPr txBox="1">
            <a:spLocks noChangeArrowheads="1"/>
          </p:cNvSpPr>
          <p:nvPr/>
        </p:nvSpPr>
        <p:spPr bwMode="auto">
          <a:xfrm>
            <a:off x="1303338" y="1860550"/>
            <a:ext cx="1508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 3</a:t>
            </a:r>
            <a:endParaRPr kumimoji="1" lang="zh-CN" altLang="en-US" sz="2400" b="1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  <p:sp>
        <p:nvSpPr>
          <p:cNvPr id="9228" name="TextBox 8"/>
          <p:cNvSpPr txBox="1">
            <a:spLocks noChangeArrowheads="1"/>
          </p:cNvSpPr>
          <p:nvPr/>
        </p:nvSpPr>
        <p:spPr bwMode="auto">
          <a:xfrm>
            <a:off x="2268538" y="2728913"/>
            <a:ext cx="46894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ant is small.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蚂蚁是小的。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3319" name="图片 9" descr="boo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1938" y="1792288"/>
            <a:ext cx="10874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矩形 1"/>
          <p:cNvSpPr>
            <a:spLocks noChangeArrowheads="1"/>
          </p:cNvSpPr>
          <p:nvPr/>
        </p:nvSpPr>
        <p:spPr bwMode="auto">
          <a:xfrm>
            <a:off x="1325563" y="2955925"/>
            <a:ext cx="10112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321" name="矩形 2"/>
          <p:cNvSpPr>
            <a:spLocks noChangeArrowheads="1"/>
          </p:cNvSpPr>
          <p:nvPr/>
        </p:nvSpPr>
        <p:spPr bwMode="auto">
          <a:xfrm>
            <a:off x="1282700" y="3937000"/>
            <a:ext cx="1630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一词多义：</a:t>
            </a:r>
            <a:endParaRPr lang="zh-CN" altLang="en-US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8"/>
          <p:cNvSpPr txBox="1">
            <a:spLocks noChangeArrowheads="1"/>
          </p:cNvSpPr>
          <p:nvPr/>
        </p:nvSpPr>
        <p:spPr bwMode="auto">
          <a:xfrm>
            <a:off x="2897188" y="3711575"/>
            <a:ext cx="2574925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small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少的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3323" name="图片 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16850" y="1768475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4" name="Picture 2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3063" y="1781175"/>
            <a:ext cx="1190625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8"/>
          <p:cNvSpPr txBox="1">
            <a:spLocks noChangeArrowheads="1"/>
          </p:cNvSpPr>
          <p:nvPr/>
        </p:nvSpPr>
        <p:spPr bwMode="auto">
          <a:xfrm>
            <a:off x="3092450" y="4832350"/>
            <a:ext cx="51530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大象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big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大大大，蚂蚁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small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小小小。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326" name="组合 2"/>
          <p:cNvGrpSpPr/>
          <p:nvPr/>
        </p:nvGrpSpPr>
        <p:grpSpPr bwMode="auto">
          <a:xfrm>
            <a:off x="1295400" y="4938713"/>
            <a:ext cx="1755775" cy="461962"/>
            <a:chOff x="487410" y="4005263"/>
            <a:chExt cx="1755623" cy="461088"/>
          </a:xfrm>
        </p:grpSpPr>
        <p:sp>
          <p:nvSpPr>
            <p:cNvPr id="13327" name="TextBox 10"/>
            <p:cNvSpPr txBox="1">
              <a:spLocks noChangeArrowheads="1"/>
            </p:cNvSpPr>
            <p:nvPr/>
          </p:nvSpPr>
          <p:spPr bwMode="auto">
            <a:xfrm>
              <a:off x="714374" y="4005263"/>
              <a:ext cx="1528659" cy="46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魔法记忆：</a:t>
              </a:r>
              <a:endPara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3328" name="图片 29" descr="花盆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87410" y="4038327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 build="p"/>
      <p:bldP spid="22" grpId="0" build="p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文本框 17"/>
          <p:cNvSpPr txBox="1">
            <a:spLocks noChangeArrowheads="1"/>
          </p:cNvSpPr>
          <p:nvPr/>
        </p:nvSpPr>
        <p:spPr bwMode="auto">
          <a:xfrm>
            <a:off x="3802063" y="1749425"/>
            <a:ext cx="40020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/θɪn/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adj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（形容词）瘦的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033463" y="1890713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341" name="文本框 19"/>
          <p:cNvSpPr txBox="1">
            <a:spLocks noChangeArrowheads="1"/>
          </p:cNvSpPr>
          <p:nvPr/>
        </p:nvSpPr>
        <p:spPr bwMode="auto">
          <a:xfrm>
            <a:off x="1303338" y="1860550"/>
            <a:ext cx="1508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 4</a:t>
            </a:r>
            <a:endParaRPr kumimoji="1" lang="zh-CN" altLang="en-US" sz="2400" b="1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  <p:sp>
        <p:nvSpPr>
          <p:cNvPr id="9228" name="TextBox 8"/>
          <p:cNvSpPr txBox="1">
            <a:spLocks noChangeArrowheads="1"/>
          </p:cNvSpPr>
          <p:nvPr/>
        </p:nvSpPr>
        <p:spPr bwMode="auto">
          <a:xfrm>
            <a:off x="2268538" y="2728913"/>
            <a:ext cx="52101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My brother is thin.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我的弟弟很瘦。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4343" name="图片 9" descr="boo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1938" y="1792288"/>
            <a:ext cx="10874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4" name="矩形 1"/>
          <p:cNvSpPr>
            <a:spLocks noChangeArrowheads="1"/>
          </p:cNvSpPr>
          <p:nvPr/>
        </p:nvSpPr>
        <p:spPr bwMode="auto">
          <a:xfrm>
            <a:off x="1325563" y="2955925"/>
            <a:ext cx="10112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345" name="矩形 2"/>
          <p:cNvSpPr>
            <a:spLocks noChangeArrowheads="1"/>
          </p:cNvSpPr>
          <p:nvPr/>
        </p:nvSpPr>
        <p:spPr bwMode="auto">
          <a:xfrm>
            <a:off x="1282700" y="3937000"/>
            <a:ext cx="13096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形近词：</a:t>
            </a:r>
            <a:endParaRPr lang="zh-CN" altLang="en-US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8"/>
          <p:cNvSpPr txBox="1">
            <a:spLocks noChangeArrowheads="1"/>
          </p:cNvSpPr>
          <p:nvPr/>
        </p:nvSpPr>
        <p:spPr bwMode="auto">
          <a:xfrm>
            <a:off x="2611438" y="3711575"/>
            <a:ext cx="2574925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this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这；这个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4347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2588" y="1790700"/>
            <a:ext cx="866775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48" name="矩形 1"/>
          <p:cNvSpPr>
            <a:spLocks noChangeArrowheads="1"/>
          </p:cNvSpPr>
          <p:nvPr/>
        </p:nvSpPr>
        <p:spPr bwMode="auto">
          <a:xfrm>
            <a:off x="1268413" y="4937125"/>
            <a:ext cx="21701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加法记忆法：</a:t>
            </a:r>
            <a:endParaRPr lang="zh-CN" altLang="en-US" b="1">
              <a:solidFill>
                <a:srgbClr val="3333F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3494088" y="4689475"/>
            <a:ext cx="54991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 + in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（在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里面）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thin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（瘦的）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 build="p"/>
      <p:bldP spid="22" grpId="0" build="p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8"/>
          <p:cNvSpPr txBox="1"/>
          <p:nvPr/>
        </p:nvSpPr>
        <p:spPr>
          <a:xfrm>
            <a:off x="2748498" y="104868"/>
            <a:ext cx="4498481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800" spc="-300" dirty="0">
                <a:ln w="11430"/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3. Let’s do it!</a:t>
            </a:r>
            <a:endParaRPr kumimoji="1" lang="zh-CN" altLang="en-US" sz="4800" spc="-300" dirty="0">
              <a:ln w="11430"/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15363" name="Picture 8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9413" y="1246188"/>
            <a:ext cx="8467725" cy="441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4" name="矩形 1"/>
          <p:cNvSpPr>
            <a:spLocks noChangeArrowheads="1"/>
          </p:cNvSpPr>
          <p:nvPr/>
        </p:nvSpPr>
        <p:spPr bwMode="auto">
          <a:xfrm>
            <a:off x="2390775" y="1563688"/>
            <a:ext cx="18811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cat is small.</a:t>
            </a:r>
            <a:endParaRPr lang="zh-CN" altLang="en-US" sz="14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365" name="矩形 1"/>
          <p:cNvSpPr>
            <a:spLocks noChangeArrowheads="1"/>
          </p:cNvSpPr>
          <p:nvPr/>
        </p:nvSpPr>
        <p:spPr bwMode="auto">
          <a:xfrm>
            <a:off x="6049963" y="1347788"/>
            <a:ext cx="11287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Animals</a:t>
            </a:r>
            <a:endParaRPr lang="zh-CN" altLang="en-US" sz="14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366" name="矩形 1"/>
          <p:cNvSpPr>
            <a:spLocks noChangeArrowheads="1"/>
          </p:cNvSpPr>
          <p:nvPr/>
        </p:nvSpPr>
        <p:spPr bwMode="auto">
          <a:xfrm>
            <a:off x="5183188" y="1749425"/>
            <a:ext cx="11287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 small</a:t>
            </a:r>
            <a:endParaRPr lang="zh-CN" altLang="en-US" sz="14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367" name="矩形 1"/>
          <p:cNvSpPr>
            <a:spLocks noChangeArrowheads="1"/>
          </p:cNvSpPr>
          <p:nvPr/>
        </p:nvSpPr>
        <p:spPr bwMode="auto">
          <a:xfrm>
            <a:off x="5172075" y="2174875"/>
            <a:ext cx="11287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 big</a:t>
            </a:r>
            <a:endParaRPr lang="zh-CN" altLang="en-US" sz="14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368" name="矩形 1"/>
          <p:cNvSpPr>
            <a:spLocks noChangeArrowheads="1"/>
          </p:cNvSpPr>
          <p:nvPr/>
        </p:nvSpPr>
        <p:spPr bwMode="auto">
          <a:xfrm>
            <a:off x="5187950" y="2627313"/>
            <a:ext cx="11287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 thin</a:t>
            </a:r>
            <a:endParaRPr lang="zh-CN" altLang="en-US" sz="14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369" name="矩形 1"/>
          <p:cNvSpPr>
            <a:spLocks noChangeArrowheads="1"/>
          </p:cNvSpPr>
          <p:nvPr/>
        </p:nvSpPr>
        <p:spPr bwMode="auto">
          <a:xfrm>
            <a:off x="5203825" y="3121025"/>
            <a:ext cx="11287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 fat</a:t>
            </a:r>
            <a:endParaRPr lang="zh-CN" altLang="en-US" sz="14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370" name="矩形 1"/>
          <p:cNvSpPr>
            <a:spLocks noChangeArrowheads="1"/>
          </p:cNvSpPr>
          <p:nvPr/>
        </p:nvSpPr>
        <p:spPr bwMode="auto">
          <a:xfrm>
            <a:off x="7078663" y="1774825"/>
            <a:ext cx="5635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cat</a:t>
            </a:r>
            <a:endParaRPr lang="zh-CN" altLang="en-US" sz="14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TextBox 8"/>
          <p:cNvSpPr txBox="1">
            <a:spLocks noChangeArrowheads="1"/>
          </p:cNvSpPr>
          <p:nvPr/>
        </p:nvSpPr>
        <p:spPr bwMode="auto">
          <a:xfrm>
            <a:off x="628650" y="1168400"/>
            <a:ext cx="8037513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200000"/>
              </a:lnSpc>
              <a:defRPr/>
            </a:pP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打电话  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627380" eaLnBrk="1" hangingPunct="1">
              <a:lnSpc>
                <a:spcPct val="200000"/>
              </a:lnSpc>
              <a:defRPr/>
            </a:pPr>
            <a:r>
              <a:rPr lang="zh-CN" altLang="en-US" sz="20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全班分成两个大组，每个大组分别派出两个小分队排成竖队站好。首先老师</a:t>
            </a:r>
            <a:r>
              <a:rPr lang="zh-CN" altLang="en-US" sz="20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出示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一张动物卡片给每个小分队的第一个队友，他们要根据看到的动物描述它的</a:t>
            </a:r>
            <a:r>
              <a:rPr lang="zh-CN" altLang="en-US" sz="20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特征（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The... is...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），等老师发出“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Ready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go 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！”的口令时，这两个队员分别传给下一个队友</a:t>
            </a:r>
            <a:r>
              <a:rPr lang="zh-CN" altLang="en-US" sz="20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，由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最后一个队友跑到讲台来告诉老师前面传的动物及其特征，比赛看哪个小分队的</a:t>
            </a:r>
            <a:r>
              <a:rPr lang="zh-CN" altLang="en-US" sz="20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速度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最快且描述得最准确就给哪个队加分！</a:t>
            </a:r>
            <a:endParaRPr lang="en-US" altLang="zh-CN" sz="20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6387" name="图片 1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Box 1"/>
          <p:cNvSpPr txBox="1">
            <a:spLocks noChangeArrowheads="1"/>
          </p:cNvSpPr>
          <p:nvPr/>
        </p:nvSpPr>
        <p:spPr bwMode="auto">
          <a:xfrm>
            <a:off x="1366838" y="1179513"/>
            <a:ext cx="5253037" cy="471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一、看图片，选单词。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2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         ) 1. 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         ) 2. 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         ) 3. 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         ) 4. 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" name="TextBox 2"/>
          <p:cNvSpPr txBox="1">
            <a:spLocks noChangeArrowheads="1"/>
          </p:cNvSpPr>
          <p:nvPr/>
        </p:nvSpPr>
        <p:spPr bwMode="auto">
          <a:xfrm>
            <a:off x="1727200" y="2509838"/>
            <a:ext cx="533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3" name="矩形 1"/>
          <p:cNvSpPr>
            <a:spLocks noChangeArrowheads="1"/>
          </p:cNvSpPr>
          <p:nvPr/>
        </p:nvSpPr>
        <p:spPr bwMode="auto">
          <a:xfrm>
            <a:off x="4978400" y="2430463"/>
            <a:ext cx="1965325" cy="30464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A. panda 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B. monkey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C. elephant 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D. zoo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TextBox 2"/>
          <p:cNvSpPr txBox="1">
            <a:spLocks noChangeArrowheads="1"/>
          </p:cNvSpPr>
          <p:nvPr/>
        </p:nvSpPr>
        <p:spPr bwMode="auto">
          <a:xfrm>
            <a:off x="1716088" y="3425825"/>
            <a:ext cx="533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2"/>
          <p:cNvSpPr txBox="1">
            <a:spLocks noChangeArrowheads="1"/>
          </p:cNvSpPr>
          <p:nvPr/>
        </p:nvSpPr>
        <p:spPr bwMode="auto">
          <a:xfrm>
            <a:off x="1704975" y="4329113"/>
            <a:ext cx="533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2"/>
          <p:cNvSpPr txBox="1">
            <a:spLocks noChangeArrowheads="1"/>
          </p:cNvSpPr>
          <p:nvPr/>
        </p:nvSpPr>
        <p:spPr bwMode="auto">
          <a:xfrm>
            <a:off x="1706563" y="5246688"/>
            <a:ext cx="533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7" name="Picture 1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1300" y="2098675"/>
            <a:ext cx="962025" cy="90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8" name="Picture 1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94000" y="3167063"/>
            <a:ext cx="990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9" name="Picture 1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9088" y="4068763"/>
            <a:ext cx="781050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0" name="Picture 1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213" y="5021263"/>
            <a:ext cx="8382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5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798513" y="1281113"/>
            <a:ext cx="804545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二、按照动物的外形特征归类。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A. duck      B. elephant       C. panda        D. bird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E. cow        F. fish                G. horse          H. chicken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8436" name="Picture 1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19175" y="3746500"/>
            <a:ext cx="2943225" cy="226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7" name="Picture 1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14838" y="3827463"/>
            <a:ext cx="2762250" cy="218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3"/>
          <p:cNvSpPr txBox="1">
            <a:spLocks noChangeArrowheads="1"/>
          </p:cNvSpPr>
          <p:nvPr/>
        </p:nvSpPr>
        <p:spPr bwMode="auto">
          <a:xfrm>
            <a:off x="2011363" y="5097463"/>
            <a:ext cx="14827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BCEG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3"/>
          <p:cNvSpPr txBox="1">
            <a:spLocks noChangeArrowheads="1"/>
          </p:cNvSpPr>
          <p:nvPr/>
        </p:nvSpPr>
        <p:spPr bwMode="auto">
          <a:xfrm>
            <a:off x="5165725" y="5122863"/>
            <a:ext cx="1152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ADFH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900113" y="1216025"/>
            <a:ext cx="7131050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本节课我们学习了以下知识，请同学们一定加强巩固，以便能和同学们进行灵活交流哦！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869950" y="3197225"/>
            <a:ext cx="8164513" cy="177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5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重点词汇：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zoo, panda, monkey, elephant, big, small, thin	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609725" indent="-1609725" eaLnBrk="1" hangingPunct="1">
              <a:lnSpc>
                <a:spcPct val="25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重点句式：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elephant is big.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/>
          <p:cNvSpPr/>
          <p:nvPr/>
        </p:nvSpPr>
        <p:spPr>
          <a:xfrm>
            <a:off x="796925" y="1884363"/>
            <a:ext cx="446088" cy="4460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82638" y="3576638"/>
            <a:ext cx="446087" cy="4460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85813" y="4418013"/>
            <a:ext cx="446087" cy="4460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39946" name="TextBox 2"/>
          <p:cNvSpPr txBox="1">
            <a:spLocks noChangeArrowheads="1"/>
          </p:cNvSpPr>
          <p:nvPr/>
        </p:nvSpPr>
        <p:spPr bwMode="auto">
          <a:xfrm>
            <a:off x="796925" y="1520825"/>
            <a:ext cx="7769225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55600" indent="-355600" eaLnBrk="1" hangingPunct="1">
              <a:lnSpc>
                <a:spcPct val="200000"/>
              </a:lnSpc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熟记本节课所学的句型、短语和单词，必须会听、说、读、写。</a:t>
            </a:r>
            <a:endParaRPr lang="en-US" altLang="zh-CN" sz="28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55600" indent="-355600" eaLnBrk="1" hangingPunct="1">
              <a:lnSpc>
                <a:spcPct val="200000"/>
              </a:lnSpc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Big or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small? Fat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or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thin?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朗读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流利。</a:t>
            </a:r>
            <a:endParaRPr lang="en-US" altLang="zh-CN" sz="28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完成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配套的课后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作业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2"/>
          <p:cNvSpPr txBox="1">
            <a:spLocks noChangeArrowheads="1"/>
          </p:cNvSpPr>
          <p:nvPr/>
        </p:nvSpPr>
        <p:spPr bwMode="auto">
          <a:xfrm>
            <a:off x="-1898650" y="192563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sz="1800"/>
          </a:p>
        </p:txBody>
      </p:sp>
      <p:pic>
        <p:nvPicPr>
          <p:cNvPr id="4099" name="Picture 12" descr="E:\QQ文件\小学点拨课件副本.g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11538" y="190500"/>
            <a:ext cx="27241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1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23975" y="1281113"/>
            <a:ext cx="6494463" cy="429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8"/>
          <p:cNvSpPr txBox="1"/>
          <p:nvPr/>
        </p:nvSpPr>
        <p:spPr>
          <a:xfrm>
            <a:off x="2609465" y="102014"/>
            <a:ext cx="4692760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800" spc="-300" dirty="0">
                <a:ln w="11430"/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1. What’s this ?</a:t>
            </a:r>
            <a:endParaRPr kumimoji="1" lang="zh-CN" altLang="en-US" sz="4800" spc="-300" dirty="0">
              <a:ln w="11430"/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5123" name="Picture 1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51038" y="957263"/>
            <a:ext cx="5181600" cy="548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4" name="矩形 1"/>
          <p:cNvSpPr>
            <a:spLocks noChangeArrowheads="1"/>
          </p:cNvSpPr>
          <p:nvPr/>
        </p:nvSpPr>
        <p:spPr bwMode="auto">
          <a:xfrm>
            <a:off x="4175125" y="4452938"/>
            <a:ext cx="8747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zoo</a:t>
            </a:r>
            <a:endParaRPr lang="zh-CN" altLang="en-US" sz="1600" b="1">
              <a:solidFill>
                <a:srgbClr val="FFFF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25" name="矩形 1"/>
          <p:cNvSpPr>
            <a:spLocks noChangeArrowheads="1"/>
          </p:cNvSpPr>
          <p:nvPr/>
        </p:nvSpPr>
        <p:spPr bwMode="auto">
          <a:xfrm>
            <a:off x="2322513" y="5942013"/>
            <a:ext cx="8747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panda</a:t>
            </a:r>
            <a:endParaRPr lang="zh-CN" altLang="en-US" sz="1600" b="1">
              <a:solidFill>
                <a:srgbClr val="FFFF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26" name="矩形 1"/>
          <p:cNvSpPr>
            <a:spLocks noChangeArrowheads="1"/>
          </p:cNvSpPr>
          <p:nvPr/>
        </p:nvSpPr>
        <p:spPr bwMode="auto">
          <a:xfrm>
            <a:off x="4116388" y="5949950"/>
            <a:ext cx="1028700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00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monkey</a:t>
            </a:r>
            <a:endParaRPr lang="zh-CN" altLang="en-US" sz="1600">
              <a:solidFill>
                <a:srgbClr val="FFFF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27" name="矩形 1"/>
          <p:cNvSpPr>
            <a:spLocks noChangeArrowheads="1"/>
          </p:cNvSpPr>
          <p:nvPr/>
        </p:nvSpPr>
        <p:spPr bwMode="auto">
          <a:xfrm>
            <a:off x="5802313" y="5937250"/>
            <a:ext cx="11668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elephant</a:t>
            </a:r>
            <a:endParaRPr lang="zh-CN" altLang="en-US" sz="1600" b="1">
              <a:solidFill>
                <a:srgbClr val="FFFF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2549532" y="307658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6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文本框 17"/>
          <p:cNvSpPr txBox="1">
            <a:spLocks noChangeArrowheads="1"/>
          </p:cNvSpPr>
          <p:nvPr/>
        </p:nvSpPr>
        <p:spPr bwMode="auto">
          <a:xfrm>
            <a:off x="2847975" y="1460500"/>
            <a:ext cx="39957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与动物园相关的词汇［四会］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027113" y="1535113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6149" name="文本框 19"/>
          <p:cNvSpPr txBox="1">
            <a:spLocks noChangeArrowheads="1"/>
          </p:cNvSpPr>
          <p:nvPr/>
        </p:nvSpPr>
        <p:spPr bwMode="auto">
          <a:xfrm>
            <a:off x="1512888" y="1536700"/>
            <a:ext cx="13350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 1</a:t>
            </a:r>
            <a:endParaRPr kumimoji="1"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  <p:pic>
        <p:nvPicPr>
          <p:cNvPr id="6150" name="图片 9" descr="boo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4025" y="1427163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矩形 1"/>
          <p:cNvSpPr>
            <a:spLocks noChangeArrowheads="1"/>
          </p:cNvSpPr>
          <p:nvPr/>
        </p:nvSpPr>
        <p:spPr bwMode="auto">
          <a:xfrm>
            <a:off x="1550988" y="3049588"/>
            <a:ext cx="8747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发音：</a:t>
            </a:r>
            <a:endParaRPr lang="zh-CN" altLang="en-US" sz="16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2397125" y="2843213"/>
            <a:ext cx="3362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字母组合</a:t>
            </a:r>
            <a:r>
              <a:rPr lang="en-US" altLang="zh-CN" sz="2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oo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的发音是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/uː/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153" name="图片 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08713" y="1408113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4" name="文本框 17"/>
          <p:cNvSpPr txBox="1">
            <a:spLocks noChangeArrowheads="1"/>
          </p:cNvSpPr>
          <p:nvPr/>
        </p:nvSpPr>
        <p:spPr bwMode="auto">
          <a:xfrm>
            <a:off x="2547938" y="2170113"/>
            <a:ext cx="303371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zu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ː/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（名词）动物园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154" name="Picture 3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564613" y="2169889"/>
            <a:ext cx="981075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56" name="矩形 1"/>
          <p:cNvSpPr>
            <a:spLocks noChangeArrowheads="1"/>
          </p:cNvSpPr>
          <p:nvPr/>
        </p:nvSpPr>
        <p:spPr bwMode="auto">
          <a:xfrm>
            <a:off x="1552575" y="3748088"/>
            <a:ext cx="8747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sz="16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2398713" y="3541713"/>
            <a:ext cx="6511925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There are many animals at the zoo.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动物园里有许多动物。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58" name="矩形 1"/>
          <p:cNvSpPr>
            <a:spLocks noChangeArrowheads="1"/>
          </p:cNvSpPr>
          <p:nvPr/>
        </p:nvSpPr>
        <p:spPr bwMode="auto">
          <a:xfrm>
            <a:off x="1568450" y="4459288"/>
            <a:ext cx="8747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短语：</a:t>
            </a:r>
            <a:endParaRPr lang="zh-CN" altLang="en-US" sz="16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414588" y="4252913"/>
            <a:ext cx="5432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at the zoo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在动物园里     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go to the zoo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去动物园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60" name="矩形 1"/>
          <p:cNvSpPr>
            <a:spLocks noChangeArrowheads="1"/>
          </p:cNvSpPr>
          <p:nvPr/>
        </p:nvSpPr>
        <p:spPr bwMode="auto">
          <a:xfrm>
            <a:off x="1571625" y="5143500"/>
            <a:ext cx="1539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象形记忆法：</a:t>
            </a:r>
            <a:endParaRPr lang="zh-CN" altLang="en-US" sz="1600" b="1" dirty="0">
              <a:solidFill>
                <a:srgbClr val="3333F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3181350" y="4937125"/>
            <a:ext cx="39338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单词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zoo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（动物园）就像数字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200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TextBox 8"/>
          <p:cNvSpPr txBox="1">
            <a:spLocks noChangeArrowheads="1"/>
          </p:cNvSpPr>
          <p:nvPr/>
        </p:nvSpPr>
        <p:spPr bwMode="auto">
          <a:xfrm>
            <a:off x="3200400" y="5732463"/>
            <a:ext cx="3186113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动物园（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zoo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）在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200 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号。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163" name="组合 2"/>
          <p:cNvGrpSpPr/>
          <p:nvPr/>
        </p:nvGrpSpPr>
        <p:grpSpPr bwMode="auto">
          <a:xfrm>
            <a:off x="1636713" y="5803900"/>
            <a:ext cx="1555750" cy="420688"/>
            <a:chOff x="487410" y="3983839"/>
            <a:chExt cx="1555723" cy="420777"/>
          </a:xfrm>
        </p:grpSpPr>
        <p:sp>
          <p:nvSpPr>
            <p:cNvPr id="6164" name="TextBox 10"/>
            <p:cNvSpPr txBox="1">
              <a:spLocks noChangeArrowheads="1"/>
            </p:cNvSpPr>
            <p:nvPr/>
          </p:nvSpPr>
          <p:spPr bwMode="auto">
            <a:xfrm>
              <a:off x="714374" y="4005263"/>
              <a:ext cx="1328759" cy="399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魔法记忆：</a:t>
              </a:r>
              <a:endPara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6165" name="图片 29" descr="花盆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87410" y="3983839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9" grpId="0"/>
      <p:bldP spid="41" grpId="0"/>
      <p:bldP spid="43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矩形 1"/>
          <p:cNvSpPr>
            <a:spLocks noChangeArrowheads="1"/>
          </p:cNvSpPr>
          <p:nvPr/>
        </p:nvSpPr>
        <p:spPr bwMode="auto">
          <a:xfrm>
            <a:off x="868363" y="2530475"/>
            <a:ext cx="8747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sz="16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714500" y="2324100"/>
            <a:ext cx="5013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 like pandas very much.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我非常喜欢熊猫。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73" name="文本框 17"/>
          <p:cNvSpPr txBox="1">
            <a:spLocks noChangeArrowheads="1"/>
          </p:cNvSpPr>
          <p:nvPr/>
        </p:nvSpPr>
        <p:spPr bwMode="auto">
          <a:xfrm>
            <a:off x="2384425" y="1651000"/>
            <a:ext cx="30337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pændə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（名词）熊猫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74" name="矩形 1"/>
          <p:cNvSpPr>
            <a:spLocks noChangeArrowheads="1"/>
          </p:cNvSpPr>
          <p:nvPr/>
        </p:nvSpPr>
        <p:spPr bwMode="auto">
          <a:xfrm>
            <a:off x="871538" y="3228975"/>
            <a:ext cx="8747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复数：</a:t>
            </a:r>
            <a:endParaRPr lang="zh-CN" altLang="en-US" sz="16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1717675" y="3022600"/>
            <a:ext cx="1216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pandas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76" name="矩形 1"/>
          <p:cNvSpPr>
            <a:spLocks noChangeArrowheads="1"/>
          </p:cNvSpPr>
          <p:nvPr/>
        </p:nvSpPr>
        <p:spPr bwMode="auto">
          <a:xfrm>
            <a:off x="889000" y="3984625"/>
            <a:ext cx="1539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 dirty="0" smtClean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谐音记忆法：</a:t>
            </a:r>
            <a:endParaRPr lang="zh-CN" altLang="en-US" sz="1600" b="1" dirty="0">
              <a:solidFill>
                <a:srgbClr val="3333F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2498725" y="3778250"/>
            <a:ext cx="5526088" cy="184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把需要记忆的单词按谐音组合在一块，然后创造一种通过意境记忆的方法。如：盼（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pan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）盼是个大（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da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）熊猫。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90423" y="1608537"/>
            <a:ext cx="150495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34213" y="1892300"/>
            <a:ext cx="1373187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9" grpId="0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矩形 1"/>
          <p:cNvSpPr>
            <a:spLocks noChangeArrowheads="1"/>
          </p:cNvSpPr>
          <p:nvPr/>
        </p:nvSpPr>
        <p:spPr bwMode="auto">
          <a:xfrm>
            <a:off x="1004888" y="2571750"/>
            <a:ext cx="8747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sz="16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851025" y="2365375"/>
            <a:ext cx="5013325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This is a monkey.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这是一只猴子。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97" name="文本框 17"/>
          <p:cNvSpPr txBox="1">
            <a:spLocks noChangeArrowheads="1"/>
          </p:cNvSpPr>
          <p:nvPr/>
        </p:nvSpPr>
        <p:spPr bwMode="auto">
          <a:xfrm>
            <a:off x="2698750" y="1692275"/>
            <a:ext cx="303371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mʌŋki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（名词）猴子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98" name="矩形 1"/>
          <p:cNvSpPr>
            <a:spLocks noChangeArrowheads="1"/>
          </p:cNvSpPr>
          <p:nvPr/>
        </p:nvSpPr>
        <p:spPr bwMode="auto">
          <a:xfrm>
            <a:off x="1008063" y="3270250"/>
            <a:ext cx="8747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复数：</a:t>
            </a:r>
            <a:endParaRPr lang="zh-CN" altLang="en-US" sz="16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1854200" y="3063875"/>
            <a:ext cx="12160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monkeys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200" name="矩形 1"/>
          <p:cNvSpPr>
            <a:spLocks noChangeArrowheads="1"/>
          </p:cNvSpPr>
          <p:nvPr/>
        </p:nvSpPr>
        <p:spPr bwMode="auto">
          <a:xfrm>
            <a:off x="1025525" y="4024313"/>
            <a:ext cx="1812925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形近词记忆法：</a:t>
            </a:r>
            <a:endParaRPr lang="zh-CN" altLang="en-US" sz="1600" b="1" dirty="0">
              <a:solidFill>
                <a:srgbClr val="3333F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2908300" y="3805238"/>
            <a:ext cx="2946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monkey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猴子 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donkey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驴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41003" y="1705857"/>
            <a:ext cx="165735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2651125" y="4862513"/>
            <a:ext cx="57150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monkey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monkey 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是猴子，猴子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monkey 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逗人笑。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204" name="组合 2"/>
          <p:cNvGrpSpPr/>
          <p:nvPr/>
        </p:nvGrpSpPr>
        <p:grpSpPr bwMode="auto">
          <a:xfrm>
            <a:off x="1085850" y="4946650"/>
            <a:ext cx="1555750" cy="422275"/>
            <a:chOff x="487410" y="3983839"/>
            <a:chExt cx="1555723" cy="420777"/>
          </a:xfrm>
        </p:grpSpPr>
        <p:sp>
          <p:nvSpPr>
            <p:cNvPr id="8206" name="TextBox 10"/>
            <p:cNvSpPr txBox="1">
              <a:spLocks noChangeArrowheads="1"/>
            </p:cNvSpPr>
            <p:nvPr/>
          </p:nvSpPr>
          <p:spPr bwMode="auto">
            <a:xfrm>
              <a:off x="714374" y="4005263"/>
              <a:ext cx="1328759" cy="399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魔法记忆：</a:t>
              </a:r>
              <a:endPara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8207" name="图片 29" descr="花盆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87410" y="3983839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205" name="Picture 4" descr="http://img02.sogoucdn.com/app/a/100520093/ac75323d6b6de243-b886a4b80976224b-e3aaa800b371b33c823f1781638efa7c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18213" y="2187575"/>
            <a:ext cx="2730500" cy="182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9" grpId="0"/>
      <p:bldP spid="43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矩形 1"/>
          <p:cNvSpPr>
            <a:spLocks noChangeArrowheads="1"/>
          </p:cNvSpPr>
          <p:nvPr/>
        </p:nvSpPr>
        <p:spPr bwMode="auto">
          <a:xfrm>
            <a:off x="1004888" y="2571750"/>
            <a:ext cx="8747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851025" y="2365375"/>
            <a:ext cx="5013325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An elephant has big ears. 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大象有大耳朵。</a:t>
            </a:r>
            <a:endParaRPr lang="en-US" altLang="zh-CN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221" name="文本框 17"/>
          <p:cNvSpPr txBox="1">
            <a:spLocks noChangeArrowheads="1"/>
          </p:cNvSpPr>
          <p:nvPr/>
        </p:nvSpPr>
        <p:spPr bwMode="auto">
          <a:xfrm>
            <a:off x="2835275" y="1692275"/>
            <a:ext cx="303371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elɪfənt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（名词）大象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222" name="矩形 1"/>
          <p:cNvSpPr>
            <a:spLocks noChangeArrowheads="1"/>
          </p:cNvSpPr>
          <p:nvPr/>
        </p:nvSpPr>
        <p:spPr bwMode="auto">
          <a:xfrm>
            <a:off x="1008063" y="3324225"/>
            <a:ext cx="8747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复数：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1854200" y="3117850"/>
            <a:ext cx="12160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elephants</a:t>
            </a:r>
            <a:endParaRPr lang="en-US" altLang="zh-CN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2651125" y="4862513"/>
            <a:ext cx="57150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elephant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elephant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是大象，大象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elephant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鼻子长。</a:t>
            </a:r>
            <a:endParaRPr lang="zh-CN" altLang="en-US" sz="2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9225" name="组合 2"/>
          <p:cNvGrpSpPr/>
          <p:nvPr/>
        </p:nvGrpSpPr>
        <p:grpSpPr bwMode="auto">
          <a:xfrm>
            <a:off x="1085850" y="4946650"/>
            <a:ext cx="1555750" cy="422275"/>
            <a:chOff x="487410" y="3983839"/>
            <a:chExt cx="1555723" cy="420777"/>
          </a:xfrm>
        </p:grpSpPr>
        <p:sp>
          <p:nvSpPr>
            <p:cNvPr id="9230" name="TextBox 10"/>
            <p:cNvSpPr txBox="1">
              <a:spLocks noChangeArrowheads="1"/>
            </p:cNvSpPr>
            <p:nvPr/>
          </p:nvSpPr>
          <p:spPr bwMode="auto">
            <a:xfrm>
              <a:off x="714374" y="4005263"/>
              <a:ext cx="1328759" cy="399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魔法记忆：</a:t>
              </a:r>
              <a:endParaRPr lang="zh-CN" altLang="en-US" sz="2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9231" name="图片 29" descr="花盆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87410" y="3983839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73284" y="1692209"/>
            <a:ext cx="1790700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2509838"/>
            <a:ext cx="1874838" cy="160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28" name="矩形 1"/>
          <p:cNvSpPr>
            <a:spLocks noChangeArrowheads="1"/>
          </p:cNvSpPr>
          <p:nvPr/>
        </p:nvSpPr>
        <p:spPr bwMode="auto">
          <a:xfrm>
            <a:off x="1009650" y="4117975"/>
            <a:ext cx="8747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短语：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855788" y="3911600"/>
            <a:ext cx="3057525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an elephant 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一只大象</a:t>
            </a:r>
            <a:endParaRPr lang="en-US" altLang="zh-CN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9" grpId="0"/>
      <p:bldP spid="18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8"/>
          <p:cNvSpPr txBox="1"/>
          <p:nvPr/>
        </p:nvSpPr>
        <p:spPr>
          <a:xfrm>
            <a:off x="1954360" y="170254"/>
            <a:ext cx="5865805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2. Big or small? Fat or thin?</a:t>
            </a:r>
            <a:endParaRPr kumimoji="1" lang="zh-CN" altLang="en-US" sz="3600" spc="-300" dirty="0">
              <a:ln w="11430"/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10243" name="Picture 21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41675" y="4956175"/>
            <a:ext cx="2116138" cy="66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1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638" y="1833563"/>
            <a:ext cx="4551362" cy="245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15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5175" y="1882775"/>
            <a:ext cx="4505325" cy="245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文本框 17"/>
          <p:cNvSpPr txBox="1">
            <a:spLocks noChangeArrowheads="1"/>
          </p:cNvSpPr>
          <p:nvPr/>
        </p:nvSpPr>
        <p:spPr bwMode="auto">
          <a:xfrm>
            <a:off x="2820988" y="1514475"/>
            <a:ext cx="399573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elephant is big. 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大象是大的。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000125" y="1589088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269" name="文本框 19"/>
          <p:cNvSpPr txBox="1">
            <a:spLocks noChangeArrowheads="1"/>
          </p:cNvSpPr>
          <p:nvPr/>
        </p:nvSpPr>
        <p:spPr bwMode="auto">
          <a:xfrm>
            <a:off x="1485900" y="1590675"/>
            <a:ext cx="13350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0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 2</a:t>
            </a:r>
            <a:endParaRPr kumimoji="1" lang="zh-CN" altLang="en-US" sz="2000" b="1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  <p:pic>
        <p:nvPicPr>
          <p:cNvPr id="11270" name="图片 9" descr="boo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7038" y="1481138"/>
            <a:ext cx="10874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矩形 1"/>
          <p:cNvSpPr>
            <a:spLocks noChangeArrowheads="1"/>
          </p:cNvSpPr>
          <p:nvPr/>
        </p:nvSpPr>
        <p:spPr bwMode="auto">
          <a:xfrm>
            <a:off x="1524000" y="2271713"/>
            <a:ext cx="8747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2314575" y="2063750"/>
            <a:ext cx="38274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这是用来描述事物特征的句型。</a:t>
            </a:r>
            <a:endParaRPr lang="en-US" altLang="zh-CN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73" name="矩形 1"/>
          <p:cNvSpPr>
            <a:spLocks noChangeArrowheads="1"/>
          </p:cNvSpPr>
          <p:nvPr/>
        </p:nvSpPr>
        <p:spPr bwMode="auto">
          <a:xfrm>
            <a:off x="1512888" y="2901950"/>
            <a:ext cx="1265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句型结构：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2768600" y="2679700"/>
            <a:ext cx="5265738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+ 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某物名称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 is + 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描述特征的形容词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75" name="矩形 1"/>
          <p:cNvSpPr>
            <a:spLocks noChangeArrowheads="1"/>
          </p:cNvSpPr>
          <p:nvPr/>
        </p:nvSpPr>
        <p:spPr bwMode="auto">
          <a:xfrm>
            <a:off x="1514475" y="3559175"/>
            <a:ext cx="8032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sz="1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2346325" y="3351213"/>
            <a:ext cx="3524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fish is small. 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鱼是小的。</a:t>
            </a:r>
            <a:endParaRPr lang="en-US" altLang="zh-CN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277" name="图片 18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89050" y="4297363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8" name="矩形 16"/>
          <p:cNvSpPr>
            <a:spLocks noChangeArrowheads="1"/>
          </p:cNvSpPr>
          <p:nvPr/>
        </p:nvSpPr>
        <p:spPr bwMode="auto">
          <a:xfrm>
            <a:off x="1527175" y="4187825"/>
            <a:ext cx="70167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拓展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" name="矩形 2"/>
          <p:cNvSpPr>
            <a:spLocks noChangeArrowheads="1"/>
          </p:cNvSpPr>
          <p:nvPr/>
        </p:nvSpPr>
        <p:spPr bwMode="auto">
          <a:xfrm>
            <a:off x="2341563" y="4062413"/>
            <a:ext cx="622935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描述多个事物特征可以用“事物复数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They +are + 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描述特征的形容词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.”</a:t>
            </a:r>
            <a:endParaRPr lang="en-US" altLang="zh-CN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Cats are cute. 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猫很可爱。</a:t>
            </a:r>
            <a:endParaRPr lang="en-US" altLang="zh-CN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0" grpId="0"/>
      <p:bldP spid="42" grpId="0"/>
      <p:bldP spid="30" grpId="0"/>
    </p:bldLst>
  </p:timing>
</p:sld>
</file>

<file path=ppt/tags/tag1.xml><?xml version="1.0" encoding="utf-8"?>
<p:tagLst xmlns:p="http://schemas.openxmlformats.org/presentationml/2006/main">
  <p:tag name="KSO_WPP_MARK_KEY" val="b3a81b32-ab8a-46e4-b88e-d8c1dcc7bd6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2695</Words>
  <Application>WPS 演示</Application>
  <PresentationFormat>全屏显示(4:3)</PresentationFormat>
  <Paragraphs>233</Paragraphs>
  <Slides>18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Arial</vt:lpstr>
      <vt:lpstr>Calibri</vt:lpstr>
      <vt:lpstr>Malgun Gothic</vt:lpstr>
      <vt:lpstr>Times New Roman</vt:lpstr>
      <vt:lpstr>黑体</vt:lpstr>
      <vt:lpstr>微软雅黑</vt:lpstr>
      <vt:lpstr>Kozuka Gothic Pro H</vt:lpstr>
      <vt:lpstr>Yu Gothic</vt:lpstr>
      <vt:lpstr>方正大黑简体</vt:lpstr>
      <vt:lpstr>Arial Black</vt:lpstr>
      <vt:lpstr>Hei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626</cp:revision>
  <dcterms:created xsi:type="dcterms:W3CDTF">2016-01-15T00:46:00Z</dcterms:created>
  <dcterms:modified xsi:type="dcterms:W3CDTF">2023-03-04T11:56:16Z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4432B8AF30954D4EAB9869A6214EB953</vt:lpwstr>
  </property>
  <property fmtid="{D5CDD505-2E9C-101B-9397-08002B2CF9AE}" pid="3" name="KSOProductBuildVer">
    <vt:lpwstr>2052-11.1.0.13703</vt:lpwstr>
  </property>
</Properties>
</file>