
<file path=[Content_Types].xml><?xml version="1.0" encoding="utf-8"?>
<Types xmlns="http://schemas.openxmlformats.org/package/2006/content-types"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361" r:id="rId3"/>
    <p:sldId id="290" r:id="rId5"/>
    <p:sldId id="270" r:id="rId6"/>
    <p:sldId id="307" r:id="rId7"/>
    <p:sldId id="406" r:id="rId8"/>
    <p:sldId id="400" r:id="rId9"/>
    <p:sldId id="407" r:id="rId10"/>
    <p:sldId id="408" r:id="rId11"/>
    <p:sldId id="409" r:id="rId12"/>
    <p:sldId id="410" r:id="rId13"/>
    <p:sldId id="411" r:id="rId14"/>
    <p:sldId id="405" r:id="rId15"/>
    <p:sldId id="396" r:id="rId16"/>
    <p:sldId id="412" r:id="rId17"/>
    <p:sldId id="376" r:id="rId18"/>
    <p:sldId id="377" r:id="rId19"/>
    <p:sldId id="381" r:id="rId20"/>
    <p:sldId id="382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66"/>
    <a:srgbClr val="FF99FF"/>
    <a:srgbClr val="006600"/>
    <a:srgbClr val="6600CC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3817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BF62766-1C19-4178-A489-4E3C635BA4B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BEFA068A-B5D6-4AC7-9796-DA1DDD7F11A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057F4AF1-0D22-4D9D-BEAC-E576C7AA94BC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A068A-B5D6-4AC7-9796-DA1DDD7F11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4CBBD16-A15C-4C69-9EB8-39E246C1B219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A5DE54EF-FC66-4F33-86F0-15D89553C791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3C90CA5-3B56-4279-9991-679203E83768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D90C6-2DDE-4FE6-ACE0-BB11C68FBC3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08FEF-707A-4007-8E0A-7D9BDCBE6E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D970B-FB22-41E3-B91C-3E50F179F88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6B38C-0B29-4BAE-85CA-EEA1C5CC78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DA8BA-0E93-4208-8B6C-190A18ACDF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FA91F5-0F07-4A15-80B0-609D5C7EC9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FCCE5-AB05-42D5-8E29-5DB19B17C9B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84944-DB8D-46C4-A18E-57E58C6500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A8A49-47E3-46D6-8B68-FB24FA60670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8F3EA-282A-4487-944C-616594FA0E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B47A0-89D5-45B3-8FB3-723EF7565FF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EF7CB-2A7B-4C42-B6A3-2B1887FA48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0A5AC-FE29-4A0C-B796-2D409CB522A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99C79-7D1C-4AA5-AE8D-4245AD86C4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AD3BF-A914-4791-95F1-5E3C6E01C53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37B38-17C0-4489-AD5B-6BAAFD0164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97027-4799-4391-B416-C2E8740DB63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ACA28A-2D22-4432-ADC7-4070A929B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A81DF-9A9C-4635-BE0F-66D6C048812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C2BADD-05EA-4962-906B-8858763303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098A7-5473-4D4D-9A39-99A379D076A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62E5A-336D-4836-A5F8-AD211B0A65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1FCB42-3EA1-468D-AEDD-E00A7D35F65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238E3D5-D060-4FEF-A672-4ED90C56DB7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hyperlink" Target="2.Let's%20chant.mp4" TargetMode="External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1.How%20many%20monkeys.mp4" TargetMode="Externa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1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4" descr="小花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699374" y="5291137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25" descr="中间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3264" y="5424488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0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227221" y="3309336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6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4015559"/>
            <a:ext cx="9144000" cy="80599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Lesson 9 How Many?</a:t>
            </a:r>
            <a:endParaRPr lang="zh-CN" altLang="en-US" sz="48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  <p:sp>
        <p:nvSpPr>
          <p:cNvPr id="3106" name="TextBox 3"/>
          <p:cNvSpPr txBox="1">
            <a:spLocks noChangeArrowheads="1"/>
          </p:cNvSpPr>
          <p:nvPr/>
        </p:nvSpPr>
        <p:spPr bwMode="auto">
          <a:xfrm>
            <a:off x="465138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Unit 2 Animals at the zoo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07" name="TextBox 4"/>
          <p:cNvSpPr txBox="1">
            <a:spLocks noChangeArrowheads="1"/>
          </p:cNvSpPr>
          <p:nvPr/>
        </p:nvSpPr>
        <p:spPr bwMode="auto">
          <a:xfrm>
            <a:off x="3210718" y="2644775"/>
            <a:ext cx="2722563" cy="46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4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2667000" y="1776413"/>
            <a:ext cx="5610225" cy="366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是一，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two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是二，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three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是三梳小辫，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four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是四，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five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是五，你唱歌来我跳舞，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six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六，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seven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七，我们一起争第一，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eight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八，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nine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九，大家一起吃石榴，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ten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是十，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ten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是十，小朋友吃饭别挑食。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316" name="组合 2"/>
          <p:cNvGrpSpPr/>
          <p:nvPr/>
        </p:nvGrpSpPr>
        <p:grpSpPr bwMode="auto">
          <a:xfrm>
            <a:off x="887413" y="2016125"/>
            <a:ext cx="1755775" cy="461963"/>
            <a:chOff x="487410" y="4005263"/>
            <a:chExt cx="1755623" cy="461088"/>
          </a:xfrm>
        </p:grpSpPr>
        <p:sp>
          <p:nvSpPr>
            <p:cNvPr id="13317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659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318" name="图片 29" descr="花盆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87410" y="4038327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17"/>
          <p:cNvSpPr txBox="1">
            <a:spLocks noChangeArrowheads="1"/>
          </p:cNvSpPr>
          <p:nvPr/>
        </p:nvSpPr>
        <p:spPr bwMode="auto">
          <a:xfrm>
            <a:off x="2640013" y="1274763"/>
            <a:ext cx="6045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—How many monkeys are there?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有多少只猴子？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—... There are ten monkeys!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有十只猴子！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90575" y="143827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4341" name="文本框 19"/>
          <p:cNvSpPr txBox="1">
            <a:spLocks noChangeArrowheads="1"/>
          </p:cNvSpPr>
          <p:nvPr/>
        </p:nvSpPr>
        <p:spPr bwMode="auto">
          <a:xfrm>
            <a:off x="1309688" y="1466850"/>
            <a:ext cx="1243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2</a:t>
            </a:r>
            <a:endParaRPr kumimoji="1" lang="zh-CN" altLang="en-US" sz="20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5131" name="TextBox 8"/>
          <p:cNvSpPr txBox="1">
            <a:spLocks noChangeArrowheads="1"/>
          </p:cNvSpPr>
          <p:nvPr/>
        </p:nvSpPr>
        <p:spPr bwMode="auto">
          <a:xfrm>
            <a:off x="2116138" y="2460625"/>
            <a:ext cx="59705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这是用于询问可数事物数量的多少的问句及答语。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343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9550" y="136048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矩形 2"/>
          <p:cNvSpPr>
            <a:spLocks noChangeArrowheads="1"/>
          </p:cNvSpPr>
          <p:nvPr/>
        </p:nvSpPr>
        <p:spPr bwMode="auto">
          <a:xfrm>
            <a:off x="1285875" y="2673350"/>
            <a:ext cx="858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2578100" y="2992438"/>
            <a:ext cx="5970588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How many +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可数名词复数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are there?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6" name="矩形 2"/>
          <p:cNvSpPr>
            <a:spLocks noChangeArrowheads="1"/>
          </p:cNvSpPr>
          <p:nvPr/>
        </p:nvSpPr>
        <p:spPr bwMode="auto">
          <a:xfrm>
            <a:off x="1284288" y="3205163"/>
            <a:ext cx="1355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句型结构：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2127250" y="3514725"/>
            <a:ext cx="51165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There is/are +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基数词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可数名词单数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8" name="矩形 2"/>
          <p:cNvSpPr>
            <a:spLocks noChangeArrowheads="1"/>
          </p:cNvSpPr>
          <p:nvPr/>
        </p:nvSpPr>
        <p:spPr bwMode="auto">
          <a:xfrm>
            <a:off x="1296988" y="3729038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答语：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8"/>
          <p:cNvSpPr txBox="1">
            <a:spLocks noChangeArrowheads="1"/>
          </p:cNvSpPr>
          <p:nvPr/>
        </p:nvSpPr>
        <p:spPr bwMode="auto">
          <a:xfrm>
            <a:off x="2147888" y="4154488"/>
            <a:ext cx="5910262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—How many birds are there?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有多少只鸟？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—There are eight birds.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有八只鸟。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50" name="矩形 2"/>
          <p:cNvSpPr>
            <a:spLocks noChangeArrowheads="1"/>
          </p:cNvSpPr>
          <p:nvPr/>
        </p:nvSpPr>
        <p:spPr bwMode="auto">
          <a:xfrm>
            <a:off x="1293813" y="4319588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351" name="图片 1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92200" y="5437188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2" name="矩形 16"/>
          <p:cNvSpPr>
            <a:spLocks noChangeArrowheads="1"/>
          </p:cNvSpPr>
          <p:nvPr/>
        </p:nvSpPr>
        <p:spPr bwMode="auto">
          <a:xfrm>
            <a:off x="1330325" y="5327650"/>
            <a:ext cx="7016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" name="矩形 2"/>
          <p:cNvSpPr>
            <a:spLocks noChangeArrowheads="1"/>
          </p:cNvSpPr>
          <p:nvPr/>
        </p:nvSpPr>
        <p:spPr bwMode="auto">
          <a:xfrm>
            <a:off x="2109788" y="5262563"/>
            <a:ext cx="622935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there be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意为“有”，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there be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句型表达的是“存在某人或某物”等。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28" grpId="0"/>
      <p:bldP spid="32" grpId="0"/>
      <p:bldP spid="34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539750" y="1168400"/>
            <a:ext cx="8294688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抱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抱团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eaLnBrk="1" hangingPunct="1">
              <a:lnSpc>
                <a:spcPct val="2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老师请一群学生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上台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，学生在台上站成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一排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，当老师说“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one”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，学生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自己抱自己，当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老师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喊“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two”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时，两个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学生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抱在一起，此时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单个的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学生和超过两个人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抱在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一起的学生淘汰，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以此类推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，老师可以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根据班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上情况喊出一到十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的数字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3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8"/>
          <p:cNvSpPr txBox="1"/>
          <p:nvPr/>
        </p:nvSpPr>
        <p:spPr>
          <a:xfrm>
            <a:off x="2718842" y="128644"/>
            <a:ext cx="436773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8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Let’s chant!</a:t>
            </a:r>
            <a:endParaRPr kumimoji="1" lang="zh-CN" altLang="en-US" sz="48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7411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83150" y="1590675"/>
            <a:ext cx="3868738" cy="247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矩形 2"/>
          <p:cNvSpPr>
            <a:spLocks noChangeArrowheads="1"/>
          </p:cNvSpPr>
          <p:nvPr/>
        </p:nvSpPr>
        <p:spPr bwMode="auto">
          <a:xfrm>
            <a:off x="647700" y="1411288"/>
            <a:ext cx="4149725" cy="464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One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one. The zoo is fun.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Two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two. Two bears at the zoo.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Three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three. Three pandas I see.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Four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four. Four wolves roar.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 Five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five. Five snakes alive.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 Six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six. Six monkey tricks.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 Seven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seven. Birds in heaven.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8. Eight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eight. A tiger and his mate.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9. Nine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nine. Elephants are fine.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10. Ten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ten. Let’s sing again.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413" name="Picture 2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38800" y="4598988"/>
            <a:ext cx="2116138" cy="66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539750" y="1168400"/>
            <a:ext cx="8294688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50000"/>
              </a:lnSpc>
              <a:defRPr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加减运算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对抗赛 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628650" eaLnBrk="1" hangingPunct="1">
              <a:lnSpc>
                <a:spcPct val="250000"/>
              </a:lnSpc>
              <a:defRPr/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将全班分成若干个小组，对抗赛在两个小组中进行，老师宣布游戏开始后，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第一组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的第一个学生立即出一道加减题，如：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Three and 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four? 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，第二组的第一名学生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应立即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用英文将答案说出来，如：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seven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等。然后，该学生出第二道题，由第一组的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第二名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学生回答，答错或不能立刻回答的记负分，最后哪组扣分最少获胜。</a:t>
            </a:r>
            <a:endParaRPr lang="en-US" altLang="zh-CN" sz="20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435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1263650" y="1214438"/>
            <a:ext cx="605155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一、看图，连线。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2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                                            A. nine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                                            B. seven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3.                                             C. three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                                             D. one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5.                                             E. five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0484" name="Picture 1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75" y="2109788"/>
            <a:ext cx="68580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2750" y="2930525"/>
            <a:ext cx="7620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1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3863" y="3736975"/>
            <a:ext cx="657225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7" name="Picture 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4338" y="4516438"/>
            <a:ext cx="657225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2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84338" y="5348288"/>
            <a:ext cx="85725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直接连接符 20"/>
          <p:cNvCxnSpPr/>
          <p:nvPr/>
        </p:nvCxnSpPr>
        <p:spPr>
          <a:xfrm>
            <a:off x="2341563" y="2514600"/>
            <a:ext cx="2663825" cy="24971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227263" y="3351213"/>
            <a:ext cx="2778125" cy="7810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341563" y="4256088"/>
            <a:ext cx="2657475" cy="15113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222500" y="3429000"/>
            <a:ext cx="2782888" cy="15589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324100" y="2684463"/>
            <a:ext cx="2674938" cy="31210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1033463" y="1398588"/>
            <a:ext cx="8113712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3955" indent="-116395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二、看图，补全句子。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—How many _________ are there?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—There are ____________ 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—How many __________ are there?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—There are _____________.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3198813" y="2724150"/>
            <a:ext cx="1003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2873375" y="3606800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nine(birds)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2936875" y="4510088"/>
            <a:ext cx="1538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elephants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2684463" y="5432425"/>
            <a:ext cx="2197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four(elephants)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2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0450" y="2509838"/>
            <a:ext cx="200977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3" name="Picture 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7788" y="4598988"/>
            <a:ext cx="16097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514350" y="1463675"/>
            <a:ext cx="801052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514350" y="3090863"/>
            <a:ext cx="85105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609725" indent="-1609725" eaLnBrk="1" hangingPunct="1">
              <a:lnSpc>
                <a:spcPct val="20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one, two, three, four, five, six, seven, eight, nine, ten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529080" indent="-1529080" eaLnBrk="1" hangingPunct="1">
              <a:lnSpc>
                <a:spcPct val="20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—How many monkeys are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there?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529080" indent="-8255"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—... There are ten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monkeys!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796925" y="1665288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925" y="3357563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5813" y="4486275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812800" y="1520825"/>
            <a:ext cx="7769225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Let’s chant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作业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pic>
        <p:nvPicPr>
          <p:cNvPr id="5123" name="Picture 12" descr="E:\QQ文件\小学点拨课件副本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11537" y="509286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矩形 2"/>
          <p:cNvSpPr>
            <a:spLocks noChangeArrowheads="1"/>
          </p:cNvSpPr>
          <p:nvPr/>
        </p:nvSpPr>
        <p:spPr bwMode="auto">
          <a:xfrm>
            <a:off x="1724025" y="2079625"/>
            <a:ext cx="60991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3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one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two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three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four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five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五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3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six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六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seven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七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eight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八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nine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九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ten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十</a:t>
            </a:r>
            <a:endParaRPr lang="zh-CN" altLang="en-US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857456" y="206130"/>
            <a:ext cx="599439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0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How many monkeys?</a:t>
            </a:r>
            <a:endParaRPr kumimoji="1" lang="en-US" altLang="zh-CN" sz="40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6147" name="Picture 21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24250" y="5680075"/>
            <a:ext cx="2116138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1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500" y="1114425"/>
            <a:ext cx="7759700" cy="454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549532" y="310833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17"/>
          <p:cNvSpPr txBox="1">
            <a:spLocks noChangeArrowheads="1"/>
          </p:cNvSpPr>
          <p:nvPr/>
        </p:nvSpPr>
        <p:spPr bwMode="auto">
          <a:xfrm>
            <a:off x="2865438" y="1393825"/>
            <a:ext cx="328295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数字一到十的词汇［四会］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16000" y="15573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7173" name="文本框 19"/>
          <p:cNvSpPr txBox="1">
            <a:spLocks noChangeArrowheads="1"/>
          </p:cNvSpPr>
          <p:nvPr/>
        </p:nvSpPr>
        <p:spPr bwMode="auto">
          <a:xfrm>
            <a:off x="1535113" y="1585913"/>
            <a:ext cx="1243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1</a:t>
            </a:r>
            <a:endParaRPr kumimoji="1"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5131" name="TextBox 8"/>
          <p:cNvSpPr txBox="1">
            <a:spLocks noChangeArrowheads="1"/>
          </p:cNvSpPr>
          <p:nvPr/>
        </p:nvSpPr>
        <p:spPr bwMode="auto">
          <a:xfrm>
            <a:off x="2341563" y="2827338"/>
            <a:ext cx="4141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have one pencil.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我有一支铅笔。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5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975" y="1479550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矩形 2"/>
          <p:cNvSpPr>
            <a:spLocks noChangeArrowheads="1"/>
          </p:cNvSpPr>
          <p:nvPr/>
        </p:nvSpPr>
        <p:spPr bwMode="auto">
          <a:xfrm>
            <a:off x="1511300" y="3028950"/>
            <a:ext cx="858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7" name="文本框 17"/>
          <p:cNvSpPr txBox="1">
            <a:spLocks noChangeArrowheads="1"/>
          </p:cNvSpPr>
          <p:nvPr/>
        </p:nvSpPr>
        <p:spPr bwMode="auto">
          <a:xfrm>
            <a:off x="2338388" y="2241550"/>
            <a:ext cx="276542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wʌn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（数词）一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8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76938" y="145097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11238" y="2235196"/>
            <a:ext cx="9048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3100388" y="3455988"/>
            <a:ext cx="414178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（在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上面）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e = one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（一）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81" name="矩形 2"/>
          <p:cNvSpPr>
            <a:spLocks noChangeArrowheads="1"/>
          </p:cNvSpPr>
          <p:nvPr/>
        </p:nvSpPr>
        <p:spPr bwMode="auto">
          <a:xfrm>
            <a:off x="1509713" y="3657600"/>
            <a:ext cx="1506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加法记忆法：</a:t>
            </a:r>
            <a:endParaRPr lang="zh-CN" altLang="en-US" sz="1600" dirty="0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352675" y="4856163"/>
            <a:ext cx="4708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have two brothers.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我有两个哥哥。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83" name="矩形 2"/>
          <p:cNvSpPr>
            <a:spLocks noChangeArrowheads="1"/>
          </p:cNvSpPr>
          <p:nvPr/>
        </p:nvSpPr>
        <p:spPr bwMode="auto">
          <a:xfrm>
            <a:off x="1522413" y="5057775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84" name="文本框 17"/>
          <p:cNvSpPr txBox="1">
            <a:spLocks noChangeArrowheads="1"/>
          </p:cNvSpPr>
          <p:nvPr/>
        </p:nvSpPr>
        <p:spPr bwMode="auto">
          <a:xfrm>
            <a:off x="2347913" y="4268788"/>
            <a:ext cx="2527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tu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ː/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（数词）二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25788" y="4263892"/>
            <a:ext cx="7905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8"/>
          <p:cNvSpPr txBox="1">
            <a:spLocks noChangeArrowheads="1"/>
          </p:cNvSpPr>
          <p:nvPr/>
        </p:nvSpPr>
        <p:spPr bwMode="auto">
          <a:xfrm>
            <a:off x="2600325" y="5448300"/>
            <a:ext cx="1120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too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也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87" name="矩形 2"/>
          <p:cNvSpPr>
            <a:spLocks noChangeArrowheads="1"/>
          </p:cNvSpPr>
          <p:nvPr/>
        </p:nvSpPr>
        <p:spPr bwMode="auto">
          <a:xfrm>
            <a:off x="1519238" y="5649913"/>
            <a:ext cx="1033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同音词：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88" name="Picture 2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7988" y="2782888"/>
            <a:ext cx="16383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9" name="Picture 2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7988" y="4598988"/>
            <a:ext cx="12573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22" grpId="0"/>
      <p:bldP spid="24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1" name="TextBox 8"/>
          <p:cNvSpPr txBox="1">
            <a:spLocks noChangeArrowheads="1"/>
          </p:cNvSpPr>
          <p:nvPr/>
        </p:nvSpPr>
        <p:spPr bwMode="auto">
          <a:xfrm>
            <a:off x="2341563" y="2413000"/>
            <a:ext cx="414178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字母组合</a:t>
            </a:r>
            <a:r>
              <a:rPr lang="en-US" altLang="zh-CN" sz="20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的发音是</a:t>
            </a: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/θ/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1511300" y="2614613"/>
            <a:ext cx="858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发音：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7" name="文本框 17"/>
          <p:cNvSpPr txBox="1">
            <a:spLocks noChangeArrowheads="1"/>
          </p:cNvSpPr>
          <p:nvPr/>
        </p:nvSpPr>
        <p:spPr bwMode="auto">
          <a:xfrm>
            <a:off x="2695575" y="1646238"/>
            <a:ext cx="26177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l-GR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/θ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ri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ː/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（数词）三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352675" y="4964113"/>
            <a:ext cx="47085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have four books.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我有四本书。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9" name="矩形 2"/>
          <p:cNvSpPr>
            <a:spLocks noChangeArrowheads="1"/>
          </p:cNvSpPr>
          <p:nvPr/>
        </p:nvSpPr>
        <p:spPr bwMode="auto">
          <a:xfrm>
            <a:off x="1522413" y="5165725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0" name="文本框 17"/>
          <p:cNvSpPr txBox="1">
            <a:spLocks noChangeArrowheads="1"/>
          </p:cNvSpPr>
          <p:nvPr/>
        </p:nvSpPr>
        <p:spPr bwMode="auto">
          <a:xfrm>
            <a:off x="2432050" y="4162425"/>
            <a:ext cx="31416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fɔ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ː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（数词）四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87513" y="1645421"/>
            <a:ext cx="11715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77244" y="4098292"/>
            <a:ext cx="91440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2339975" y="3206750"/>
            <a:ext cx="49164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Here are three apples.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这儿有三个苹果。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4" name="矩形 2"/>
          <p:cNvSpPr>
            <a:spLocks noChangeArrowheads="1"/>
          </p:cNvSpPr>
          <p:nvPr/>
        </p:nvSpPr>
        <p:spPr bwMode="auto">
          <a:xfrm>
            <a:off x="1509713" y="3408363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205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02363" y="2128838"/>
            <a:ext cx="1419225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6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7013" y="4371975"/>
            <a:ext cx="10763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24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2667000" y="2097088"/>
            <a:ext cx="561022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你拍一，我拍一，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one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就是一；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你拍二，我拍二，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two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就是二；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你拍三，我拍三，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three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three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就是三；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你拍四，我拍四，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four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four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就是四。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220" name="组合 2"/>
          <p:cNvGrpSpPr/>
          <p:nvPr/>
        </p:nvGrpSpPr>
        <p:grpSpPr bwMode="auto">
          <a:xfrm>
            <a:off x="887413" y="2336800"/>
            <a:ext cx="1755775" cy="461963"/>
            <a:chOff x="487410" y="4005263"/>
            <a:chExt cx="1755623" cy="461088"/>
          </a:xfrm>
        </p:grpSpPr>
        <p:sp>
          <p:nvSpPr>
            <p:cNvPr id="9221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659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222" name="图片 29" descr="花盆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87410" y="4038327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1" name="TextBox 8"/>
          <p:cNvSpPr txBox="1">
            <a:spLocks noChangeArrowheads="1"/>
          </p:cNvSpPr>
          <p:nvPr/>
        </p:nvSpPr>
        <p:spPr bwMode="auto">
          <a:xfrm>
            <a:off x="2341563" y="2413000"/>
            <a:ext cx="414178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have five rulers.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我有五把直尺。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4" name="矩形 2"/>
          <p:cNvSpPr>
            <a:spLocks noChangeArrowheads="1"/>
          </p:cNvSpPr>
          <p:nvPr/>
        </p:nvSpPr>
        <p:spPr bwMode="auto">
          <a:xfrm>
            <a:off x="1511300" y="2614613"/>
            <a:ext cx="858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5" name="文本框 17"/>
          <p:cNvSpPr txBox="1">
            <a:spLocks noChangeArrowheads="1"/>
          </p:cNvSpPr>
          <p:nvPr/>
        </p:nvSpPr>
        <p:spPr bwMode="auto">
          <a:xfrm>
            <a:off x="2398713" y="1646238"/>
            <a:ext cx="26574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/faɪv/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（数词）五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352675" y="4940300"/>
            <a:ext cx="4708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 you have six books?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你有六本书吗？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7" name="矩形 2"/>
          <p:cNvSpPr>
            <a:spLocks noChangeArrowheads="1"/>
          </p:cNvSpPr>
          <p:nvPr/>
        </p:nvSpPr>
        <p:spPr bwMode="auto">
          <a:xfrm>
            <a:off x="1522413" y="5141913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8" name="文本框 17"/>
          <p:cNvSpPr txBox="1">
            <a:spLocks noChangeArrowheads="1"/>
          </p:cNvSpPr>
          <p:nvPr/>
        </p:nvSpPr>
        <p:spPr bwMode="auto">
          <a:xfrm>
            <a:off x="2241550" y="4162425"/>
            <a:ext cx="26574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/sɪks/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（数词）六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3373438" y="3206750"/>
            <a:ext cx="3652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fine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（美好的）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—five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（五）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50" name="矩形 2"/>
          <p:cNvSpPr>
            <a:spLocks noChangeArrowheads="1"/>
          </p:cNvSpPr>
          <p:nvPr/>
        </p:nvSpPr>
        <p:spPr bwMode="auto">
          <a:xfrm>
            <a:off x="1509713" y="3408363"/>
            <a:ext cx="1774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形近词记忆法：</a:t>
            </a:r>
            <a:endParaRPr lang="zh-CN" altLang="en-US" sz="1600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60113" y="1623263"/>
            <a:ext cx="8953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03906" y="4123943"/>
            <a:ext cx="6858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2725" y="1976438"/>
            <a:ext cx="1524000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4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5463" y="4167188"/>
            <a:ext cx="1495425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24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1" name="TextBox 8"/>
          <p:cNvSpPr txBox="1">
            <a:spLocks noChangeArrowheads="1"/>
          </p:cNvSpPr>
          <p:nvPr/>
        </p:nvSpPr>
        <p:spPr bwMode="auto">
          <a:xfrm>
            <a:off x="1831975" y="2413000"/>
            <a:ext cx="5691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seven pandas are very fat.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这七只熊猫很胖。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8" name="矩形 2"/>
          <p:cNvSpPr>
            <a:spLocks noChangeArrowheads="1"/>
          </p:cNvSpPr>
          <p:nvPr/>
        </p:nvSpPr>
        <p:spPr bwMode="auto">
          <a:xfrm>
            <a:off x="1001713" y="2614613"/>
            <a:ext cx="830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9" name="文本框 17"/>
          <p:cNvSpPr txBox="1">
            <a:spLocks noChangeArrowheads="1"/>
          </p:cNvSpPr>
          <p:nvPr/>
        </p:nvSpPr>
        <p:spPr bwMode="auto">
          <a:xfrm>
            <a:off x="2147888" y="1646238"/>
            <a:ext cx="27130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/sevn/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（数词）七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1825625" y="4205288"/>
            <a:ext cx="4710113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I’m eight years old.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我八岁了。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1" name="矩形 2"/>
          <p:cNvSpPr>
            <a:spLocks noChangeArrowheads="1"/>
          </p:cNvSpPr>
          <p:nvPr/>
        </p:nvSpPr>
        <p:spPr bwMode="auto">
          <a:xfrm>
            <a:off x="995363" y="4406900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2" name="文本框 17"/>
          <p:cNvSpPr txBox="1">
            <a:spLocks noChangeArrowheads="1"/>
          </p:cNvSpPr>
          <p:nvPr/>
        </p:nvSpPr>
        <p:spPr bwMode="auto">
          <a:xfrm>
            <a:off x="2039938" y="3414713"/>
            <a:ext cx="25146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/eɪt/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（数词）八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06788" y="1637442"/>
            <a:ext cx="118110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8663" y="3375819"/>
            <a:ext cx="1047750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2627313" y="5218113"/>
            <a:ext cx="5448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right“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右”中的字母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换成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，就是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eight“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八”。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276" name="组合 2"/>
          <p:cNvGrpSpPr/>
          <p:nvPr/>
        </p:nvGrpSpPr>
        <p:grpSpPr bwMode="auto">
          <a:xfrm>
            <a:off x="1062038" y="5302250"/>
            <a:ext cx="1555750" cy="422275"/>
            <a:chOff x="487410" y="3983839"/>
            <a:chExt cx="1555723" cy="420777"/>
          </a:xfrm>
        </p:grpSpPr>
        <p:sp>
          <p:nvSpPr>
            <p:cNvPr id="11279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328759" cy="399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280" name="图片 29" descr="花盆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87410" y="3983839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77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1863" y="1792288"/>
            <a:ext cx="13716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8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14975" y="3643313"/>
            <a:ext cx="16002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24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1" name="TextBox 8"/>
          <p:cNvSpPr txBox="1">
            <a:spLocks noChangeArrowheads="1"/>
          </p:cNvSpPr>
          <p:nvPr/>
        </p:nvSpPr>
        <p:spPr bwMode="auto">
          <a:xfrm>
            <a:off x="1831975" y="2413000"/>
            <a:ext cx="4038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She has nine books. 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她有九本书。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2" name="矩形 2"/>
          <p:cNvSpPr>
            <a:spLocks noChangeArrowheads="1"/>
          </p:cNvSpPr>
          <p:nvPr/>
        </p:nvSpPr>
        <p:spPr bwMode="auto">
          <a:xfrm>
            <a:off x="1001713" y="2614613"/>
            <a:ext cx="830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3" name="文本框 17"/>
          <p:cNvSpPr txBox="1">
            <a:spLocks noChangeArrowheads="1"/>
          </p:cNvSpPr>
          <p:nvPr/>
        </p:nvSpPr>
        <p:spPr bwMode="auto">
          <a:xfrm>
            <a:off x="1993900" y="1646238"/>
            <a:ext cx="27305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/naɪn/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（数词）九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1825625" y="4205288"/>
            <a:ext cx="671195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There are ten apples on the desk.</a:t>
            </a:r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桌子上有十个苹果。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5" name="矩形 2"/>
          <p:cNvSpPr>
            <a:spLocks noChangeArrowheads="1"/>
          </p:cNvSpPr>
          <p:nvPr/>
        </p:nvSpPr>
        <p:spPr bwMode="auto">
          <a:xfrm>
            <a:off x="995363" y="4406900"/>
            <a:ext cx="858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sz="160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6" name="文本框 17"/>
          <p:cNvSpPr txBox="1">
            <a:spLocks noChangeArrowheads="1"/>
          </p:cNvSpPr>
          <p:nvPr/>
        </p:nvSpPr>
        <p:spPr bwMode="auto">
          <a:xfrm>
            <a:off x="1766888" y="3414713"/>
            <a:ext cx="2584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/ten/ 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num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（数词）十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57778" y="1623263"/>
            <a:ext cx="99060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01910" y="3378788"/>
            <a:ext cx="7048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9" name="矩形 1"/>
          <p:cNvSpPr>
            <a:spLocks noChangeArrowheads="1"/>
          </p:cNvSpPr>
          <p:nvPr/>
        </p:nvSpPr>
        <p:spPr bwMode="auto">
          <a:xfrm>
            <a:off x="1001713" y="5354638"/>
            <a:ext cx="18129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形近词记忆法：</a:t>
            </a:r>
            <a:endParaRPr lang="zh-CN" altLang="en-US" sz="1600" b="1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884488" y="5135563"/>
            <a:ext cx="1473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pen 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钢笔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301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0575" y="1682750"/>
            <a:ext cx="1057275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2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50050" y="4987925"/>
            <a:ext cx="151765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1" grpId="0"/>
      <p:bldP spid="24" grpId="0"/>
      <p:bldP spid="29" grpId="0"/>
    </p:bldLst>
  </p:timing>
</p:sld>
</file>

<file path=ppt/tags/tag1.xml><?xml version="1.0" encoding="utf-8"?>
<p:tagLst xmlns:p="http://schemas.openxmlformats.org/presentationml/2006/main">
  <p:tag name="KSO_WPP_MARK_KEY" val="c6efe793-4feb-4c58-a8d3-68af398c66f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3377</Words>
  <Application>WPS 演示</Application>
  <PresentationFormat>全屏显示(4:3)</PresentationFormat>
  <Paragraphs>202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Kozuka Gothic Pro H</vt:lpstr>
      <vt:lpstr>Yu Gothic</vt:lpstr>
      <vt:lpstr>方正大黑简体</vt:lpstr>
      <vt:lpstr>Times New Roman</vt:lpstr>
      <vt:lpstr>黑体</vt:lpstr>
      <vt:lpstr>微软雅黑</vt:lpstr>
      <vt:lpstr>Arial Black</vt:lpstr>
      <vt:lpstr>Hei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608</cp:revision>
  <dcterms:created xsi:type="dcterms:W3CDTF">2016-01-15T00:46:00Z</dcterms:created>
  <dcterms:modified xsi:type="dcterms:W3CDTF">2023-03-04T12:01:42Z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08A00B15E2414BADA2DE4B3389BD9113</vt:lpwstr>
  </property>
  <property fmtid="{D5CDD505-2E9C-101B-9397-08002B2CF9AE}" pid="3" name="KSOProductBuildVer">
    <vt:lpwstr>2052-11.1.0.13703</vt:lpwstr>
  </property>
</Properties>
</file>